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ink/ink1.xml" ContentType="application/inkml+xml"/>
  <Override PartName="/ppt/tags/tag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40"/>
  </p:notesMasterIdLst>
  <p:sldIdLst>
    <p:sldId id="371" r:id="rId2"/>
    <p:sldId id="481" r:id="rId3"/>
    <p:sldId id="374" r:id="rId4"/>
    <p:sldId id="376" r:id="rId5"/>
    <p:sldId id="377" r:id="rId6"/>
    <p:sldId id="375" r:id="rId7"/>
    <p:sldId id="373" r:id="rId8"/>
    <p:sldId id="379" r:id="rId9"/>
    <p:sldId id="256" r:id="rId10"/>
    <p:sldId id="380" r:id="rId11"/>
    <p:sldId id="258" r:id="rId12"/>
    <p:sldId id="451" r:id="rId13"/>
    <p:sldId id="419" r:id="rId14"/>
    <p:sldId id="449" r:id="rId15"/>
    <p:sldId id="452" r:id="rId16"/>
    <p:sldId id="450" r:id="rId17"/>
    <p:sldId id="434" r:id="rId18"/>
    <p:sldId id="435" r:id="rId19"/>
    <p:sldId id="425" r:id="rId20"/>
    <p:sldId id="433" r:id="rId21"/>
    <p:sldId id="424" r:id="rId22"/>
    <p:sldId id="448" r:id="rId23"/>
    <p:sldId id="443" r:id="rId24"/>
    <p:sldId id="442" r:id="rId25"/>
    <p:sldId id="308" r:id="rId26"/>
    <p:sldId id="407" r:id="rId27"/>
    <p:sldId id="402" r:id="rId28"/>
    <p:sldId id="403" r:id="rId29"/>
    <p:sldId id="404" r:id="rId30"/>
    <p:sldId id="314" r:id="rId31"/>
    <p:sldId id="405" r:id="rId32"/>
    <p:sldId id="317" r:id="rId33"/>
    <p:sldId id="430" r:id="rId34"/>
    <p:sldId id="453" r:id="rId35"/>
    <p:sldId id="436" r:id="rId36"/>
    <p:sldId id="437" r:id="rId37"/>
    <p:sldId id="438" r:id="rId38"/>
    <p:sldId id="422" r:id="rId39"/>
    <p:sldId id="427" r:id="rId40"/>
    <p:sldId id="299" r:id="rId41"/>
    <p:sldId id="440" r:id="rId42"/>
    <p:sldId id="287" r:id="rId43"/>
    <p:sldId id="447" r:id="rId44"/>
    <p:sldId id="454" r:id="rId45"/>
    <p:sldId id="257" r:id="rId46"/>
    <p:sldId id="455" r:id="rId47"/>
    <p:sldId id="259" r:id="rId48"/>
    <p:sldId id="260" r:id="rId49"/>
    <p:sldId id="261" r:id="rId50"/>
    <p:sldId id="262" r:id="rId51"/>
    <p:sldId id="263" r:id="rId52"/>
    <p:sldId id="264" r:id="rId53"/>
    <p:sldId id="457" r:id="rId54"/>
    <p:sldId id="266" r:id="rId55"/>
    <p:sldId id="267" r:id="rId56"/>
    <p:sldId id="268" r:id="rId57"/>
    <p:sldId id="269" r:id="rId58"/>
    <p:sldId id="270" r:id="rId59"/>
    <p:sldId id="271" r:id="rId60"/>
    <p:sldId id="272" r:id="rId61"/>
    <p:sldId id="273" r:id="rId62"/>
    <p:sldId id="460" r:id="rId63"/>
    <p:sldId id="461" r:id="rId64"/>
    <p:sldId id="462" r:id="rId65"/>
    <p:sldId id="463" r:id="rId66"/>
    <p:sldId id="464" r:id="rId67"/>
    <p:sldId id="465" r:id="rId68"/>
    <p:sldId id="466" r:id="rId69"/>
    <p:sldId id="467" r:id="rId70"/>
    <p:sldId id="265" r:id="rId71"/>
    <p:sldId id="468" r:id="rId72"/>
    <p:sldId id="469" r:id="rId73"/>
    <p:sldId id="470" r:id="rId74"/>
    <p:sldId id="471" r:id="rId75"/>
    <p:sldId id="472" r:id="rId76"/>
    <p:sldId id="473" r:id="rId77"/>
    <p:sldId id="474" r:id="rId78"/>
    <p:sldId id="475" r:id="rId79"/>
    <p:sldId id="277" r:id="rId80"/>
    <p:sldId id="278" r:id="rId81"/>
    <p:sldId id="279" r:id="rId82"/>
    <p:sldId id="281" r:id="rId83"/>
    <p:sldId id="282" r:id="rId84"/>
    <p:sldId id="283" r:id="rId85"/>
    <p:sldId id="284" r:id="rId86"/>
    <p:sldId id="285" r:id="rId87"/>
    <p:sldId id="286" r:id="rId88"/>
    <p:sldId id="476" r:id="rId89"/>
    <p:sldId id="288" r:id="rId90"/>
    <p:sldId id="289" r:id="rId91"/>
    <p:sldId id="290" r:id="rId92"/>
    <p:sldId id="291" r:id="rId93"/>
    <p:sldId id="292" r:id="rId94"/>
    <p:sldId id="293" r:id="rId95"/>
    <p:sldId id="294" r:id="rId96"/>
    <p:sldId id="295" r:id="rId97"/>
    <p:sldId id="296" r:id="rId98"/>
    <p:sldId id="297" r:id="rId99"/>
    <p:sldId id="298" r:id="rId100"/>
    <p:sldId id="477" r:id="rId101"/>
    <p:sldId id="300" r:id="rId102"/>
    <p:sldId id="301" r:id="rId103"/>
    <p:sldId id="302" r:id="rId104"/>
    <p:sldId id="303" r:id="rId105"/>
    <p:sldId id="304" r:id="rId106"/>
    <p:sldId id="305" r:id="rId107"/>
    <p:sldId id="306" r:id="rId108"/>
    <p:sldId id="307" r:id="rId109"/>
    <p:sldId id="478" r:id="rId110"/>
    <p:sldId id="309" r:id="rId111"/>
    <p:sldId id="310" r:id="rId112"/>
    <p:sldId id="311" r:id="rId113"/>
    <p:sldId id="312" r:id="rId114"/>
    <p:sldId id="313" r:id="rId115"/>
    <p:sldId id="479" r:id="rId116"/>
    <p:sldId id="315" r:id="rId117"/>
    <p:sldId id="316" r:id="rId118"/>
    <p:sldId id="480" r:id="rId119"/>
    <p:sldId id="318" r:id="rId120"/>
    <p:sldId id="319" r:id="rId121"/>
    <p:sldId id="320" r:id="rId122"/>
    <p:sldId id="321" r:id="rId123"/>
    <p:sldId id="322" r:id="rId124"/>
    <p:sldId id="323" r:id="rId125"/>
    <p:sldId id="324" r:id="rId126"/>
    <p:sldId id="325" r:id="rId127"/>
    <p:sldId id="326" r:id="rId128"/>
    <p:sldId id="327" r:id="rId129"/>
    <p:sldId id="328" r:id="rId130"/>
    <p:sldId id="329" r:id="rId131"/>
    <p:sldId id="330" r:id="rId132"/>
    <p:sldId id="331" r:id="rId133"/>
    <p:sldId id="332" r:id="rId134"/>
    <p:sldId id="333" r:id="rId135"/>
    <p:sldId id="334" r:id="rId136"/>
    <p:sldId id="335" r:id="rId137"/>
    <p:sldId id="336" r:id="rId138"/>
    <p:sldId id="337" r:id="rId13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41" roundtripDataSignature="AMtx7mi32Hxs8h1XzNyiNTHVv1lNsJSQj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ndsey Kellogg" initials="" lastIdx="2" clrIdx="0"/>
  <p:cmAuthor id="1" name="Chris Callison-Burch"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966"/>
    <a:srgbClr val="A9D18D"/>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350BB5-6D5B-4689-8FFE-2A864A171139}">
  <a:tblStyle styleId="{15350BB5-6D5B-4689-8FFE-2A864A17113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4"/>
    <p:restoredTop sz="68640"/>
  </p:normalViewPr>
  <p:slideViewPr>
    <p:cSldViewPr snapToGrid="0" snapToObjects="1">
      <p:cViewPr varScale="1">
        <p:scale>
          <a:sx n="76" d="100"/>
          <a:sy n="76" d="100"/>
        </p:scale>
        <p:origin x="216" y="1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customschemas.google.com/relationships/presentationmetadata" Target="metadata"/><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17T00:16:47.026"/>
    </inkml:context>
    <inkml:brush xml:id="br0">
      <inkml:brushProperty name="width" value="0.05" units="cm"/>
      <inkml:brushProperty name="height" value="0.05" units="cm"/>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endParaRPr dirty="0"/>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images</a:t>
            </a:r>
          </a:p>
        </p:txBody>
      </p:sp>
      <p:sp>
        <p:nvSpPr>
          <p:cNvPr id="4" name="Slide Number Placeholder 3"/>
          <p:cNvSpPr>
            <a:spLocks noGrp="1"/>
          </p:cNvSpPr>
          <p:nvPr>
            <p:ph type="sldNum" sz="quarter" idx="5"/>
          </p:nvPr>
        </p:nvSpPr>
        <p:spPr/>
        <p:txBody>
          <a:bodyPr/>
          <a:lstStyle/>
          <a:p>
            <a:fld id="{C7DECB22-CB2E-4D1A-95C4-51B261BB0019}" type="slidenum">
              <a:rPr lang="en-US" smtClean="0"/>
              <a:t>11</a:t>
            </a:fld>
            <a:endParaRPr lang="en-US"/>
          </a:p>
        </p:txBody>
      </p:sp>
    </p:spTree>
    <p:extLst>
      <p:ext uri="{BB962C8B-B14F-4D97-AF65-F5344CB8AC3E}">
        <p14:creationId xmlns:p14="http://schemas.microsoft.com/office/powerpoint/2010/main" val="3522931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images</a:t>
            </a:r>
          </a:p>
        </p:txBody>
      </p:sp>
      <p:sp>
        <p:nvSpPr>
          <p:cNvPr id="4" name="Slide Number Placeholder 3"/>
          <p:cNvSpPr>
            <a:spLocks noGrp="1"/>
          </p:cNvSpPr>
          <p:nvPr>
            <p:ph type="sldNum" sz="quarter" idx="5"/>
          </p:nvPr>
        </p:nvSpPr>
        <p:spPr/>
        <p:txBody>
          <a:bodyPr/>
          <a:lstStyle/>
          <a:p>
            <a:fld id="{C7DECB22-CB2E-4D1A-95C4-51B261BB0019}" type="slidenum">
              <a:rPr lang="en-US" smtClean="0"/>
              <a:t>12</a:t>
            </a:fld>
            <a:endParaRPr lang="en-US"/>
          </a:p>
        </p:txBody>
      </p:sp>
    </p:spTree>
    <p:extLst>
      <p:ext uri="{BB962C8B-B14F-4D97-AF65-F5344CB8AC3E}">
        <p14:creationId xmlns:p14="http://schemas.microsoft.com/office/powerpoint/2010/main" val="3517629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A2C4BB-A5D5-446C-B970-80254EAE3290}" type="slidenum">
              <a:rPr lang="en-US" smtClean="0"/>
              <a:t>13</a:t>
            </a:fld>
            <a:endParaRPr lang="en-US"/>
          </a:p>
        </p:txBody>
      </p:sp>
    </p:spTree>
    <p:extLst>
      <p:ext uri="{BB962C8B-B14F-4D97-AF65-F5344CB8AC3E}">
        <p14:creationId xmlns:p14="http://schemas.microsoft.com/office/powerpoint/2010/main" val="1341668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Beef this up with bubbles on each resource that isn’t ATOMIC and </a:t>
            </a:r>
            <a:r>
              <a:rPr lang="en-US" dirty="0" err="1"/>
              <a:t>ConceptNet</a:t>
            </a:r>
            <a:r>
              <a:rPr lang="en-US" dirty="0"/>
              <a:t>.</a:t>
            </a:r>
          </a:p>
          <a:p>
            <a:endParaRPr lang="en-US" dirty="0"/>
          </a:p>
          <a:p>
            <a:r>
              <a:rPr lang="en-US" dirty="0"/>
              <a:t>Cyc: Developed in 1984 by Doug </a:t>
            </a:r>
            <a:r>
              <a:rPr lang="en-US" dirty="0" err="1"/>
              <a:t>Lenat</a:t>
            </a:r>
            <a:r>
              <a:rPr lang="en-US" dirty="0"/>
              <a:t> and Alan Kay, the goal was to have machines be able to do human-like commonsense reasoning by learning inference rules. Developed their own LISP-like language to represent facts, developed their ontology of concepts to certain degree of specificity, and created a knowledge base using their language and ontology.</a:t>
            </a:r>
          </a:p>
          <a:p>
            <a:endParaRPr lang="en-US" dirty="0"/>
          </a:p>
          <a:p>
            <a:r>
              <a:rPr lang="en-US" dirty="0" err="1"/>
              <a:t>OpenMind</a:t>
            </a:r>
            <a:r>
              <a:rPr lang="en-US" dirty="0"/>
              <a:t> Commonsense: This project started at MIT in the late 90s early / 2000s, based on the premise that commonsense knowledge can be represented in natural language statements, as opposed to LISP style languages</a:t>
            </a:r>
          </a:p>
          <a:p>
            <a:endParaRPr lang="en-US" dirty="0"/>
          </a:p>
          <a:p>
            <a:r>
              <a:rPr lang="en-US" dirty="0"/>
              <a:t>Never ending language learner (NELL): This project was started at CMU in 2010s, and operates under a different philosophy of knowledge collection: learn knowledge “by reading” with a focus on information extraction. The main premise is that given a few hundred types of concepts (people, cities, companies) you will automatically start learning semantic relations between them. For several reasons that I’ll discuss later, there are some drawbacks to this information extraction approach, so they have humans manually correct the automatic inferences just to make sure. (e.g., you can delete your internet cookies, and you can delete your files, and if internet cookies are a type of baked good, then files must also be a type of baked good?)</a:t>
            </a:r>
          </a:p>
          <a:p>
            <a:endParaRPr lang="en-US" dirty="0"/>
          </a:p>
          <a:p>
            <a:r>
              <a:rPr lang="en-US" dirty="0" err="1"/>
              <a:t>WebChild</a:t>
            </a:r>
            <a:r>
              <a:rPr lang="en-US" dirty="0"/>
              <a:t>: kind of following the NELL framework, </a:t>
            </a:r>
            <a:r>
              <a:rPr lang="en-US" dirty="0" err="1"/>
              <a:t>WebChild</a:t>
            </a:r>
            <a:r>
              <a:rPr lang="en-US" dirty="0"/>
              <a:t> uses automatic information extraction methods for fine-grained noun-adjective relationships, with a specific focus on disambiguating the senses of words (e.g., the word hot could be temperature or a taste). In </a:t>
            </a:r>
            <a:r>
              <a:rPr lang="en-US" dirty="0" err="1"/>
              <a:t>WebChild</a:t>
            </a:r>
            <a:r>
              <a:rPr lang="en-US" dirty="0"/>
              <a:t> 2.0 they added the “activities” or verbs as a data type to their knowledge base.</a:t>
            </a:r>
          </a:p>
          <a:p>
            <a:endParaRPr lang="en-US" dirty="0"/>
          </a:p>
          <a:p>
            <a:r>
              <a:rPr lang="en-US" dirty="0"/>
              <a:t>ATOMIC: also discuss this in further detail, but this knowledge graph was designed in a similar spirit to Open Mind Commonsense / </a:t>
            </a:r>
            <a:r>
              <a:rPr lang="en-US" dirty="0" err="1"/>
              <a:t>ConceptNet</a:t>
            </a:r>
            <a:r>
              <a:rPr lang="en-US" dirty="0"/>
              <a:t> (i.e., using natural language representations), but focusing on a different type of commonsense knowledge.</a:t>
            </a:r>
          </a:p>
          <a:p>
            <a:endParaRPr lang="en-US" dirty="0"/>
          </a:p>
        </p:txBody>
      </p:sp>
      <p:sp>
        <p:nvSpPr>
          <p:cNvPr id="4" name="Slide Number Placeholder 3"/>
          <p:cNvSpPr>
            <a:spLocks noGrp="1"/>
          </p:cNvSpPr>
          <p:nvPr>
            <p:ph type="sldNum" sz="quarter" idx="5"/>
          </p:nvPr>
        </p:nvSpPr>
        <p:spPr/>
        <p:txBody>
          <a:bodyPr/>
          <a:lstStyle/>
          <a:p>
            <a:fld id="{C7DECB22-CB2E-4D1A-95C4-51B261BB0019}" type="slidenum">
              <a:rPr lang="en-US" smtClean="0"/>
              <a:t>17</a:t>
            </a:fld>
            <a:endParaRPr lang="en-US"/>
          </a:p>
        </p:txBody>
      </p:sp>
    </p:spTree>
    <p:extLst>
      <p:ext uri="{BB962C8B-B14F-4D97-AF65-F5344CB8AC3E}">
        <p14:creationId xmlns:p14="http://schemas.microsoft.com/office/powerpoint/2010/main" val="3357187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resources tackle different knowledge types. So let’s walk </a:t>
            </a:r>
          </a:p>
        </p:txBody>
      </p:sp>
      <p:sp>
        <p:nvSpPr>
          <p:cNvPr id="4" name="Slide Number Placeholder 3"/>
          <p:cNvSpPr>
            <a:spLocks noGrp="1"/>
          </p:cNvSpPr>
          <p:nvPr>
            <p:ph type="sldNum" sz="quarter" idx="5"/>
          </p:nvPr>
        </p:nvSpPr>
        <p:spPr/>
        <p:txBody>
          <a:bodyPr/>
          <a:lstStyle/>
          <a:p>
            <a:fld id="{C7DECB22-CB2E-4D1A-95C4-51B261BB0019}" type="slidenum">
              <a:rPr lang="en-US" smtClean="0"/>
              <a:t>19</a:t>
            </a:fld>
            <a:endParaRPr lang="en-US"/>
          </a:p>
        </p:txBody>
      </p:sp>
    </p:spTree>
    <p:extLst>
      <p:ext uri="{BB962C8B-B14F-4D97-AF65-F5344CB8AC3E}">
        <p14:creationId xmlns:p14="http://schemas.microsoft.com/office/powerpoint/2010/main" val="3055777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t>Section</a:t>
            </a:r>
            <a:r>
              <a:rPr lang="en-US" dirty="0"/>
              <a:t>: how do you create a commonsense resource? </a:t>
            </a:r>
          </a:p>
          <a:p>
            <a:r>
              <a:rPr lang="en-US" dirty="0"/>
              <a:t>First, you have to decide on representations, and on what type of knowledge you want to encode.</a:t>
            </a:r>
          </a:p>
          <a:p>
            <a:r>
              <a:rPr lang="en-US" i="1" dirty="0"/>
              <a:t>Example</a:t>
            </a:r>
            <a:r>
              <a:rPr lang="en-US" dirty="0"/>
              <a:t>: ATOMIC: explain the type of social commonsense knowledge we wanted to use. And explain the motivation behind the type of knowledge.</a:t>
            </a:r>
          </a:p>
          <a:p>
            <a:r>
              <a:rPr lang="en-US" dirty="0"/>
              <a:t>High level timeline/overview of existing resources </a:t>
            </a:r>
          </a:p>
          <a:p>
            <a:r>
              <a:rPr lang="en-US" dirty="0"/>
              <a:t>Explain symbolic vs. natural language representations (related work of ATOMIC ++).</a:t>
            </a:r>
          </a:p>
          <a:p>
            <a:endParaRPr lang="en-US" dirty="0"/>
          </a:p>
        </p:txBody>
      </p:sp>
      <p:sp>
        <p:nvSpPr>
          <p:cNvPr id="4" name="Slide Number Placeholder 3"/>
          <p:cNvSpPr>
            <a:spLocks noGrp="1"/>
          </p:cNvSpPr>
          <p:nvPr>
            <p:ph type="sldNum" sz="quarter" idx="5"/>
          </p:nvPr>
        </p:nvSpPr>
        <p:spPr/>
        <p:txBody>
          <a:bodyPr/>
          <a:lstStyle/>
          <a:p>
            <a:fld id="{C7DECB22-CB2E-4D1A-95C4-51B261BB0019}" type="slidenum">
              <a:rPr lang="en-US" smtClean="0"/>
              <a:t>20</a:t>
            </a:fld>
            <a:endParaRPr lang="en-US"/>
          </a:p>
        </p:txBody>
      </p:sp>
    </p:spTree>
    <p:extLst>
      <p:ext uri="{BB962C8B-B14F-4D97-AF65-F5344CB8AC3E}">
        <p14:creationId xmlns:p14="http://schemas.microsoft.com/office/powerpoint/2010/main" val="2527691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CB22-CB2E-4D1A-95C4-51B261BB0019}" type="slidenum">
              <a:rPr lang="en-US" smtClean="0"/>
              <a:t>22</a:t>
            </a:fld>
            <a:endParaRPr lang="en-US"/>
          </a:p>
        </p:txBody>
      </p:sp>
    </p:spTree>
    <p:extLst>
      <p:ext uri="{BB962C8B-B14F-4D97-AF65-F5344CB8AC3E}">
        <p14:creationId xmlns:p14="http://schemas.microsoft.com/office/powerpoint/2010/main" val="3261898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CB22-CB2E-4D1A-95C4-51B261BB0019}" type="slidenum">
              <a:rPr lang="en-US" smtClean="0"/>
              <a:t>23</a:t>
            </a:fld>
            <a:endParaRPr lang="en-US"/>
          </a:p>
        </p:txBody>
      </p:sp>
    </p:spTree>
    <p:extLst>
      <p:ext uri="{BB962C8B-B14F-4D97-AF65-F5344CB8AC3E}">
        <p14:creationId xmlns:p14="http://schemas.microsoft.com/office/powerpoint/2010/main" val="731733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ATLAS is this HUGE knowledge graph that covers knowledge about the causes and effects of everyday situations.</a:t>
            </a:r>
          </a:p>
          <a:p>
            <a:r>
              <a:rPr lang="en-US" dirty="0"/>
              <a:t>What I mean by this is, given an event like </a:t>
            </a:r>
          </a:p>
        </p:txBody>
      </p:sp>
      <p:sp>
        <p:nvSpPr>
          <p:cNvPr id="4" name="Slide Number Placeholder 3"/>
          <p:cNvSpPr>
            <a:spLocks noGrp="1"/>
          </p:cNvSpPr>
          <p:nvPr>
            <p:ph type="sldNum" sz="quarter" idx="10"/>
          </p:nvPr>
        </p:nvSpPr>
        <p:spPr/>
        <p:txBody>
          <a:bodyPr/>
          <a:lstStyle/>
          <a:p>
            <a:fld id="{2DADB15B-7801-4E22-9A7F-5371D686CFF8}" type="slidenum">
              <a:rPr lang="en-US" smtClean="0"/>
              <a:t>25</a:t>
            </a:fld>
            <a:endParaRPr lang="en-US"/>
          </a:p>
        </p:txBody>
      </p:sp>
    </p:spTree>
    <p:extLst>
      <p:ext uri="{BB962C8B-B14F-4D97-AF65-F5344CB8AC3E}">
        <p14:creationId xmlns:p14="http://schemas.microsoft.com/office/powerpoint/2010/main" val="1801335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 mean by this is, given an event like “X repels Y’s attack”, as humans we have commonsense that allows us to make all sorts of inferences around this situation;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did it happen? how do participants feel? etc.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ADB15B-7801-4E22-9A7F-5371D686CFF8}"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4621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Roger Shepard’s “m</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0198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ATOMIC distills this type of inferential knowledge into NINE different of knowledge dimensions, shown here around the event.</a:t>
            </a:r>
          </a:p>
          <a:p>
            <a:r>
              <a:rPr lang="en-US" dirty="0"/>
              <a:t>These dimensions cover knowledge around the CAUSES of the event, </a:t>
            </a:r>
          </a:p>
        </p:txBody>
      </p:sp>
      <p:sp>
        <p:nvSpPr>
          <p:cNvPr id="4" name="Slide Number Placeholder 3"/>
          <p:cNvSpPr>
            <a:spLocks noGrp="1"/>
          </p:cNvSpPr>
          <p:nvPr>
            <p:ph type="sldNum" sz="quarter" idx="10"/>
          </p:nvPr>
        </p:nvSpPr>
        <p:spPr/>
        <p:txBody>
          <a:bodyPr/>
          <a:lstStyle/>
          <a:p>
            <a:fld id="{2DADB15B-7801-4E22-9A7F-5371D686CFF8}" type="slidenum">
              <a:rPr lang="en-US" smtClean="0"/>
              <a:t>27</a:t>
            </a:fld>
            <a:endParaRPr lang="en-US"/>
          </a:p>
        </p:txBody>
      </p:sp>
    </p:spTree>
    <p:extLst>
      <p:ext uri="{BB962C8B-B14F-4D97-AF65-F5344CB8AC3E}">
        <p14:creationId xmlns:p14="http://schemas.microsoft.com/office/powerpoint/2010/main" val="703856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dimensions cover knowledge around the CAUSES of the event, ….</a:t>
            </a:r>
          </a:p>
          <a:p>
            <a:endParaRPr lang="en-US" dirty="0"/>
          </a:p>
          <a:p>
            <a:r>
              <a:rPr lang="en-US" dirty="0"/>
              <a:t>And knowledge around the EFFECTS of the event</a:t>
            </a:r>
          </a:p>
        </p:txBody>
      </p:sp>
      <p:sp>
        <p:nvSpPr>
          <p:cNvPr id="4" name="Slide Number Placeholder 3"/>
          <p:cNvSpPr>
            <a:spLocks noGrp="1"/>
          </p:cNvSpPr>
          <p:nvPr>
            <p:ph type="sldNum" sz="quarter" idx="10"/>
          </p:nvPr>
        </p:nvSpPr>
        <p:spPr/>
        <p:txBody>
          <a:bodyPr/>
          <a:lstStyle/>
          <a:p>
            <a:fld id="{2DADB15B-7801-4E22-9A7F-5371D686CFF8}" type="slidenum">
              <a:rPr lang="en-US" smtClean="0"/>
              <a:t>28</a:t>
            </a:fld>
            <a:endParaRPr lang="en-US"/>
          </a:p>
        </p:txBody>
      </p:sp>
    </p:spTree>
    <p:extLst>
      <p:ext uri="{BB962C8B-B14F-4D97-AF65-F5344CB8AC3E}">
        <p14:creationId xmlns:p14="http://schemas.microsoft.com/office/powerpoint/2010/main" val="1508191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In addition to all these dynamic cause and effect inferences humans can make around events,</a:t>
            </a:r>
          </a:p>
          <a:p>
            <a:pPr defTabSz="966612">
              <a:defRPr/>
            </a:pPr>
            <a:r>
              <a:rPr lang="en-US" dirty="0"/>
              <a:t>ATOMIC also covers static knowledge about how event participants are seen or described while the event happens, such as here where X is seen as strong, skilled or brave.</a:t>
            </a:r>
          </a:p>
        </p:txBody>
      </p:sp>
      <p:sp>
        <p:nvSpPr>
          <p:cNvPr id="4" name="Slide Number Placeholder 3"/>
          <p:cNvSpPr>
            <a:spLocks noGrp="1"/>
          </p:cNvSpPr>
          <p:nvPr>
            <p:ph type="sldNum" sz="quarter" idx="10"/>
          </p:nvPr>
        </p:nvSpPr>
        <p:spPr/>
        <p:txBody>
          <a:bodyPr/>
          <a:lstStyle/>
          <a:p>
            <a:fld id="{2DADB15B-7801-4E22-9A7F-5371D686CFF8}" type="slidenum">
              <a:rPr lang="en-US" smtClean="0"/>
              <a:t>29</a:t>
            </a:fld>
            <a:endParaRPr lang="en-US"/>
          </a:p>
        </p:txBody>
      </p:sp>
    </p:spTree>
    <p:extLst>
      <p:ext uri="{BB962C8B-B14F-4D97-AF65-F5344CB8AC3E}">
        <p14:creationId xmlns:p14="http://schemas.microsoft.com/office/powerpoint/2010/main" val="120294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look at this knowledge is in terms of </a:t>
            </a:r>
            <a:r>
              <a:rPr lang="en-US" dirty="0" err="1"/>
              <a:t>volitionality</a:t>
            </a:r>
            <a:r>
              <a:rPr lang="en-US" dirty="0"/>
              <a:t>.</a:t>
            </a:r>
          </a:p>
          <a:p>
            <a:r>
              <a:rPr lang="en-US" dirty="0"/>
              <a:t>ATOMIC covers both the more voluntary dimensions, such as what people need or want to do,</a:t>
            </a:r>
          </a:p>
          <a:p>
            <a:r>
              <a:rPr lang="en-US" dirty="0"/>
              <a:t>As well as more involuntary effects or implications of events, such as people’s reactions or how people are seen.</a:t>
            </a:r>
          </a:p>
        </p:txBody>
      </p:sp>
      <p:sp>
        <p:nvSpPr>
          <p:cNvPr id="4" name="Slide Number Placeholder 3"/>
          <p:cNvSpPr>
            <a:spLocks noGrp="1"/>
          </p:cNvSpPr>
          <p:nvPr>
            <p:ph type="sldNum" sz="quarter" idx="5"/>
          </p:nvPr>
        </p:nvSpPr>
        <p:spPr/>
        <p:txBody>
          <a:bodyPr/>
          <a:lstStyle/>
          <a:p>
            <a:fld id="{2DADB15B-7801-4E22-9A7F-5371D686CFF8}" type="slidenum">
              <a:rPr lang="en-US" smtClean="0"/>
              <a:t>30</a:t>
            </a:fld>
            <a:endParaRPr lang="en-US"/>
          </a:p>
        </p:txBody>
      </p:sp>
    </p:spTree>
    <p:extLst>
      <p:ext uri="{BB962C8B-B14F-4D97-AF65-F5344CB8AC3E}">
        <p14:creationId xmlns:p14="http://schemas.microsoft.com/office/powerpoint/2010/main" val="3880107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 but not least, the knowledge in ATOMIC can also be thought about in terms of “what happens to whom”.</a:t>
            </a:r>
          </a:p>
          <a:p>
            <a:r>
              <a:rPr lang="en-US" dirty="0"/>
              <a:t>So specifically, what inferences can we make about the AGENT of the event, here, X, </a:t>
            </a:r>
          </a:p>
          <a:p>
            <a:r>
              <a:rPr lang="en-US" dirty="0"/>
              <a:t>Versus what inferences can we make about the THEME of the event, here, Y</a:t>
            </a:r>
          </a:p>
        </p:txBody>
      </p:sp>
      <p:sp>
        <p:nvSpPr>
          <p:cNvPr id="4" name="Slide Number Placeholder 3"/>
          <p:cNvSpPr>
            <a:spLocks noGrp="1"/>
          </p:cNvSpPr>
          <p:nvPr>
            <p:ph type="sldNum" sz="quarter" idx="5"/>
          </p:nvPr>
        </p:nvSpPr>
        <p:spPr/>
        <p:txBody>
          <a:bodyPr/>
          <a:lstStyle/>
          <a:p>
            <a:fld id="{2DADB15B-7801-4E22-9A7F-5371D686CFF8}" type="slidenum">
              <a:rPr lang="en-US" smtClean="0"/>
              <a:t>31</a:t>
            </a:fld>
            <a:endParaRPr lang="en-US"/>
          </a:p>
        </p:txBody>
      </p:sp>
    </p:spTree>
    <p:extLst>
      <p:ext uri="{BB962C8B-B14F-4D97-AF65-F5344CB8AC3E}">
        <p14:creationId xmlns:p14="http://schemas.microsoft.com/office/powerpoint/2010/main" val="141293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this knowledge is contained in our knowledge graph that, to date, contains OVER 300 THOUSAND event nodes, connected in NEARLY 900 THOUSAND if-Event-then-SOMETHING triples</a:t>
            </a:r>
          </a:p>
        </p:txBody>
      </p:sp>
      <p:sp>
        <p:nvSpPr>
          <p:cNvPr id="4" name="Slide Number Placeholder 3"/>
          <p:cNvSpPr>
            <a:spLocks noGrp="1"/>
          </p:cNvSpPr>
          <p:nvPr>
            <p:ph type="sldNum" sz="quarter" idx="10"/>
          </p:nvPr>
        </p:nvSpPr>
        <p:spPr/>
        <p:txBody>
          <a:bodyPr/>
          <a:lstStyle/>
          <a:p>
            <a:fld id="{2DADB15B-7801-4E22-9A7F-5371D686CFF8}" type="slidenum">
              <a:rPr lang="en-US" smtClean="0"/>
              <a:t>32</a:t>
            </a:fld>
            <a:endParaRPr lang="en-US"/>
          </a:p>
        </p:txBody>
      </p:sp>
    </p:spTree>
    <p:extLst>
      <p:ext uri="{BB962C8B-B14F-4D97-AF65-F5344CB8AC3E}">
        <p14:creationId xmlns:p14="http://schemas.microsoft.com/office/powerpoint/2010/main" val="1630194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motivation behind choosing the type of knowledge in ATOMIC</a:t>
            </a:r>
          </a:p>
        </p:txBody>
      </p:sp>
      <p:sp>
        <p:nvSpPr>
          <p:cNvPr id="4" name="Slide Number Placeholder 3"/>
          <p:cNvSpPr>
            <a:spLocks noGrp="1"/>
          </p:cNvSpPr>
          <p:nvPr>
            <p:ph type="sldNum" sz="quarter" idx="5"/>
          </p:nvPr>
        </p:nvSpPr>
        <p:spPr/>
        <p:txBody>
          <a:bodyPr/>
          <a:lstStyle/>
          <a:p>
            <a:fld id="{C7DECB22-CB2E-4D1A-95C4-51B261BB0019}" type="slidenum">
              <a:rPr lang="en-US" smtClean="0"/>
              <a:t>33</a:t>
            </a:fld>
            <a:endParaRPr lang="en-US"/>
          </a:p>
        </p:txBody>
      </p:sp>
    </p:spTree>
    <p:extLst>
      <p:ext uri="{BB962C8B-B14F-4D97-AF65-F5344CB8AC3E}">
        <p14:creationId xmlns:p14="http://schemas.microsoft.com/office/powerpoint/2010/main" val="1016265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Beef this up with bubbles on each resource that isn’t ATOMIC and </a:t>
            </a:r>
            <a:r>
              <a:rPr lang="en-US" dirty="0" err="1"/>
              <a:t>ConceptNet</a:t>
            </a:r>
            <a:r>
              <a:rPr lang="en-US" dirty="0"/>
              <a:t>.</a:t>
            </a:r>
          </a:p>
          <a:p>
            <a:endParaRPr lang="en-US" dirty="0"/>
          </a:p>
          <a:p>
            <a:r>
              <a:rPr lang="en-US" dirty="0"/>
              <a:t>Cyc: Developed in 1984 by Doug </a:t>
            </a:r>
            <a:r>
              <a:rPr lang="en-US" dirty="0" err="1"/>
              <a:t>Lenat</a:t>
            </a:r>
            <a:r>
              <a:rPr lang="en-US" dirty="0"/>
              <a:t> and Alan Kay, the goal was to have machines be able to do human-like commonsense reasoning by learning inference rules. Developed their own LISP-like language to represent facts, developed their ontology of concepts to certain degree of specificity, and created a knowledge base using their language and ontology.</a:t>
            </a:r>
          </a:p>
          <a:p>
            <a:endParaRPr lang="en-US" dirty="0"/>
          </a:p>
          <a:p>
            <a:r>
              <a:rPr lang="en-US" dirty="0" err="1"/>
              <a:t>OpenMind</a:t>
            </a:r>
            <a:r>
              <a:rPr lang="en-US" dirty="0"/>
              <a:t> Commonsense: More on this later, but this project started in the late 90s early / 2000s, based on the premise that commonsense knowledge can be represented in natural language statements.</a:t>
            </a:r>
          </a:p>
          <a:p>
            <a:endParaRPr lang="en-US" dirty="0"/>
          </a:p>
          <a:p>
            <a:r>
              <a:rPr lang="en-US" dirty="0"/>
              <a:t>Never ending language learner (NELL): This project was started at CMU in 2010s, and operates under a different philosophy of knowledge collection: learn knowledge by reading. The main premise is that given a few hundred types of concepts (people, cities, companies) you will automatically start learning semantic relations between them. For several reasons that I’ll discuss later, there are some drawbacks to this information extraction approach, so they have humans manually correct the automatic inferences just to make sure. (e.g., you can delete your internet cookies, and you can delete your files, and if internet cookies are a type of baked good, then files must also be a type of baked good?)</a:t>
            </a:r>
          </a:p>
          <a:p>
            <a:endParaRPr lang="en-US" dirty="0"/>
          </a:p>
          <a:p>
            <a:r>
              <a:rPr lang="en-US" dirty="0" err="1"/>
              <a:t>WebChild</a:t>
            </a:r>
            <a:r>
              <a:rPr lang="en-US" dirty="0"/>
              <a:t>: kind of following the NELL framework, </a:t>
            </a:r>
            <a:r>
              <a:rPr lang="en-US" dirty="0" err="1"/>
              <a:t>WebChild</a:t>
            </a:r>
            <a:r>
              <a:rPr lang="en-US" dirty="0"/>
              <a:t> uses automatic information extraction methods for fine-grained noun-adjective relationships, with a specific focus on disambiguating the senses of words (e.g., the word hot could be temperature or a taste). In </a:t>
            </a:r>
            <a:r>
              <a:rPr lang="en-US" dirty="0" err="1"/>
              <a:t>WebChild</a:t>
            </a:r>
            <a:r>
              <a:rPr lang="en-US" dirty="0"/>
              <a:t> 2.0 they added the “activities” or verbs as a data type to their knowledge base.</a:t>
            </a:r>
          </a:p>
          <a:p>
            <a:endParaRPr lang="en-US" dirty="0"/>
          </a:p>
          <a:p>
            <a:r>
              <a:rPr lang="en-US" dirty="0"/>
              <a:t>ATOMIC: also discuss this in further detail, but this knowledge graph was designed in a similar spirit to Open Mind Commonsense / </a:t>
            </a:r>
            <a:r>
              <a:rPr lang="en-US" dirty="0" err="1"/>
              <a:t>ConceptNet</a:t>
            </a:r>
            <a:r>
              <a:rPr lang="en-US" dirty="0"/>
              <a:t> (i.e., using natural language representations), but focusing on a different type of commonsense knowledge.</a:t>
            </a:r>
          </a:p>
          <a:p>
            <a:endParaRPr lang="en-US" dirty="0"/>
          </a:p>
        </p:txBody>
      </p:sp>
      <p:sp>
        <p:nvSpPr>
          <p:cNvPr id="4" name="Slide Number Placeholder 3"/>
          <p:cNvSpPr>
            <a:spLocks noGrp="1"/>
          </p:cNvSpPr>
          <p:nvPr>
            <p:ph type="sldNum" sz="quarter" idx="5"/>
          </p:nvPr>
        </p:nvSpPr>
        <p:spPr/>
        <p:txBody>
          <a:bodyPr/>
          <a:lstStyle/>
          <a:p>
            <a:fld id="{C7DECB22-CB2E-4D1A-95C4-51B261BB0019}" type="slidenum">
              <a:rPr lang="en-US" smtClean="0"/>
              <a:t>34</a:t>
            </a:fld>
            <a:endParaRPr lang="en-US"/>
          </a:p>
        </p:txBody>
      </p:sp>
    </p:spTree>
    <p:extLst>
      <p:ext uri="{BB962C8B-B14F-4D97-AF65-F5344CB8AC3E}">
        <p14:creationId xmlns:p14="http://schemas.microsoft.com/office/powerpoint/2010/main" val="3723931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Section</a:t>
            </a:r>
            <a:r>
              <a:rPr lang="en-US" dirty="0"/>
              <a:t>: How do you actually gather knowledge?</a:t>
            </a:r>
          </a:p>
          <a:p>
            <a:r>
              <a:rPr lang="en-US" dirty="0"/>
              <a:t>Pros of extracting from text: People start by trying to find them in text (cite). this can be very powerful, explain some IE type pipeline.</a:t>
            </a:r>
          </a:p>
          <a:p>
            <a:r>
              <a:rPr lang="en-US" dirty="0"/>
              <a:t>Con of extracting from text: Reporting bias!! Show example</a:t>
            </a:r>
          </a:p>
          <a:p>
            <a:r>
              <a:rPr lang="en-US" dirty="0"/>
              <a:t>Alternative: Experts create knowledge: Cyc, WordNet, etc. pros: it’s good quality, you can use specific representations (e.g., </a:t>
            </a:r>
            <a:r>
              <a:rPr lang="en-US" dirty="0" err="1"/>
              <a:t>CycL</a:t>
            </a:r>
            <a:r>
              <a:rPr lang="en-US" dirty="0"/>
              <a:t>, Gordon &amp; Hobbs). cons: </a:t>
            </a:r>
          </a:p>
          <a:p>
            <a:r>
              <a:rPr lang="en-US" dirty="0"/>
              <a:t>Alternative: Non-expert humans in the loop / crowdsourcing! (that’s what ATOMIC &amp; </a:t>
            </a:r>
            <a:r>
              <a:rPr lang="en-US" dirty="0" err="1"/>
              <a:t>ConceptNet</a:t>
            </a:r>
            <a:r>
              <a:rPr lang="en-US" dirty="0"/>
              <a:t> did)</a:t>
            </a:r>
          </a:p>
          <a:p>
            <a:endParaRPr lang="en-US" dirty="0"/>
          </a:p>
        </p:txBody>
      </p:sp>
      <p:sp>
        <p:nvSpPr>
          <p:cNvPr id="4" name="Slide Number Placeholder 3"/>
          <p:cNvSpPr>
            <a:spLocks noGrp="1"/>
          </p:cNvSpPr>
          <p:nvPr>
            <p:ph type="sldNum" sz="quarter" idx="5"/>
          </p:nvPr>
        </p:nvSpPr>
        <p:spPr/>
        <p:txBody>
          <a:bodyPr/>
          <a:lstStyle/>
          <a:p>
            <a:fld id="{C7DECB22-CB2E-4D1A-95C4-51B261BB0019}" type="slidenum">
              <a:rPr lang="en-US" smtClean="0"/>
              <a:t>38</a:t>
            </a:fld>
            <a:endParaRPr lang="en-US"/>
          </a:p>
        </p:txBody>
      </p:sp>
    </p:spTree>
    <p:extLst>
      <p:ext uri="{BB962C8B-B14F-4D97-AF65-F5344CB8AC3E}">
        <p14:creationId xmlns:p14="http://schemas.microsoft.com/office/powerpoint/2010/main" val="2111742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knowledge can we extract from text?</a:t>
            </a:r>
          </a:p>
          <a:p>
            <a:endParaRPr lang="en-US" dirty="0"/>
          </a:p>
          <a:p>
            <a:endParaRPr lang="en-US" dirty="0"/>
          </a:p>
        </p:txBody>
      </p:sp>
      <p:sp>
        <p:nvSpPr>
          <p:cNvPr id="4" name="Slide Number Placeholder 3"/>
          <p:cNvSpPr>
            <a:spLocks noGrp="1"/>
          </p:cNvSpPr>
          <p:nvPr>
            <p:ph type="sldNum" sz="quarter" idx="5"/>
          </p:nvPr>
        </p:nvSpPr>
        <p:spPr/>
        <p:txBody>
          <a:bodyPr/>
          <a:lstStyle/>
          <a:p>
            <a:fld id="{C7DECB22-CB2E-4D1A-95C4-51B261BB0019}" type="slidenum">
              <a:rPr lang="en-US" smtClean="0"/>
              <a:t>39</a:t>
            </a:fld>
            <a:endParaRPr lang="en-US"/>
          </a:p>
        </p:txBody>
      </p:sp>
    </p:spTree>
    <p:extLst>
      <p:ext uri="{BB962C8B-B14F-4D97-AF65-F5344CB8AC3E}">
        <p14:creationId xmlns:p14="http://schemas.microsoft.com/office/powerpoint/2010/main" val="48763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Roger Shepard’s “m</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40570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Sync the animations better so that the exhaling only appears as </a:t>
            </a:r>
          </a:p>
          <a:p>
            <a:endParaRPr lang="en-US" dirty="0"/>
          </a:p>
        </p:txBody>
      </p:sp>
      <p:sp>
        <p:nvSpPr>
          <p:cNvPr id="4" name="Slide Number Placeholder 3"/>
          <p:cNvSpPr>
            <a:spLocks noGrp="1"/>
          </p:cNvSpPr>
          <p:nvPr>
            <p:ph type="sldNum" sz="quarter" idx="10"/>
          </p:nvPr>
        </p:nvSpPr>
        <p:spPr/>
        <p:txBody>
          <a:bodyPr/>
          <a:lstStyle/>
          <a:p>
            <a:fld id="{2DADB15B-7801-4E22-9A7F-5371D686CFF8}" type="slidenum">
              <a:rPr lang="en-US" smtClean="0"/>
              <a:t>40</a:t>
            </a:fld>
            <a:endParaRPr lang="en-US"/>
          </a:p>
        </p:txBody>
      </p:sp>
    </p:spTree>
    <p:extLst>
      <p:ext uri="{BB962C8B-B14F-4D97-AF65-F5344CB8AC3E}">
        <p14:creationId xmlns:p14="http://schemas.microsoft.com/office/powerpoint/2010/main" val="4122664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367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use as example of multiple interpretations</a:t>
            </a:r>
          </a:p>
          <a:p>
            <a:endParaRPr lang="en-US" dirty="0"/>
          </a:p>
        </p:txBody>
      </p:sp>
      <p:sp>
        <p:nvSpPr>
          <p:cNvPr id="4" name="Slide Number Placeholder 3"/>
          <p:cNvSpPr>
            <a:spLocks noGrp="1"/>
          </p:cNvSpPr>
          <p:nvPr>
            <p:ph type="sldNum" sz="quarter" idx="5"/>
          </p:nvPr>
        </p:nvSpPr>
        <p:spPr/>
        <p:txBody>
          <a:bodyPr/>
          <a:lstStyle/>
          <a:p>
            <a:fld id="{C7DECB22-CB2E-4D1A-95C4-51B261BB0019}" type="slidenum">
              <a:rPr lang="en-US" smtClean="0"/>
              <a:t>42</a:t>
            </a:fld>
            <a:endParaRPr lang="en-US"/>
          </a:p>
        </p:txBody>
      </p:sp>
    </p:spTree>
    <p:extLst>
      <p:ext uri="{BB962C8B-B14F-4D97-AF65-F5344CB8AC3E}">
        <p14:creationId xmlns:p14="http://schemas.microsoft.com/office/powerpoint/2010/main" val="294375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dirty="0">
                <a:solidFill>
                  <a:schemeClr val="dk1"/>
                </a:solidFill>
                <a:latin typeface="Calibri"/>
                <a:ea typeface="Calibri"/>
                <a:cs typeface="Calibri"/>
                <a:sym typeface="Calibri"/>
              </a:rPr>
              <a:t>COMET adds a pre-trained language model to ATOMIC</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dirty="0">
                <a:solidFill>
                  <a:schemeClr val="dk1"/>
                </a:solidFill>
                <a:latin typeface="Calibri"/>
                <a:ea typeface="Calibri"/>
                <a:cs typeface="Calibri"/>
                <a:sym typeface="Calibri"/>
              </a:rPr>
              <a:t>Different data collection methods suffer from social biases differently</a:t>
            </a:r>
          </a:p>
          <a:p>
            <a:endParaRPr lang="en-US" dirty="0"/>
          </a:p>
        </p:txBody>
      </p:sp>
      <p:sp>
        <p:nvSpPr>
          <p:cNvPr id="4" name="Slide Number Placeholder 3"/>
          <p:cNvSpPr>
            <a:spLocks noGrp="1"/>
          </p:cNvSpPr>
          <p:nvPr>
            <p:ph type="sldNum" sz="quarter" idx="5"/>
          </p:nvPr>
        </p:nvSpPr>
        <p:spPr/>
        <p:txBody>
          <a:bodyPr/>
          <a:lstStyle/>
          <a:p>
            <a:fld id="{AFA2C4BB-A5D5-446C-B970-80254EAE3290}" type="slidenum">
              <a:rPr lang="en-US" smtClean="0"/>
              <a:t>43</a:t>
            </a:fld>
            <a:endParaRPr lang="en-US"/>
          </a:p>
        </p:txBody>
      </p:sp>
    </p:spTree>
    <p:extLst>
      <p:ext uri="{BB962C8B-B14F-4D97-AF65-F5344CB8AC3E}">
        <p14:creationId xmlns:p14="http://schemas.microsoft.com/office/powerpoint/2010/main" val="4076795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71f50fc06b_0_2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71f50fc06b_0_2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71f50fc06b_0_2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71f50fc06b_0_2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71f50fc06b_0_2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71f50fc06b_0_2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71f50fc06b_0_2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71f50fc06b_0_2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Fine Tuning is very important.  Monica is not the correct answers.</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71f50fc06b_0_2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71f50fc06b_0_2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71f50fc06b_0_2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71f50fc06b_0_2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pPr>
            <a:r>
              <a:rPr lang="en-US" dirty="0"/>
              <a:t>It’s not just this problem though. The existing deep learning paradigm has been hugely successful, but there are notable shortcomings that go beyond examples that specifically require commonsense knowledge. CLICK</a:t>
            </a:r>
          </a:p>
          <a:p>
            <a:pPr defTabSz="914400">
              <a:lnSpc>
                <a:spcPct val="100000"/>
              </a:lnSpc>
            </a:pPr>
            <a:r>
              <a:rPr lang="en-US" dirty="0"/>
              <a:t>Strong deep learning models for object recognition misclassify objects when random noise is applied CLICK</a:t>
            </a:r>
          </a:p>
          <a:p>
            <a:pPr defTabSz="914400">
              <a:lnSpc>
                <a:spcPct val="100000"/>
              </a:lnSpc>
            </a:pPr>
            <a:r>
              <a:rPr lang="en-US" dirty="0"/>
              <a:t>In the task of visual question answering, often times the models just revert to priors that are in the dataset without doing reasoning. CLICK</a:t>
            </a:r>
          </a:p>
          <a:p>
            <a:pPr defTabSz="914400">
              <a:lnSpc>
                <a:spcPct val="100000"/>
              </a:lnSpc>
            </a:pPr>
            <a:r>
              <a:rPr lang="en-US" dirty="0"/>
              <a:t>Captioning models are often generic and very similar to the dataset that they were trained on. CLICK</a:t>
            </a:r>
          </a:p>
          <a:p>
            <a:pPr defTabSz="914400">
              <a:lnSpc>
                <a:spcPct val="100000"/>
              </a:lnSpc>
            </a:pPr>
            <a:r>
              <a:rPr lang="en-US" dirty="0"/>
              <a:t>Dialogue models are often bland CLICK</a:t>
            </a:r>
          </a:p>
          <a:p>
            <a:pPr defTabSz="914400">
              <a:lnSpc>
                <a:spcPct val="100000"/>
              </a:lnSpc>
            </a:pPr>
            <a:r>
              <a:rPr lang="en-US" dirty="0"/>
              <a:t>and this issue gets worse if we want to generate a longer document. Even though recent work has improved this, there are still major shortcomings. CLICK</a:t>
            </a:r>
          </a:p>
          <a:p>
            <a:pPr defTabSz="914400">
              <a:lnSpc>
                <a:spcPct val="100000"/>
              </a:lnSpc>
            </a:pPr>
            <a:r>
              <a:rPr lang="en-US" dirty="0"/>
              <a:t>Last, question answering models are easily fooled with distractor sentences. Interestingly enough, all of these failure modes are seen with state of the art systems that do seemingly well on existing metrics and datasets. CLICK</a:t>
            </a:r>
          </a:p>
          <a:p>
            <a:pPr defTabSz="914400">
              <a:lnSpc>
                <a:spcPct val="100000"/>
              </a:lnSpc>
            </a:pPr>
            <a:r>
              <a:rPr lang="en-US" dirty="0"/>
              <a:t>And the impact of these failure modes isn’t just on accuracy, it’s been shown that when models make mistakes they tend to repeat unwanted social biases.</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66185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71f50fc06b_0_3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71f50fc06b_0_3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71f50fc06b_0_2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71f50fc06b_0_2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71f50fc06b_0_2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71f50fc06b_0_2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ProPara</a:t>
            </a:r>
            <a:r>
              <a:rPr lang="en-US" dirty="0"/>
              <a:t> = related to change of states in entities</a:t>
            </a:r>
          </a:p>
          <a:p>
            <a:pPr marL="0" lvl="0" indent="0" algn="l" rtl="0">
              <a:spcBef>
                <a:spcPts val="0"/>
              </a:spcBef>
              <a:spcAft>
                <a:spcPts val="0"/>
              </a:spcAft>
              <a:buNone/>
            </a:pPr>
            <a:r>
              <a:rPr lang="en-US" dirty="0"/>
              <a:t>Narrative QA = question answering about stories</a:t>
            </a:r>
          </a:p>
          <a:p>
            <a:pPr marL="0" lvl="0" indent="0" algn="l" rtl="0">
              <a:spcBef>
                <a:spcPts val="0"/>
              </a:spcBef>
              <a:spcAft>
                <a:spcPts val="0"/>
              </a:spcAft>
              <a:buNone/>
            </a:pPr>
            <a:r>
              <a:rPr lang="en-US" dirty="0"/>
              <a:t>MC Scripts = Machine comprehension of scripts</a:t>
            </a:r>
          </a:p>
          <a:p>
            <a:pPr marL="0" lvl="0" indent="0" algn="l" rtl="0">
              <a:spcBef>
                <a:spcPts val="0"/>
              </a:spcBef>
              <a:spcAft>
                <a:spcPts val="0"/>
              </a:spcAft>
              <a:buNone/>
            </a:pPr>
            <a:r>
              <a:rPr lang="en-US" dirty="0"/>
              <a:t>ARC = AI2 Reasoning Challenge</a:t>
            </a:r>
          </a:p>
          <a:p>
            <a:pPr marL="0" lvl="0" indent="0" algn="l" rtl="0">
              <a:spcBef>
                <a:spcPts val="0"/>
              </a:spcBef>
              <a:spcAft>
                <a:spcPts val="0"/>
              </a:spcAft>
              <a:buNone/>
            </a:pPr>
            <a:r>
              <a:rPr lang="en-US" dirty="0"/>
              <a:t>Common Sense QA = commonsense question answering, asks general commonsense questions about </a:t>
            </a:r>
            <a:r>
              <a:rPr lang="en-US" dirty="0" err="1"/>
              <a:t>qusestions</a:t>
            </a:r>
            <a:r>
              <a:rPr lang="en-US" dirty="0"/>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Beef this up with bubbles on each resource that isn’t ATOMIC and </a:t>
            </a:r>
            <a:r>
              <a:rPr lang="en-US" dirty="0" err="1"/>
              <a:t>ConceptNet</a:t>
            </a:r>
            <a:r>
              <a:rPr lang="en-US" dirty="0"/>
              <a:t>.</a:t>
            </a:r>
          </a:p>
          <a:p>
            <a:endParaRPr lang="en-US" dirty="0"/>
          </a:p>
          <a:p>
            <a:r>
              <a:rPr lang="en-US" dirty="0"/>
              <a:t>Cyc: Developed in 1984 by Doug </a:t>
            </a:r>
            <a:r>
              <a:rPr lang="en-US" dirty="0" err="1"/>
              <a:t>Lenat</a:t>
            </a:r>
            <a:r>
              <a:rPr lang="en-US" dirty="0"/>
              <a:t> and Alan Kay, the goal was to have machines be able to do human-like commonsense reasoning by learning inference rules. Developed their own LISP-like language to represent facts, developed their ontology of concepts to certain degree of specificity, and created a knowledge base using their language and ontology.</a:t>
            </a:r>
          </a:p>
          <a:p>
            <a:endParaRPr lang="en-US" dirty="0"/>
          </a:p>
          <a:p>
            <a:r>
              <a:rPr lang="en-US" dirty="0" err="1"/>
              <a:t>OpenMind</a:t>
            </a:r>
            <a:r>
              <a:rPr lang="en-US" dirty="0"/>
              <a:t> Commonsense: More on this later, but this project started in the late 90s early / 2000s, based on the premise that commonsense knowledge can be represented in natural language statements.</a:t>
            </a:r>
          </a:p>
          <a:p>
            <a:endParaRPr lang="en-US" dirty="0"/>
          </a:p>
          <a:p>
            <a:r>
              <a:rPr lang="en-US" dirty="0"/>
              <a:t>Never ending language learner (NELL): This project was started at CMU in 2010s, and operates under a different philosophy of knowledge collection: learn knowledge by reading. The main premise is that given a few hundred types of concepts (people, cities, companies) you will automatically start learning semantic relations between them. For several reasons that I’ll discuss later, there are some drawbacks to this information extraction approach, so they have humans manually correct the automatic inferences just to make sure. (e.g., you can delete your internet cookies, and you can delete your files, and if internet cookies are a type of baked good, then files must also be a type of baked good?)</a:t>
            </a:r>
          </a:p>
          <a:p>
            <a:endParaRPr lang="en-US" dirty="0"/>
          </a:p>
          <a:p>
            <a:r>
              <a:rPr lang="en-US" dirty="0" err="1"/>
              <a:t>WebChild</a:t>
            </a:r>
            <a:r>
              <a:rPr lang="en-US" dirty="0"/>
              <a:t>: kind of following the NELL framework, </a:t>
            </a:r>
            <a:r>
              <a:rPr lang="en-US" dirty="0" err="1"/>
              <a:t>WebChild</a:t>
            </a:r>
            <a:r>
              <a:rPr lang="en-US" dirty="0"/>
              <a:t> uses automatic information extraction methods for fine-grained noun-adjective relationships, with a specific focus on disambiguating the senses of words (e.g., the word hot could be temperature or a taste). In </a:t>
            </a:r>
            <a:r>
              <a:rPr lang="en-US" dirty="0" err="1"/>
              <a:t>WebChild</a:t>
            </a:r>
            <a:r>
              <a:rPr lang="en-US" dirty="0"/>
              <a:t> 2.0 they added the “activities” or verbs as a data type to their knowledge base.</a:t>
            </a:r>
          </a:p>
          <a:p>
            <a:endParaRPr lang="en-US" dirty="0"/>
          </a:p>
          <a:p>
            <a:r>
              <a:rPr lang="en-US" dirty="0"/>
              <a:t>ATOMIC: also discuss this in further detail, but this knowledge graph was designed in a similar spirit to Open Mind Commonsense / </a:t>
            </a:r>
            <a:r>
              <a:rPr lang="en-US" dirty="0" err="1"/>
              <a:t>ConceptNet</a:t>
            </a:r>
            <a:r>
              <a:rPr lang="en-US" dirty="0"/>
              <a:t> (i.e., using natural language representations), but focusing on a different type of commonsense knowledge.</a:t>
            </a:r>
          </a:p>
          <a:p>
            <a:endParaRPr lang="en-US" dirty="0"/>
          </a:p>
        </p:txBody>
      </p:sp>
      <p:sp>
        <p:nvSpPr>
          <p:cNvPr id="4" name="Slide Number Placeholder 3"/>
          <p:cNvSpPr>
            <a:spLocks noGrp="1"/>
          </p:cNvSpPr>
          <p:nvPr>
            <p:ph type="sldNum" sz="quarter" idx="5"/>
          </p:nvPr>
        </p:nvSpPr>
        <p:spPr/>
        <p:txBody>
          <a:bodyPr/>
          <a:lstStyle/>
          <a:p>
            <a:fld id="{C7DECB22-CB2E-4D1A-95C4-51B261BB0019}" type="slidenum">
              <a:rPr lang="en-US" smtClean="0"/>
              <a:t>53</a:t>
            </a:fld>
            <a:endParaRPr lang="en-US"/>
          </a:p>
        </p:txBody>
      </p:sp>
    </p:spTree>
    <p:extLst>
      <p:ext uri="{BB962C8B-B14F-4D97-AF65-F5344CB8AC3E}">
        <p14:creationId xmlns:p14="http://schemas.microsoft.com/office/powerpoint/2010/main" val="42087565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71f50fc06b_0_2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71f50fc06b_0_2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1f50fc06b_3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1f50fc06b_3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71f50fc06b_0_2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71f50fc06b_0_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71f50fc06b_0_2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71f50fc06b_0_2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71f50fc06b_3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71f50fc06b_3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71f50fc06b_3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71f50fc06b_3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who study childhood cognition now have years of experimental results that allow them to map out the cognitive capacities of children. The field of cognitive development is at a point where it can provide empirical and theoretical guidance for building intelligent machines that think and learn like children. In particular, developmental psychologists have intensively studied children's knowledge in six domains (Table 1). Some believe that each of these domains constitutes a distinct and relatively autonomous system of knowledge, an idea that has been codified in the Theory of Core Knowledge. Others believe that these domains interact from the beginning of life. Developmental psychologists agree, however, that abilities to reason about objects, agents, places, number, geometry, and the social world, as described in the Theory of Core Knowledge, emerge early and serve as crucial foundations for later learning [61][62][63]:</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21711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71f50fc06b_3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71f50fc06b_3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71f50fc06b_0_2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71f50fc06b_0_2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30399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24882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set of rules that we rely on for rules </a:t>
            </a:r>
            <a:r>
              <a:rPr lang="en-US"/>
              <a:t>of thumb</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4071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What we’ve observed is that humans, and today’s state-of-the-art ML models, use very different reasoning strategies. </a:t>
            </a:r>
            <a:br>
              <a:rPr lang="en-US" dirty="0"/>
            </a:br>
            <a:r>
              <a:rPr lang="en-US" dirty="0"/>
              <a:t>humans are able to do so well at answering the earlier questions because we can imagine the situation in our heads. We know if you stop for at most two seconds at a red light, you’ll probably run into traffic. </a:t>
            </a:r>
            <a:br>
              <a:rPr lang="en-US" dirty="0"/>
            </a:br>
            <a:r>
              <a:rPr lang="en-US" dirty="0"/>
              <a:t>Today’s machines don’t do that: instead, they seem to rely on spurious patterns. This is something we see across vision and language problems. These spurious patterns are powerful, but they also leave much to be demanded.</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6449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CB22-CB2E-4D1A-95C4-51B261BB0019}" type="slidenum">
              <a:rPr lang="en-US" smtClean="0"/>
              <a:t>9</a:t>
            </a:fld>
            <a:endParaRPr lang="en-US"/>
          </a:p>
        </p:txBody>
      </p:sp>
    </p:spTree>
    <p:extLst>
      <p:ext uri="{BB962C8B-B14F-4D97-AF65-F5344CB8AC3E}">
        <p14:creationId xmlns:p14="http://schemas.microsoft.com/office/powerpoint/2010/main" val="4040685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u="sng" dirty="0"/>
              <a:t>Goal</a:t>
            </a:r>
            <a:r>
              <a:rPr lang="en-US" dirty="0"/>
              <a:t>: explain how to create a commonsense resource, and what the existing ones are out there!</a:t>
            </a:r>
          </a:p>
          <a:p>
            <a:r>
              <a:rPr lang="en-US" i="1" dirty="0"/>
              <a:t>Before this part</a:t>
            </a:r>
            <a:r>
              <a:rPr lang="en-US" dirty="0"/>
              <a:t>: </a:t>
            </a:r>
            <a:r>
              <a:rPr lang="en-US" dirty="0" err="1"/>
              <a:t>Vered</a:t>
            </a:r>
            <a:r>
              <a:rPr lang="en-US" dirty="0"/>
              <a:t> explained what pretrained LMs already know.</a:t>
            </a:r>
          </a:p>
          <a:p>
            <a:endParaRPr lang="en-US" dirty="0"/>
          </a:p>
          <a:p>
            <a:r>
              <a:rPr lang="en-US" i="1" dirty="0"/>
              <a:t>Start</a:t>
            </a:r>
            <a:r>
              <a:rPr lang="en-US" dirty="0"/>
              <a:t>: overall motivation of what commonsense resources aim to do (in spirit)</a:t>
            </a:r>
          </a:p>
          <a:p>
            <a:r>
              <a:rPr lang="en-US" dirty="0"/>
              <a:t>Show a story, explain that we fill in the gap with our own knowledge to understand the world, that’s what commonsense resources aim to do. Show the story again with some KB annotations.</a:t>
            </a:r>
          </a:p>
          <a:p>
            <a:endParaRPr lang="en-US" b="0" i="1" dirty="0"/>
          </a:p>
          <a:p>
            <a:r>
              <a:rPr lang="en-US" b="0" i="1" dirty="0"/>
              <a:t>Section</a:t>
            </a:r>
            <a:r>
              <a:rPr lang="en-US" dirty="0"/>
              <a:t>: how do you create a commonsense resource? </a:t>
            </a:r>
          </a:p>
          <a:p>
            <a:r>
              <a:rPr lang="en-US" dirty="0"/>
              <a:t>First, you have to decide on representations, and on what type of knowledge you want to encode.</a:t>
            </a:r>
          </a:p>
          <a:p>
            <a:r>
              <a:rPr lang="en-US" i="1" dirty="0"/>
              <a:t>Example</a:t>
            </a:r>
            <a:r>
              <a:rPr lang="en-US" dirty="0"/>
              <a:t>: ATOMIC: explain the type of social commonsense knowledge we wanted to use. And explain the motivation behind the type of knowledge.</a:t>
            </a:r>
          </a:p>
          <a:p>
            <a:r>
              <a:rPr lang="en-US" dirty="0"/>
              <a:t>High level timeline/overview of existing resources </a:t>
            </a:r>
          </a:p>
          <a:p>
            <a:r>
              <a:rPr lang="en-US" dirty="0"/>
              <a:t>Explain symbolic vs. natural language representations (related work of ATOMIC ++).</a:t>
            </a:r>
          </a:p>
          <a:p>
            <a:endParaRPr lang="en-US" dirty="0"/>
          </a:p>
          <a:p>
            <a:r>
              <a:rPr lang="en-US" i="1" dirty="0"/>
              <a:t>Section</a:t>
            </a:r>
            <a:r>
              <a:rPr lang="en-US" dirty="0"/>
              <a:t>: How do you actually gather knowledge?</a:t>
            </a:r>
          </a:p>
          <a:p>
            <a:r>
              <a:rPr lang="en-US" dirty="0"/>
              <a:t>Pros of extracting from text: People start by trying to find them in text (cite). this can be very powerful, explain some IE type pipeline.</a:t>
            </a:r>
          </a:p>
          <a:p>
            <a:r>
              <a:rPr lang="en-US" dirty="0"/>
              <a:t>Con of extracting from text: Reporting bias!! Show example</a:t>
            </a:r>
          </a:p>
          <a:p>
            <a:r>
              <a:rPr lang="en-US" dirty="0"/>
              <a:t>Alternative: Experts create knowledge: Cyc, WordNet, etc. pros: it’s good quality, you can use specific representations (e.g., </a:t>
            </a:r>
            <a:r>
              <a:rPr lang="en-US" dirty="0" err="1"/>
              <a:t>CycL</a:t>
            </a:r>
            <a:r>
              <a:rPr lang="en-US" dirty="0"/>
              <a:t>, Gordon &amp; Hobbs). cons: </a:t>
            </a:r>
          </a:p>
          <a:p>
            <a:r>
              <a:rPr lang="en-US" dirty="0"/>
              <a:t>Alternative: Non-expert humans in the loop / crowdsourcing! (that’s what ATOMIC &amp; </a:t>
            </a:r>
            <a:r>
              <a:rPr lang="en-US" dirty="0" err="1"/>
              <a:t>ConceptNet</a:t>
            </a:r>
            <a:r>
              <a:rPr lang="en-US" dirty="0"/>
              <a:t> did)</a:t>
            </a:r>
          </a:p>
          <a:p>
            <a:endParaRPr lang="en-US" dirty="0"/>
          </a:p>
          <a:p>
            <a:r>
              <a:rPr lang="en-US" dirty="0"/>
              <a:t>That allows for seamless integration into natural language -&gt; flash story again. How exactly we do that, Antoine is going to talk about later.</a:t>
            </a:r>
          </a:p>
          <a:p>
            <a:endParaRPr lang="en-US" dirty="0"/>
          </a:p>
          <a:p>
            <a:endParaRPr lang="en-US" dirty="0"/>
          </a:p>
        </p:txBody>
      </p:sp>
      <p:sp>
        <p:nvSpPr>
          <p:cNvPr id="4" name="Slide Number Placeholder 3"/>
          <p:cNvSpPr>
            <a:spLocks noGrp="1"/>
          </p:cNvSpPr>
          <p:nvPr>
            <p:ph type="sldNum" sz="quarter" idx="5"/>
          </p:nvPr>
        </p:nvSpPr>
        <p:spPr/>
        <p:txBody>
          <a:bodyPr/>
          <a:lstStyle/>
          <a:p>
            <a:fld id="{C7DECB22-CB2E-4D1A-95C4-51B261BB0019}" type="slidenum">
              <a:rPr lang="en-US" smtClean="0"/>
              <a:t>10</a:t>
            </a:fld>
            <a:endParaRPr lang="en-US"/>
          </a:p>
        </p:txBody>
      </p:sp>
    </p:spTree>
    <p:extLst>
      <p:ext uri="{BB962C8B-B14F-4D97-AF65-F5344CB8AC3E}">
        <p14:creationId xmlns:p14="http://schemas.microsoft.com/office/powerpoint/2010/main" val="649074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5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2C70-823C-4421-809D-7205CE0B49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BE53AF-50F0-4A34-ACE6-504CACEC24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3B5AD3-E9FA-4DF6-A9DD-FF625D9BF7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5688CE-DFE5-4178-A2F2-2EFD399D54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547EC4-6F7C-4E9B-A5B4-CBC791ED7E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C61E17-FB4C-44E9-AA5E-8810647F177A}"/>
              </a:ext>
            </a:extLst>
          </p:cNvPr>
          <p:cNvSpPr>
            <a:spLocks noGrp="1"/>
          </p:cNvSpPr>
          <p:nvPr>
            <p:ph type="dt" sz="half" idx="10"/>
          </p:nvPr>
        </p:nvSpPr>
        <p:spPr/>
        <p:txBody>
          <a:bodyPr/>
          <a:lstStyle/>
          <a:p>
            <a:fld id="{4BE50054-25E3-4861-8FBC-D8CF6176F45C}" type="datetimeFigureOut">
              <a:rPr lang="en-US" smtClean="0"/>
              <a:t>3/1/22</a:t>
            </a:fld>
            <a:endParaRPr lang="en-US"/>
          </a:p>
        </p:txBody>
      </p:sp>
      <p:sp>
        <p:nvSpPr>
          <p:cNvPr id="8" name="Footer Placeholder 7">
            <a:extLst>
              <a:ext uri="{FF2B5EF4-FFF2-40B4-BE49-F238E27FC236}">
                <a16:creationId xmlns:a16="http://schemas.microsoft.com/office/drawing/2014/main" id="{BC8FB678-073D-4F83-BD2D-C1E96F05EC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905457-1E68-465F-9497-69258A2B9BF8}"/>
              </a:ext>
            </a:extLst>
          </p:cNvPr>
          <p:cNvSpPr>
            <a:spLocks noGrp="1"/>
          </p:cNvSpPr>
          <p:nvPr>
            <p:ph type="sldNum" sz="quarter" idx="12"/>
          </p:nvPr>
        </p:nvSpPr>
        <p:spPr/>
        <p:txBody>
          <a:bodyPr/>
          <a:lstStyle/>
          <a:p>
            <a:fld id="{409EED0E-70B8-4865-9B1A-7CDEC868D2AB}" type="slidenum">
              <a:rPr lang="en-US" smtClean="0"/>
              <a:t>‹#›</a:t>
            </a:fld>
            <a:endParaRPr lang="en-US"/>
          </a:p>
        </p:txBody>
      </p:sp>
    </p:spTree>
    <p:extLst>
      <p:ext uri="{BB962C8B-B14F-4D97-AF65-F5344CB8AC3E}">
        <p14:creationId xmlns:p14="http://schemas.microsoft.com/office/powerpoint/2010/main" val="2964134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C5558-8177-450A-8E45-853D2916EF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2FDE30-7158-4AAA-A687-CB121F6F6C85}"/>
              </a:ext>
            </a:extLst>
          </p:cNvPr>
          <p:cNvSpPr>
            <a:spLocks noGrp="1"/>
          </p:cNvSpPr>
          <p:nvPr>
            <p:ph type="dt" sz="half" idx="10"/>
          </p:nvPr>
        </p:nvSpPr>
        <p:spPr/>
        <p:txBody>
          <a:bodyPr/>
          <a:lstStyle/>
          <a:p>
            <a:fld id="{4BE50054-25E3-4861-8FBC-D8CF6176F45C}" type="datetimeFigureOut">
              <a:rPr lang="en-US" smtClean="0"/>
              <a:t>3/1/22</a:t>
            </a:fld>
            <a:endParaRPr lang="en-US"/>
          </a:p>
        </p:txBody>
      </p:sp>
      <p:sp>
        <p:nvSpPr>
          <p:cNvPr id="4" name="Footer Placeholder 3">
            <a:extLst>
              <a:ext uri="{FF2B5EF4-FFF2-40B4-BE49-F238E27FC236}">
                <a16:creationId xmlns:a16="http://schemas.microsoft.com/office/drawing/2014/main" id="{9B48045E-AE09-41D6-9FE1-898F92BB42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B4FB30-DA8D-4E07-AEBD-5E3E9B43CED9}"/>
              </a:ext>
            </a:extLst>
          </p:cNvPr>
          <p:cNvSpPr>
            <a:spLocks noGrp="1"/>
          </p:cNvSpPr>
          <p:nvPr>
            <p:ph type="sldNum" sz="quarter" idx="12"/>
          </p:nvPr>
        </p:nvSpPr>
        <p:spPr/>
        <p:txBody>
          <a:bodyPr/>
          <a:lstStyle/>
          <a:p>
            <a:fld id="{409EED0E-70B8-4865-9B1A-7CDEC868D2AB}" type="slidenum">
              <a:rPr lang="en-US" smtClean="0"/>
              <a:t>‹#›</a:t>
            </a:fld>
            <a:endParaRPr lang="en-US"/>
          </a:p>
        </p:txBody>
      </p:sp>
    </p:spTree>
    <p:extLst>
      <p:ext uri="{BB962C8B-B14F-4D97-AF65-F5344CB8AC3E}">
        <p14:creationId xmlns:p14="http://schemas.microsoft.com/office/powerpoint/2010/main" val="1157442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880"/>
        <p:cNvGrpSpPr/>
        <p:nvPr/>
      </p:nvGrpSpPr>
      <p:grpSpPr>
        <a:xfrm>
          <a:off x="0" y="0"/>
          <a:ext cx="0" cy="0"/>
          <a:chOff x="0" y="0"/>
          <a:chExt cx="0" cy="0"/>
        </a:xfrm>
      </p:grpSpPr>
      <p:sp>
        <p:nvSpPr>
          <p:cNvPr id="881" name="Google Shape;881;p31"/>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82" name="Google Shape;882;p31"/>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80210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our columns">
  <p:cSld name="Four columns">
    <p:spTree>
      <p:nvGrpSpPr>
        <p:cNvPr id="1" name="Shape 247"/>
        <p:cNvGrpSpPr/>
        <p:nvPr/>
      </p:nvGrpSpPr>
      <p:grpSpPr>
        <a:xfrm>
          <a:off x="0" y="0"/>
          <a:ext cx="0" cy="0"/>
          <a:chOff x="0" y="0"/>
          <a:chExt cx="0" cy="0"/>
        </a:xfrm>
      </p:grpSpPr>
      <p:sp>
        <p:nvSpPr>
          <p:cNvPr id="248" name="Google Shape;248;p15"/>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9" name="Google Shape;249;p15"/>
          <p:cNvSpPr txBox="1">
            <a:spLocks noGrp="1"/>
          </p:cNvSpPr>
          <p:nvPr>
            <p:ph type="subTitle" idx="1"/>
          </p:nvPr>
        </p:nvSpPr>
        <p:spPr>
          <a:xfrm>
            <a:off x="2707200" y="2356800"/>
            <a:ext cx="2260800" cy="42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250" name="Google Shape;250;p15"/>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51" name="Google Shape;251;p15"/>
          <p:cNvSpPr txBox="1">
            <a:spLocks noGrp="1"/>
          </p:cNvSpPr>
          <p:nvPr>
            <p:ph type="subTitle" idx="2"/>
          </p:nvPr>
        </p:nvSpPr>
        <p:spPr>
          <a:xfrm>
            <a:off x="2707200" y="2784000"/>
            <a:ext cx="2260800" cy="113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252" name="Google Shape;252;p15"/>
          <p:cNvSpPr txBox="1">
            <a:spLocks noGrp="1"/>
          </p:cNvSpPr>
          <p:nvPr>
            <p:ph type="subTitle" idx="3"/>
          </p:nvPr>
        </p:nvSpPr>
        <p:spPr>
          <a:xfrm>
            <a:off x="7257600" y="2356800"/>
            <a:ext cx="2260800" cy="42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253" name="Google Shape;253;p15"/>
          <p:cNvSpPr txBox="1">
            <a:spLocks noGrp="1"/>
          </p:cNvSpPr>
          <p:nvPr>
            <p:ph type="subTitle" idx="4"/>
          </p:nvPr>
        </p:nvSpPr>
        <p:spPr>
          <a:xfrm>
            <a:off x="7257600" y="2783933"/>
            <a:ext cx="2260800" cy="113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
        <p:nvSpPr>
          <p:cNvPr id="254" name="Google Shape;254;p15"/>
          <p:cNvSpPr txBox="1">
            <a:spLocks noGrp="1"/>
          </p:cNvSpPr>
          <p:nvPr>
            <p:ph type="subTitle" idx="5"/>
          </p:nvPr>
        </p:nvSpPr>
        <p:spPr>
          <a:xfrm>
            <a:off x="2707200" y="3916733"/>
            <a:ext cx="2260800" cy="42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255" name="Google Shape;255;p15"/>
          <p:cNvSpPr txBox="1">
            <a:spLocks noGrp="1"/>
          </p:cNvSpPr>
          <p:nvPr>
            <p:ph type="subTitle" idx="6"/>
          </p:nvPr>
        </p:nvSpPr>
        <p:spPr>
          <a:xfrm>
            <a:off x="2707200" y="4343867"/>
            <a:ext cx="2260800" cy="113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256" name="Google Shape;256;p15"/>
          <p:cNvSpPr txBox="1">
            <a:spLocks noGrp="1"/>
          </p:cNvSpPr>
          <p:nvPr>
            <p:ph type="subTitle" idx="7"/>
          </p:nvPr>
        </p:nvSpPr>
        <p:spPr>
          <a:xfrm>
            <a:off x="7257600" y="3916733"/>
            <a:ext cx="2260800" cy="42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257" name="Google Shape;257;p15"/>
          <p:cNvSpPr txBox="1">
            <a:spLocks noGrp="1"/>
          </p:cNvSpPr>
          <p:nvPr>
            <p:ph type="subTitle" idx="8"/>
          </p:nvPr>
        </p:nvSpPr>
        <p:spPr>
          <a:xfrm>
            <a:off x="7257600" y="4343867"/>
            <a:ext cx="2260800" cy="113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grpSp>
        <p:nvGrpSpPr>
          <p:cNvPr id="258" name="Google Shape;258;p15"/>
          <p:cNvGrpSpPr/>
          <p:nvPr/>
        </p:nvGrpSpPr>
        <p:grpSpPr>
          <a:xfrm>
            <a:off x="752286" y="4443675"/>
            <a:ext cx="761892" cy="1786595"/>
            <a:chOff x="564214" y="3344581"/>
            <a:chExt cx="571419" cy="1339946"/>
          </a:xfrm>
        </p:grpSpPr>
        <p:sp>
          <p:nvSpPr>
            <p:cNvPr id="259" name="Google Shape;259;p15"/>
            <p:cNvSpPr/>
            <p:nvPr/>
          </p:nvSpPr>
          <p:spPr>
            <a:xfrm>
              <a:off x="732894" y="3344581"/>
              <a:ext cx="402740" cy="986499"/>
            </a:xfrm>
            <a:custGeom>
              <a:avLst/>
              <a:gdLst/>
              <a:ahLst/>
              <a:cxnLst/>
              <a:rect l="l" t="t" r="r" b="b"/>
              <a:pathLst>
                <a:path w="12566" h="30780" extrusionOk="0">
                  <a:moveTo>
                    <a:pt x="4613" y="1"/>
                  </a:moveTo>
                  <a:cubicBezTo>
                    <a:pt x="4455" y="1"/>
                    <a:pt x="4293" y="7"/>
                    <a:pt x="4128" y="20"/>
                  </a:cubicBezTo>
                  <a:cubicBezTo>
                    <a:pt x="2357" y="304"/>
                    <a:pt x="1555" y="2493"/>
                    <a:pt x="1705" y="4297"/>
                  </a:cubicBezTo>
                  <a:cubicBezTo>
                    <a:pt x="1872" y="6085"/>
                    <a:pt x="2607" y="7856"/>
                    <a:pt x="2407" y="9644"/>
                  </a:cubicBezTo>
                  <a:cubicBezTo>
                    <a:pt x="2156" y="11916"/>
                    <a:pt x="435" y="13837"/>
                    <a:pt x="235" y="16127"/>
                  </a:cubicBezTo>
                  <a:cubicBezTo>
                    <a:pt x="1" y="18817"/>
                    <a:pt x="1906" y="21206"/>
                    <a:pt x="2474" y="23846"/>
                  </a:cubicBezTo>
                  <a:cubicBezTo>
                    <a:pt x="2741" y="25116"/>
                    <a:pt x="2708" y="26486"/>
                    <a:pt x="3192" y="27705"/>
                  </a:cubicBezTo>
                  <a:cubicBezTo>
                    <a:pt x="3901" y="29536"/>
                    <a:pt x="5835" y="30779"/>
                    <a:pt x="7774" y="30779"/>
                  </a:cubicBezTo>
                  <a:cubicBezTo>
                    <a:pt x="8030" y="30779"/>
                    <a:pt x="8286" y="30758"/>
                    <a:pt x="8539" y="30713"/>
                  </a:cubicBezTo>
                  <a:cubicBezTo>
                    <a:pt x="10728" y="30312"/>
                    <a:pt x="12482" y="28257"/>
                    <a:pt x="12532" y="26035"/>
                  </a:cubicBezTo>
                  <a:cubicBezTo>
                    <a:pt x="12566" y="23979"/>
                    <a:pt x="11296" y="22025"/>
                    <a:pt x="11446" y="19969"/>
                  </a:cubicBezTo>
                  <a:cubicBezTo>
                    <a:pt x="11563" y="18449"/>
                    <a:pt x="12449" y="16995"/>
                    <a:pt x="12265" y="15492"/>
                  </a:cubicBezTo>
                  <a:cubicBezTo>
                    <a:pt x="12031" y="13687"/>
                    <a:pt x="10360" y="12401"/>
                    <a:pt x="9775" y="10680"/>
                  </a:cubicBezTo>
                  <a:cubicBezTo>
                    <a:pt x="9190" y="8959"/>
                    <a:pt x="9742" y="7071"/>
                    <a:pt x="9541" y="5266"/>
                  </a:cubicBezTo>
                  <a:cubicBezTo>
                    <a:pt x="9192" y="2189"/>
                    <a:pt x="7564" y="1"/>
                    <a:pt x="4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 name="Google Shape;260;p15"/>
            <p:cNvSpPr/>
            <p:nvPr/>
          </p:nvSpPr>
          <p:spPr>
            <a:xfrm>
              <a:off x="564214" y="3848022"/>
              <a:ext cx="348127" cy="484436"/>
            </a:xfrm>
            <a:custGeom>
              <a:avLst/>
              <a:gdLst/>
              <a:ahLst/>
              <a:cxnLst/>
              <a:rect l="l" t="t" r="r" b="b"/>
              <a:pathLst>
                <a:path w="10862" h="15115" extrusionOk="0">
                  <a:moveTo>
                    <a:pt x="301" y="1"/>
                  </a:moveTo>
                  <a:cubicBezTo>
                    <a:pt x="1" y="3008"/>
                    <a:pt x="1321" y="6534"/>
                    <a:pt x="2874" y="9124"/>
                  </a:cubicBezTo>
                  <a:cubicBezTo>
                    <a:pt x="4428" y="11747"/>
                    <a:pt x="6784" y="13785"/>
                    <a:pt x="9591" y="14971"/>
                  </a:cubicBezTo>
                  <a:cubicBezTo>
                    <a:pt x="9775" y="15049"/>
                    <a:pt x="9981" y="15115"/>
                    <a:pt x="10174" y="15115"/>
                  </a:cubicBezTo>
                  <a:cubicBezTo>
                    <a:pt x="10314" y="15115"/>
                    <a:pt x="10448" y="15080"/>
                    <a:pt x="10560" y="14988"/>
                  </a:cubicBezTo>
                  <a:cubicBezTo>
                    <a:pt x="10778" y="14821"/>
                    <a:pt x="10811" y="14504"/>
                    <a:pt x="10811" y="14220"/>
                  </a:cubicBezTo>
                  <a:cubicBezTo>
                    <a:pt x="10861" y="7670"/>
                    <a:pt x="6567" y="1889"/>
                    <a:pt x="3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 name="Google Shape;261;p15"/>
            <p:cNvSpPr/>
            <p:nvPr/>
          </p:nvSpPr>
          <p:spPr>
            <a:xfrm>
              <a:off x="564214" y="3848022"/>
              <a:ext cx="348127" cy="484436"/>
            </a:xfrm>
            <a:custGeom>
              <a:avLst/>
              <a:gdLst/>
              <a:ahLst/>
              <a:cxnLst/>
              <a:rect l="l" t="t" r="r" b="b"/>
              <a:pathLst>
                <a:path w="10862" h="15115" extrusionOk="0">
                  <a:moveTo>
                    <a:pt x="301" y="1"/>
                  </a:moveTo>
                  <a:cubicBezTo>
                    <a:pt x="1" y="3008"/>
                    <a:pt x="1321" y="6534"/>
                    <a:pt x="2874" y="9124"/>
                  </a:cubicBezTo>
                  <a:cubicBezTo>
                    <a:pt x="4428" y="11747"/>
                    <a:pt x="6784" y="13785"/>
                    <a:pt x="9591" y="14971"/>
                  </a:cubicBezTo>
                  <a:cubicBezTo>
                    <a:pt x="9775" y="15049"/>
                    <a:pt x="9981" y="15115"/>
                    <a:pt x="10174" y="15115"/>
                  </a:cubicBezTo>
                  <a:cubicBezTo>
                    <a:pt x="10314" y="15115"/>
                    <a:pt x="10448" y="15080"/>
                    <a:pt x="10560" y="14988"/>
                  </a:cubicBezTo>
                  <a:cubicBezTo>
                    <a:pt x="10778" y="14821"/>
                    <a:pt x="10811" y="14504"/>
                    <a:pt x="10811" y="14220"/>
                  </a:cubicBezTo>
                  <a:cubicBezTo>
                    <a:pt x="10861" y="7670"/>
                    <a:pt x="6567" y="1889"/>
                    <a:pt x="301" y="1"/>
                  </a:cubicBezTo>
                  <a:close/>
                </a:path>
              </a:pathLst>
            </a:cu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 name="Google Shape;262;p15"/>
            <p:cNvSpPr/>
            <p:nvPr/>
          </p:nvSpPr>
          <p:spPr>
            <a:xfrm>
              <a:off x="696485" y="4021541"/>
              <a:ext cx="296719" cy="507159"/>
            </a:xfrm>
            <a:custGeom>
              <a:avLst/>
              <a:gdLst/>
              <a:ahLst/>
              <a:cxnLst/>
              <a:rect l="l" t="t" r="r" b="b"/>
              <a:pathLst>
                <a:path w="9258" h="15824" extrusionOk="0">
                  <a:moveTo>
                    <a:pt x="1" y="0"/>
                  </a:moveTo>
                  <a:lnTo>
                    <a:pt x="1" y="0"/>
                  </a:lnTo>
                  <a:cubicBezTo>
                    <a:pt x="34" y="67"/>
                    <a:pt x="67" y="117"/>
                    <a:pt x="118" y="167"/>
                  </a:cubicBezTo>
                  <a:lnTo>
                    <a:pt x="435" y="585"/>
                  </a:lnTo>
                  <a:cubicBezTo>
                    <a:pt x="719" y="953"/>
                    <a:pt x="1120" y="1487"/>
                    <a:pt x="1621" y="2172"/>
                  </a:cubicBezTo>
                  <a:cubicBezTo>
                    <a:pt x="2891" y="3910"/>
                    <a:pt x="4077" y="5731"/>
                    <a:pt x="5180" y="7603"/>
                  </a:cubicBezTo>
                  <a:cubicBezTo>
                    <a:pt x="6266" y="9474"/>
                    <a:pt x="7269" y="11395"/>
                    <a:pt x="8171" y="13367"/>
                  </a:cubicBezTo>
                  <a:cubicBezTo>
                    <a:pt x="8505" y="14119"/>
                    <a:pt x="8773" y="14737"/>
                    <a:pt x="8956" y="15171"/>
                  </a:cubicBezTo>
                  <a:cubicBezTo>
                    <a:pt x="9040" y="15372"/>
                    <a:pt x="9107" y="15539"/>
                    <a:pt x="9174" y="15656"/>
                  </a:cubicBezTo>
                  <a:cubicBezTo>
                    <a:pt x="9190" y="15723"/>
                    <a:pt x="9224" y="15773"/>
                    <a:pt x="9257" y="15823"/>
                  </a:cubicBezTo>
                  <a:cubicBezTo>
                    <a:pt x="9240" y="15773"/>
                    <a:pt x="9224" y="15706"/>
                    <a:pt x="9207" y="15656"/>
                  </a:cubicBezTo>
                  <a:cubicBezTo>
                    <a:pt x="9157" y="15522"/>
                    <a:pt x="9090" y="15355"/>
                    <a:pt x="9023" y="15138"/>
                  </a:cubicBezTo>
                  <a:cubicBezTo>
                    <a:pt x="8856" y="14704"/>
                    <a:pt x="8605" y="14085"/>
                    <a:pt x="8271" y="13317"/>
                  </a:cubicBezTo>
                  <a:cubicBezTo>
                    <a:pt x="7402" y="11329"/>
                    <a:pt x="6417" y="9390"/>
                    <a:pt x="5331" y="7502"/>
                  </a:cubicBezTo>
                  <a:cubicBezTo>
                    <a:pt x="4228" y="5631"/>
                    <a:pt x="3025" y="3827"/>
                    <a:pt x="1705" y="2089"/>
                  </a:cubicBezTo>
                  <a:cubicBezTo>
                    <a:pt x="1204" y="1437"/>
                    <a:pt x="786" y="903"/>
                    <a:pt x="485" y="552"/>
                  </a:cubicBezTo>
                  <a:lnTo>
                    <a:pt x="134" y="134"/>
                  </a:lnTo>
                  <a:cubicBezTo>
                    <a:pt x="101" y="84"/>
                    <a:pt x="51" y="5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 name="Google Shape;263;p15"/>
            <p:cNvSpPr/>
            <p:nvPr/>
          </p:nvSpPr>
          <p:spPr>
            <a:xfrm>
              <a:off x="931027" y="3611333"/>
              <a:ext cx="64292" cy="909867"/>
            </a:xfrm>
            <a:custGeom>
              <a:avLst/>
              <a:gdLst/>
              <a:ahLst/>
              <a:cxnLst/>
              <a:rect l="l" t="t" r="r" b="b"/>
              <a:pathLst>
                <a:path w="2006" h="28389" extrusionOk="0">
                  <a:moveTo>
                    <a:pt x="1" y="1"/>
                  </a:moveTo>
                  <a:cubicBezTo>
                    <a:pt x="1" y="101"/>
                    <a:pt x="1" y="201"/>
                    <a:pt x="1" y="301"/>
                  </a:cubicBezTo>
                  <a:cubicBezTo>
                    <a:pt x="18" y="502"/>
                    <a:pt x="18" y="769"/>
                    <a:pt x="34" y="1120"/>
                  </a:cubicBezTo>
                  <a:cubicBezTo>
                    <a:pt x="68" y="1855"/>
                    <a:pt x="118" y="2891"/>
                    <a:pt x="168" y="4178"/>
                  </a:cubicBezTo>
                  <a:cubicBezTo>
                    <a:pt x="302" y="6734"/>
                    <a:pt x="519" y="10293"/>
                    <a:pt x="786" y="14220"/>
                  </a:cubicBezTo>
                  <a:cubicBezTo>
                    <a:pt x="1070" y="18129"/>
                    <a:pt x="1354" y="21671"/>
                    <a:pt x="1588" y="24245"/>
                  </a:cubicBezTo>
                  <a:cubicBezTo>
                    <a:pt x="1705" y="25514"/>
                    <a:pt x="1805" y="26550"/>
                    <a:pt x="1872" y="27269"/>
                  </a:cubicBezTo>
                  <a:cubicBezTo>
                    <a:pt x="1906" y="27620"/>
                    <a:pt x="1939" y="27904"/>
                    <a:pt x="1956" y="28104"/>
                  </a:cubicBezTo>
                  <a:cubicBezTo>
                    <a:pt x="1973" y="28204"/>
                    <a:pt x="1989" y="28288"/>
                    <a:pt x="2006" y="28388"/>
                  </a:cubicBezTo>
                  <a:cubicBezTo>
                    <a:pt x="2006" y="28288"/>
                    <a:pt x="2006" y="28188"/>
                    <a:pt x="1989" y="28104"/>
                  </a:cubicBezTo>
                  <a:cubicBezTo>
                    <a:pt x="1973" y="27887"/>
                    <a:pt x="1956" y="27620"/>
                    <a:pt x="1939" y="27269"/>
                  </a:cubicBezTo>
                  <a:cubicBezTo>
                    <a:pt x="1889" y="26534"/>
                    <a:pt x="1805" y="25498"/>
                    <a:pt x="1705" y="24228"/>
                  </a:cubicBezTo>
                  <a:cubicBezTo>
                    <a:pt x="1505" y="21671"/>
                    <a:pt x="1237" y="18113"/>
                    <a:pt x="953" y="14203"/>
                  </a:cubicBezTo>
                  <a:cubicBezTo>
                    <a:pt x="686" y="10276"/>
                    <a:pt x="452" y="6734"/>
                    <a:pt x="302" y="4161"/>
                  </a:cubicBezTo>
                  <a:cubicBezTo>
                    <a:pt x="218" y="2891"/>
                    <a:pt x="151" y="1855"/>
                    <a:pt x="101" y="1120"/>
                  </a:cubicBezTo>
                  <a:cubicBezTo>
                    <a:pt x="68" y="769"/>
                    <a:pt x="51" y="502"/>
                    <a:pt x="34" y="301"/>
                  </a:cubicBezTo>
                  <a:cubicBezTo>
                    <a:pt x="34" y="201"/>
                    <a:pt x="18" y="10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 name="Google Shape;264;p15"/>
            <p:cNvSpPr/>
            <p:nvPr/>
          </p:nvSpPr>
          <p:spPr>
            <a:xfrm>
              <a:off x="842697" y="4391558"/>
              <a:ext cx="240984" cy="292969"/>
            </a:xfrm>
            <a:custGeom>
              <a:avLst/>
              <a:gdLst/>
              <a:ahLst/>
              <a:cxnLst/>
              <a:rect l="l" t="t" r="r" b="b"/>
              <a:pathLst>
                <a:path w="7519" h="9141" extrusionOk="0">
                  <a:moveTo>
                    <a:pt x="0" y="1"/>
                  </a:moveTo>
                  <a:lnTo>
                    <a:pt x="301" y="5715"/>
                  </a:lnTo>
                  <a:cubicBezTo>
                    <a:pt x="401" y="7636"/>
                    <a:pt x="1988" y="9140"/>
                    <a:pt x="3910" y="9140"/>
                  </a:cubicBezTo>
                  <a:cubicBezTo>
                    <a:pt x="5898" y="9140"/>
                    <a:pt x="7519" y="7520"/>
                    <a:pt x="7519" y="5531"/>
                  </a:cubicBezTo>
                  <a:lnTo>
                    <a:pt x="75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65" name="Google Shape;265;p15"/>
          <p:cNvGrpSpPr/>
          <p:nvPr/>
        </p:nvGrpSpPr>
        <p:grpSpPr>
          <a:xfrm>
            <a:off x="10407883" y="5705503"/>
            <a:ext cx="1363792" cy="526261"/>
            <a:chOff x="7805912" y="4279127"/>
            <a:chExt cx="1022844" cy="394696"/>
          </a:xfrm>
        </p:grpSpPr>
        <p:sp>
          <p:nvSpPr>
            <p:cNvPr id="266" name="Google Shape;266;p15"/>
            <p:cNvSpPr/>
            <p:nvPr/>
          </p:nvSpPr>
          <p:spPr>
            <a:xfrm>
              <a:off x="7846071" y="4365341"/>
              <a:ext cx="949481" cy="308481"/>
            </a:xfrm>
            <a:custGeom>
              <a:avLst/>
              <a:gdLst/>
              <a:ahLst/>
              <a:cxnLst/>
              <a:rect l="l" t="t" r="r" b="b"/>
              <a:pathLst>
                <a:path w="29625" h="9625" extrusionOk="0">
                  <a:moveTo>
                    <a:pt x="1" y="0"/>
                  </a:moveTo>
                  <a:lnTo>
                    <a:pt x="1" y="9624"/>
                  </a:lnTo>
                  <a:lnTo>
                    <a:pt x="29625" y="9624"/>
                  </a:lnTo>
                  <a:lnTo>
                    <a:pt x="296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15"/>
            <p:cNvSpPr/>
            <p:nvPr/>
          </p:nvSpPr>
          <p:spPr>
            <a:xfrm>
              <a:off x="7805912" y="4279127"/>
              <a:ext cx="1022844" cy="86247"/>
            </a:xfrm>
            <a:custGeom>
              <a:avLst/>
              <a:gdLst/>
              <a:ahLst/>
              <a:cxnLst/>
              <a:rect l="l" t="t" r="r" b="b"/>
              <a:pathLst>
                <a:path w="31914" h="2691" extrusionOk="0">
                  <a:moveTo>
                    <a:pt x="1" y="0"/>
                  </a:moveTo>
                  <a:lnTo>
                    <a:pt x="1" y="2690"/>
                  </a:lnTo>
                  <a:lnTo>
                    <a:pt x="31914" y="2690"/>
                  </a:lnTo>
                  <a:lnTo>
                    <a:pt x="319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15"/>
            <p:cNvSpPr/>
            <p:nvPr/>
          </p:nvSpPr>
          <p:spPr>
            <a:xfrm>
              <a:off x="8297527" y="4279127"/>
              <a:ext cx="531229" cy="394696"/>
            </a:xfrm>
            <a:custGeom>
              <a:avLst/>
              <a:gdLst/>
              <a:ahLst/>
              <a:cxnLst/>
              <a:rect l="l" t="t" r="r" b="b"/>
              <a:pathLst>
                <a:path w="16575" h="12315" extrusionOk="0">
                  <a:moveTo>
                    <a:pt x="0" y="0"/>
                  </a:moveTo>
                  <a:lnTo>
                    <a:pt x="0" y="2439"/>
                  </a:lnTo>
                  <a:lnTo>
                    <a:pt x="618" y="12314"/>
                  </a:lnTo>
                  <a:lnTo>
                    <a:pt x="15539" y="12314"/>
                  </a:lnTo>
                  <a:lnTo>
                    <a:pt x="15539" y="2690"/>
                  </a:lnTo>
                  <a:lnTo>
                    <a:pt x="16575" y="2690"/>
                  </a:lnTo>
                  <a:lnTo>
                    <a:pt x="165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 name="Google Shape;269;p15"/>
            <p:cNvSpPr/>
            <p:nvPr/>
          </p:nvSpPr>
          <p:spPr>
            <a:xfrm>
              <a:off x="7978886" y="4415115"/>
              <a:ext cx="192268" cy="46088"/>
            </a:xfrm>
            <a:custGeom>
              <a:avLst/>
              <a:gdLst/>
              <a:ahLst/>
              <a:cxnLst/>
              <a:rect l="l" t="t" r="r" b="b"/>
              <a:pathLst>
                <a:path w="5999" h="1438" extrusionOk="0">
                  <a:moveTo>
                    <a:pt x="0" y="1"/>
                  </a:moveTo>
                  <a:lnTo>
                    <a:pt x="0" y="1438"/>
                  </a:lnTo>
                  <a:lnTo>
                    <a:pt x="5999" y="1438"/>
                  </a:lnTo>
                  <a:lnTo>
                    <a:pt x="59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 name="Google Shape;270;p15"/>
            <p:cNvSpPr/>
            <p:nvPr/>
          </p:nvSpPr>
          <p:spPr>
            <a:xfrm>
              <a:off x="7953726" y="4519566"/>
              <a:ext cx="247426" cy="98009"/>
            </a:xfrm>
            <a:custGeom>
              <a:avLst/>
              <a:gdLst/>
              <a:ahLst/>
              <a:cxnLst/>
              <a:rect l="l" t="t" r="r" b="b"/>
              <a:pathLst>
                <a:path w="7720" h="3058" extrusionOk="0">
                  <a:moveTo>
                    <a:pt x="0" y="0"/>
                  </a:moveTo>
                  <a:lnTo>
                    <a:pt x="0" y="3058"/>
                  </a:lnTo>
                  <a:lnTo>
                    <a:pt x="7720" y="3058"/>
                  </a:lnTo>
                  <a:lnTo>
                    <a:pt x="77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71" name="Google Shape;271;p15"/>
          <p:cNvGrpSpPr/>
          <p:nvPr/>
        </p:nvGrpSpPr>
        <p:grpSpPr>
          <a:xfrm>
            <a:off x="10725324" y="4963887"/>
            <a:ext cx="679801" cy="746167"/>
            <a:chOff x="1203067" y="4113653"/>
            <a:chExt cx="509851" cy="559625"/>
          </a:xfrm>
        </p:grpSpPr>
        <p:sp>
          <p:nvSpPr>
            <p:cNvPr id="272" name="Google Shape;272;p15"/>
            <p:cNvSpPr/>
            <p:nvPr/>
          </p:nvSpPr>
          <p:spPr>
            <a:xfrm>
              <a:off x="1251270" y="4223424"/>
              <a:ext cx="419342" cy="149962"/>
            </a:xfrm>
            <a:custGeom>
              <a:avLst/>
              <a:gdLst/>
              <a:ahLst/>
              <a:cxnLst/>
              <a:rect l="l" t="t" r="r" b="b"/>
              <a:pathLst>
                <a:path w="13084" h="4679" extrusionOk="0">
                  <a:moveTo>
                    <a:pt x="1" y="0"/>
                  </a:moveTo>
                  <a:lnTo>
                    <a:pt x="51" y="3626"/>
                  </a:lnTo>
                  <a:lnTo>
                    <a:pt x="13083" y="4679"/>
                  </a:lnTo>
                  <a:lnTo>
                    <a:pt x="12682" y="110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 name="Google Shape;273;p15"/>
            <p:cNvSpPr/>
            <p:nvPr/>
          </p:nvSpPr>
          <p:spPr>
            <a:xfrm>
              <a:off x="1338574" y="4276435"/>
              <a:ext cx="255983" cy="42338"/>
            </a:xfrm>
            <a:custGeom>
              <a:avLst/>
              <a:gdLst/>
              <a:ahLst/>
              <a:cxnLst/>
              <a:rect l="l" t="t" r="r" b="b"/>
              <a:pathLst>
                <a:path w="7987" h="1321" extrusionOk="0">
                  <a:moveTo>
                    <a:pt x="50" y="0"/>
                  </a:moveTo>
                  <a:lnTo>
                    <a:pt x="0" y="652"/>
                  </a:lnTo>
                  <a:lnTo>
                    <a:pt x="7937" y="1320"/>
                  </a:lnTo>
                  <a:lnTo>
                    <a:pt x="7987" y="669"/>
                  </a:lnTo>
                  <a:lnTo>
                    <a:pt x="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15"/>
            <p:cNvSpPr/>
            <p:nvPr/>
          </p:nvSpPr>
          <p:spPr>
            <a:xfrm>
              <a:off x="1204157" y="4113653"/>
              <a:ext cx="416650" cy="142462"/>
            </a:xfrm>
            <a:custGeom>
              <a:avLst/>
              <a:gdLst/>
              <a:ahLst/>
              <a:cxnLst/>
              <a:rect l="l" t="t" r="r" b="b"/>
              <a:pathLst>
                <a:path w="13000" h="4445" extrusionOk="0">
                  <a:moveTo>
                    <a:pt x="0" y="0"/>
                  </a:moveTo>
                  <a:lnTo>
                    <a:pt x="0" y="3609"/>
                  </a:lnTo>
                  <a:lnTo>
                    <a:pt x="13000" y="4445"/>
                  </a:lnTo>
                  <a:lnTo>
                    <a:pt x="13000" y="4445"/>
                  </a:lnTo>
                  <a:lnTo>
                    <a:pt x="12665" y="1220"/>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15"/>
            <p:cNvSpPr/>
            <p:nvPr/>
          </p:nvSpPr>
          <p:spPr>
            <a:xfrm>
              <a:off x="1204157" y="4129165"/>
              <a:ext cx="395753" cy="107688"/>
            </a:xfrm>
            <a:custGeom>
              <a:avLst/>
              <a:gdLst/>
              <a:ahLst/>
              <a:cxnLst/>
              <a:rect l="l" t="t" r="r" b="b"/>
              <a:pathLst>
                <a:path w="12348" h="3360" extrusionOk="0">
                  <a:moveTo>
                    <a:pt x="0" y="1"/>
                  </a:moveTo>
                  <a:lnTo>
                    <a:pt x="0" y="2440"/>
                  </a:lnTo>
                  <a:lnTo>
                    <a:pt x="12348" y="3359"/>
                  </a:lnTo>
                  <a:lnTo>
                    <a:pt x="12131" y="110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 name="Google Shape;276;p15"/>
            <p:cNvSpPr/>
            <p:nvPr/>
          </p:nvSpPr>
          <p:spPr>
            <a:xfrm>
              <a:off x="1207362" y="4157689"/>
              <a:ext cx="362582" cy="37210"/>
            </a:xfrm>
            <a:custGeom>
              <a:avLst/>
              <a:gdLst/>
              <a:ahLst/>
              <a:cxnLst/>
              <a:rect l="l" t="t" r="r" b="b"/>
              <a:pathLst>
                <a:path w="11313" h="1161" extrusionOk="0">
                  <a:moveTo>
                    <a:pt x="226" y="0"/>
                  </a:moveTo>
                  <a:cubicBezTo>
                    <a:pt x="151" y="0"/>
                    <a:pt x="76" y="5"/>
                    <a:pt x="1" y="13"/>
                  </a:cubicBezTo>
                  <a:cubicBezTo>
                    <a:pt x="134" y="46"/>
                    <a:pt x="285" y="80"/>
                    <a:pt x="435" y="80"/>
                  </a:cubicBezTo>
                  <a:lnTo>
                    <a:pt x="1655" y="230"/>
                  </a:lnTo>
                  <a:cubicBezTo>
                    <a:pt x="2674" y="347"/>
                    <a:pt x="4077" y="514"/>
                    <a:pt x="5648" y="665"/>
                  </a:cubicBezTo>
                  <a:cubicBezTo>
                    <a:pt x="7202" y="832"/>
                    <a:pt x="8622" y="949"/>
                    <a:pt x="9641" y="1049"/>
                  </a:cubicBezTo>
                  <a:lnTo>
                    <a:pt x="10861" y="1132"/>
                  </a:lnTo>
                  <a:cubicBezTo>
                    <a:pt x="10949" y="1152"/>
                    <a:pt x="11037" y="1160"/>
                    <a:pt x="11125" y="1160"/>
                  </a:cubicBezTo>
                  <a:cubicBezTo>
                    <a:pt x="11188" y="1160"/>
                    <a:pt x="11250" y="1156"/>
                    <a:pt x="11312" y="1149"/>
                  </a:cubicBezTo>
                  <a:cubicBezTo>
                    <a:pt x="11162" y="1116"/>
                    <a:pt x="11011" y="1082"/>
                    <a:pt x="10861" y="1066"/>
                  </a:cubicBezTo>
                  <a:lnTo>
                    <a:pt x="9658" y="932"/>
                  </a:lnTo>
                  <a:cubicBezTo>
                    <a:pt x="8639" y="798"/>
                    <a:pt x="7219" y="648"/>
                    <a:pt x="5665" y="497"/>
                  </a:cubicBezTo>
                  <a:cubicBezTo>
                    <a:pt x="4094" y="330"/>
                    <a:pt x="2691" y="197"/>
                    <a:pt x="1655" y="113"/>
                  </a:cubicBezTo>
                  <a:lnTo>
                    <a:pt x="452" y="13"/>
                  </a:lnTo>
                  <a:cubicBezTo>
                    <a:pt x="376" y="5"/>
                    <a:pt x="301"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15"/>
            <p:cNvSpPr/>
            <p:nvPr/>
          </p:nvSpPr>
          <p:spPr>
            <a:xfrm>
              <a:off x="1203067" y="4178586"/>
              <a:ext cx="365787" cy="26121"/>
            </a:xfrm>
            <a:custGeom>
              <a:avLst/>
              <a:gdLst/>
              <a:ahLst/>
              <a:cxnLst/>
              <a:rect l="l" t="t" r="r" b="b"/>
              <a:pathLst>
                <a:path w="11413" h="815" extrusionOk="0">
                  <a:moveTo>
                    <a:pt x="226" y="0"/>
                  </a:moveTo>
                  <a:cubicBezTo>
                    <a:pt x="151" y="0"/>
                    <a:pt x="76" y="4"/>
                    <a:pt x="1" y="13"/>
                  </a:cubicBezTo>
                  <a:cubicBezTo>
                    <a:pt x="135" y="46"/>
                    <a:pt x="285" y="63"/>
                    <a:pt x="435" y="79"/>
                  </a:cubicBezTo>
                  <a:lnTo>
                    <a:pt x="1655" y="196"/>
                  </a:lnTo>
                  <a:cubicBezTo>
                    <a:pt x="2691" y="280"/>
                    <a:pt x="4128" y="380"/>
                    <a:pt x="5698" y="497"/>
                  </a:cubicBezTo>
                  <a:cubicBezTo>
                    <a:pt x="7269" y="597"/>
                    <a:pt x="8706" y="698"/>
                    <a:pt x="9742" y="748"/>
                  </a:cubicBezTo>
                  <a:lnTo>
                    <a:pt x="10962" y="815"/>
                  </a:lnTo>
                  <a:lnTo>
                    <a:pt x="11413" y="815"/>
                  </a:lnTo>
                  <a:cubicBezTo>
                    <a:pt x="11262" y="764"/>
                    <a:pt x="11112" y="748"/>
                    <a:pt x="10962" y="748"/>
                  </a:cubicBezTo>
                  <a:lnTo>
                    <a:pt x="9742" y="631"/>
                  </a:lnTo>
                  <a:cubicBezTo>
                    <a:pt x="8706" y="547"/>
                    <a:pt x="7286" y="430"/>
                    <a:pt x="5715" y="330"/>
                  </a:cubicBezTo>
                  <a:cubicBezTo>
                    <a:pt x="4128" y="213"/>
                    <a:pt x="2708" y="130"/>
                    <a:pt x="1672" y="63"/>
                  </a:cubicBezTo>
                  <a:lnTo>
                    <a:pt x="452" y="13"/>
                  </a:lnTo>
                  <a:cubicBezTo>
                    <a:pt x="377" y="4"/>
                    <a:pt x="302"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15"/>
            <p:cNvSpPr/>
            <p:nvPr/>
          </p:nvSpPr>
          <p:spPr>
            <a:xfrm>
              <a:off x="1256110" y="4330535"/>
              <a:ext cx="418252" cy="138168"/>
            </a:xfrm>
            <a:custGeom>
              <a:avLst/>
              <a:gdLst/>
              <a:ahLst/>
              <a:cxnLst/>
              <a:rect l="l" t="t" r="r" b="b"/>
              <a:pathLst>
                <a:path w="13050" h="4311" extrusionOk="0">
                  <a:moveTo>
                    <a:pt x="0" y="0"/>
                  </a:moveTo>
                  <a:lnTo>
                    <a:pt x="33" y="3626"/>
                  </a:lnTo>
                  <a:lnTo>
                    <a:pt x="13049" y="4311"/>
                  </a:lnTo>
                  <a:lnTo>
                    <a:pt x="12682" y="108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15"/>
            <p:cNvSpPr/>
            <p:nvPr/>
          </p:nvSpPr>
          <p:spPr>
            <a:xfrm>
              <a:off x="1296268" y="4334798"/>
              <a:ext cx="7532" cy="114098"/>
            </a:xfrm>
            <a:custGeom>
              <a:avLst/>
              <a:gdLst/>
              <a:ahLst/>
              <a:cxnLst/>
              <a:rect l="l" t="t" r="r" b="b"/>
              <a:pathLst>
                <a:path w="235" h="3560" extrusionOk="0">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15"/>
            <p:cNvSpPr/>
            <p:nvPr/>
          </p:nvSpPr>
          <p:spPr>
            <a:xfrm>
              <a:off x="1315530" y="4335887"/>
              <a:ext cx="6474" cy="114066"/>
            </a:xfrm>
            <a:custGeom>
              <a:avLst/>
              <a:gdLst/>
              <a:ahLst/>
              <a:cxnLst/>
              <a:rect l="l" t="t" r="r" b="b"/>
              <a:pathLst>
                <a:path w="202" h="3559" extrusionOk="0">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 name="Google Shape;281;p15"/>
            <p:cNvSpPr/>
            <p:nvPr/>
          </p:nvSpPr>
          <p:spPr>
            <a:xfrm>
              <a:off x="1354631" y="4386751"/>
              <a:ext cx="226017" cy="18781"/>
            </a:xfrm>
            <a:custGeom>
              <a:avLst/>
              <a:gdLst/>
              <a:ahLst/>
              <a:cxnLst/>
              <a:rect l="l" t="t" r="r" b="b"/>
              <a:pathLst>
                <a:path w="7052" h="586" extrusionOk="0">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15"/>
            <p:cNvSpPr/>
            <p:nvPr/>
          </p:nvSpPr>
          <p:spPr>
            <a:xfrm>
              <a:off x="1354631" y="4386751"/>
              <a:ext cx="226017" cy="19134"/>
            </a:xfrm>
            <a:custGeom>
              <a:avLst/>
              <a:gdLst/>
              <a:ahLst/>
              <a:cxnLst/>
              <a:rect l="l" t="t" r="r" b="b"/>
              <a:pathLst>
                <a:path w="7052" h="597" extrusionOk="0">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15"/>
            <p:cNvSpPr/>
            <p:nvPr/>
          </p:nvSpPr>
          <p:spPr>
            <a:xfrm>
              <a:off x="1603628" y="4361591"/>
              <a:ext cx="8621" cy="103906"/>
            </a:xfrm>
            <a:custGeom>
              <a:avLst/>
              <a:gdLst/>
              <a:ahLst/>
              <a:cxnLst/>
              <a:rect l="l" t="t" r="r" b="b"/>
              <a:pathLst>
                <a:path w="269" h="3242" extrusionOk="0">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15"/>
            <p:cNvSpPr/>
            <p:nvPr/>
          </p:nvSpPr>
          <p:spPr>
            <a:xfrm>
              <a:off x="1623980" y="4362649"/>
              <a:ext cx="12884" cy="103906"/>
            </a:xfrm>
            <a:custGeom>
              <a:avLst/>
              <a:gdLst/>
              <a:ahLst/>
              <a:cxnLst/>
              <a:rect l="l" t="t" r="r" b="b"/>
              <a:pathLst>
                <a:path w="402" h="3242" extrusionOk="0">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 name="Google Shape;285;p15"/>
            <p:cNvSpPr/>
            <p:nvPr/>
          </p:nvSpPr>
          <p:spPr>
            <a:xfrm>
              <a:off x="1414597" y="4413000"/>
              <a:ext cx="115188" cy="5897"/>
            </a:xfrm>
            <a:custGeom>
              <a:avLst/>
              <a:gdLst/>
              <a:ahLst/>
              <a:cxnLst/>
              <a:rect l="l" t="t" r="r" b="b"/>
              <a:pathLst>
                <a:path w="3594" h="184" extrusionOk="0">
                  <a:moveTo>
                    <a:pt x="1" y="0"/>
                  </a:moveTo>
                  <a:lnTo>
                    <a:pt x="1" y="0"/>
                  </a:lnTo>
                  <a:cubicBezTo>
                    <a:pt x="1404" y="100"/>
                    <a:pt x="2474" y="167"/>
                    <a:pt x="3593" y="18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 name="Google Shape;286;p15"/>
            <p:cNvSpPr/>
            <p:nvPr/>
          </p:nvSpPr>
          <p:spPr>
            <a:xfrm>
              <a:off x="1414597" y="4411846"/>
              <a:ext cx="115188" cy="8269"/>
            </a:xfrm>
            <a:custGeom>
              <a:avLst/>
              <a:gdLst/>
              <a:ahLst/>
              <a:cxnLst/>
              <a:rect l="l" t="t" r="r" b="b"/>
              <a:pathLst>
                <a:path w="3594" h="258" extrusionOk="0">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15"/>
            <p:cNvSpPr/>
            <p:nvPr/>
          </p:nvSpPr>
          <p:spPr>
            <a:xfrm>
              <a:off x="1276974" y="4557577"/>
              <a:ext cx="425239" cy="115700"/>
            </a:xfrm>
            <a:custGeom>
              <a:avLst/>
              <a:gdLst/>
              <a:ahLst/>
              <a:cxnLst/>
              <a:rect l="l" t="t" r="r" b="b"/>
              <a:pathLst>
                <a:path w="13268" h="3610" extrusionOk="0">
                  <a:moveTo>
                    <a:pt x="1" y="0"/>
                  </a:moveTo>
                  <a:lnTo>
                    <a:pt x="235" y="3609"/>
                  </a:lnTo>
                  <a:lnTo>
                    <a:pt x="13267" y="3609"/>
                  </a:lnTo>
                  <a:lnTo>
                    <a:pt x="12733" y="40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15"/>
            <p:cNvSpPr/>
            <p:nvPr/>
          </p:nvSpPr>
          <p:spPr>
            <a:xfrm>
              <a:off x="1293576" y="4573634"/>
              <a:ext cx="404343" cy="85189"/>
            </a:xfrm>
            <a:custGeom>
              <a:avLst/>
              <a:gdLst/>
              <a:ahLst/>
              <a:cxnLst/>
              <a:rect l="l" t="t" r="r" b="b"/>
              <a:pathLst>
                <a:path w="12616" h="2658" extrusionOk="0">
                  <a:moveTo>
                    <a:pt x="1" y="1"/>
                  </a:moveTo>
                  <a:lnTo>
                    <a:pt x="235" y="2657"/>
                  </a:lnTo>
                  <a:lnTo>
                    <a:pt x="12616" y="2473"/>
                  </a:lnTo>
                  <a:lnTo>
                    <a:pt x="12265" y="23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15"/>
            <p:cNvSpPr/>
            <p:nvPr/>
          </p:nvSpPr>
          <p:spPr>
            <a:xfrm>
              <a:off x="1291974" y="4444056"/>
              <a:ext cx="420945" cy="129610"/>
            </a:xfrm>
            <a:custGeom>
              <a:avLst/>
              <a:gdLst/>
              <a:ahLst/>
              <a:cxnLst/>
              <a:rect l="l" t="t" r="r" b="b"/>
              <a:pathLst>
                <a:path w="13134" h="4044" extrusionOk="0">
                  <a:moveTo>
                    <a:pt x="0" y="0"/>
                  </a:moveTo>
                  <a:lnTo>
                    <a:pt x="117" y="3609"/>
                  </a:lnTo>
                  <a:lnTo>
                    <a:pt x="13133" y="4044"/>
                  </a:lnTo>
                  <a:lnTo>
                    <a:pt x="12716" y="819"/>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 name="Google Shape;290;p15"/>
            <p:cNvSpPr/>
            <p:nvPr/>
          </p:nvSpPr>
          <p:spPr>
            <a:xfrm>
              <a:off x="1380880" y="4494375"/>
              <a:ext cx="255983" cy="37531"/>
            </a:xfrm>
            <a:custGeom>
              <a:avLst/>
              <a:gdLst/>
              <a:ahLst/>
              <a:cxnLst/>
              <a:rect l="l" t="t" r="r" b="b"/>
              <a:pathLst>
                <a:path w="7987" h="1171" extrusionOk="0">
                  <a:moveTo>
                    <a:pt x="34" y="1"/>
                  </a:moveTo>
                  <a:lnTo>
                    <a:pt x="0" y="652"/>
                  </a:lnTo>
                  <a:lnTo>
                    <a:pt x="7937" y="1170"/>
                  </a:lnTo>
                  <a:lnTo>
                    <a:pt x="7987" y="519"/>
                  </a:lnTo>
                  <a:lnTo>
                    <a:pt x="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15"/>
            <p:cNvSpPr/>
            <p:nvPr/>
          </p:nvSpPr>
          <p:spPr>
            <a:xfrm>
              <a:off x="1294666" y="4608441"/>
              <a:ext cx="396298" cy="5929"/>
            </a:xfrm>
            <a:custGeom>
              <a:avLst/>
              <a:gdLst/>
              <a:ahLst/>
              <a:cxnLst/>
              <a:rect l="l" t="t" r="r" b="b"/>
              <a:pathLst>
                <a:path w="12365" h="185" extrusionOk="0">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15"/>
            <p:cNvSpPr/>
            <p:nvPr/>
          </p:nvSpPr>
          <p:spPr>
            <a:xfrm>
              <a:off x="1296268" y="4626645"/>
              <a:ext cx="399503" cy="7532"/>
            </a:xfrm>
            <a:custGeom>
              <a:avLst/>
              <a:gdLst/>
              <a:ahLst/>
              <a:cxnLst/>
              <a:rect l="l" t="t" r="r" b="b"/>
              <a:pathLst>
                <a:path w="12465" h="235" extrusionOk="0">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93" name="Google Shape;293;p15"/>
          <p:cNvGrpSpPr/>
          <p:nvPr/>
        </p:nvGrpSpPr>
        <p:grpSpPr>
          <a:xfrm>
            <a:off x="1604090" y="5484871"/>
            <a:ext cx="679801" cy="746167"/>
            <a:chOff x="1203067" y="4113653"/>
            <a:chExt cx="509851" cy="559625"/>
          </a:xfrm>
        </p:grpSpPr>
        <p:sp>
          <p:nvSpPr>
            <p:cNvPr id="294" name="Google Shape;294;p15"/>
            <p:cNvSpPr/>
            <p:nvPr/>
          </p:nvSpPr>
          <p:spPr>
            <a:xfrm>
              <a:off x="1251270" y="4223424"/>
              <a:ext cx="419342" cy="149962"/>
            </a:xfrm>
            <a:custGeom>
              <a:avLst/>
              <a:gdLst/>
              <a:ahLst/>
              <a:cxnLst/>
              <a:rect l="l" t="t" r="r" b="b"/>
              <a:pathLst>
                <a:path w="13084" h="4679" extrusionOk="0">
                  <a:moveTo>
                    <a:pt x="1" y="0"/>
                  </a:moveTo>
                  <a:lnTo>
                    <a:pt x="51" y="3626"/>
                  </a:lnTo>
                  <a:lnTo>
                    <a:pt x="13083" y="4679"/>
                  </a:lnTo>
                  <a:lnTo>
                    <a:pt x="12682" y="110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 name="Google Shape;295;p15"/>
            <p:cNvSpPr/>
            <p:nvPr/>
          </p:nvSpPr>
          <p:spPr>
            <a:xfrm>
              <a:off x="1338574" y="4276435"/>
              <a:ext cx="255983" cy="42338"/>
            </a:xfrm>
            <a:custGeom>
              <a:avLst/>
              <a:gdLst/>
              <a:ahLst/>
              <a:cxnLst/>
              <a:rect l="l" t="t" r="r" b="b"/>
              <a:pathLst>
                <a:path w="7987" h="1321" extrusionOk="0">
                  <a:moveTo>
                    <a:pt x="50" y="0"/>
                  </a:moveTo>
                  <a:lnTo>
                    <a:pt x="0" y="652"/>
                  </a:lnTo>
                  <a:lnTo>
                    <a:pt x="7937" y="1320"/>
                  </a:lnTo>
                  <a:lnTo>
                    <a:pt x="7987" y="669"/>
                  </a:lnTo>
                  <a:lnTo>
                    <a:pt x="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 name="Google Shape;296;p15"/>
            <p:cNvSpPr/>
            <p:nvPr/>
          </p:nvSpPr>
          <p:spPr>
            <a:xfrm>
              <a:off x="1204157" y="4113653"/>
              <a:ext cx="416650" cy="142462"/>
            </a:xfrm>
            <a:custGeom>
              <a:avLst/>
              <a:gdLst/>
              <a:ahLst/>
              <a:cxnLst/>
              <a:rect l="l" t="t" r="r" b="b"/>
              <a:pathLst>
                <a:path w="13000" h="4445" extrusionOk="0">
                  <a:moveTo>
                    <a:pt x="0" y="0"/>
                  </a:moveTo>
                  <a:lnTo>
                    <a:pt x="0" y="3609"/>
                  </a:lnTo>
                  <a:lnTo>
                    <a:pt x="13000" y="4445"/>
                  </a:lnTo>
                  <a:lnTo>
                    <a:pt x="13000" y="4445"/>
                  </a:lnTo>
                  <a:lnTo>
                    <a:pt x="12665" y="1220"/>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 name="Google Shape;297;p15"/>
            <p:cNvSpPr/>
            <p:nvPr/>
          </p:nvSpPr>
          <p:spPr>
            <a:xfrm>
              <a:off x="1204157" y="4129165"/>
              <a:ext cx="395753" cy="107688"/>
            </a:xfrm>
            <a:custGeom>
              <a:avLst/>
              <a:gdLst/>
              <a:ahLst/>
              <a:cxnLst/>
              <a:rect l="l" t="t" r="r" b="b"/>
              <a:pathLst>
                <a:path w="12348" h="3360" extrusionOk="0">
                  <a:moveTo>
                    <a:pt x="0" y="1"/>
                  </a:moveTo>
                  <a:lnTo>
                    <a:pt x="0" y="2440"/>
                  </a:lnTo>
                  <a:lnTo>
                    <a:pt x="12348" y="3359"/>
                  </a:lnTo>
                  <a:lnTo>
                    <a:pt x="12131" y="110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 name="Google Shape;298;p15"/>
            <p:cNvSpPr/>
            <p:nvPr/>
          </p:nvSpPr>
          <p:spPr>
            <a:xfrm>
              <a:off x="1207362" y="4157689"/>
              <a:ext cx="362582" cy="37210"/>
            </a:xfrm>
            <a:custGeom>
              <a:avLst/>
              <a:gdLst/>
              <a:ahLst/>
              <a:cxnLst/>
              <a:rect l="l" t="t" r="r" b="b"/>
              <a:pathLst>
                <a:path w="11313" h="1161" extrusionOk="0">
                  <a:moveTo>
                    <a:pt x="226" y="0"/>
                  </a:moveTo>
                  <a:cubicBezTo>
                    <a:pt x="151" y="0"/>
                    <a:pt x="76" y="5"/>
                    <a:pt x="1" y="13"/>
                  </a:cubicBezTo>
                  <a:cubicBezTo>
                    <a:pt x="134" y="46"/>
                    <a:pt x="285" y="80"/>
                    <a:pt x="435" y="80"/>
                  </a:cubicBezTo>
                  <a:lnTo>
                    <a:pt x="1655" y="230"/>
                  </a:lnTo>
                  <a:cubicBezTo>
                    <a:pt x="2674" y="347"/>
                    <a:pt x="4077" y="514"/>
                    <a:pt x="5648" y="665"/>
                  </a:cubicBezTo>
                  <a:cubicBezTo>
                    <a:pt x="7202" y="832"/>
                    <a:pt x="8622" y="949"/>
                    <a:pt x="9641" y="1049"/>
                  </a:cubicBezTo>
                  <a:lnTo>
                    <a:pt x="10861" y="1132"/>
                  </a:lnTo>
                  <a:cubicBezTo>
                    <a:pt x="10949" y="1152"/>
                    <a:pt x="11037" y="1160"/>
                    <a:pt x="11125" y="1160"/>
                  </a:cubicBezTo>
                  <a:cubicBezTo>
                    <a:pt x="11188" y="1160"/>
                    <a:pt x="11250" y="1156"/>
                    <a:pt x="11312" y="1149"/>
                  </a:cubicBezTo>
                  <a:cubicBezTo>
                    <a:pt x="11162" y="1116"/>
                    <a:pt x="11011" y="1082"/>
                    <a:pt x="10861" y="1066"/>
                  </a:cubicBezTo>
                  <a:lnTo>
                    <a:pt x="9658" y="932"/>
                  </a:lnTo>
                  <a:cubicBezTo>
                    <a:pt x="8639" y="798"/>
                    <a:pt x="7219" y="648"/>
                    <a:pt x="5665" y="497"/>
                  </a:cubicBezTo>
                  <a:cubicBezTo>
                    <a:pt x="4094" y="330"/>
                    <a:pt x="2691" y="197"/>
                    <a:pt x="1655" y="113"/>
                  </a:cubicBezTo>
                  <a:lnTo>
                    <a:pt x="452" y="13"/>
                  </a:lnTo>
                  <a:cubicBezTo>
                    <a:pt x="376" y="5"/>
                    <a:pt x="301"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 name="Google Shape;299;p15"/>
            <p:cNvSpPr/>
            <p:nvPr/>
          </p:nvSpPr>
          <p:spPr>
            <a:xfrm>
              <a:off x="1203067" y="4178586"/>
              <a:ext cx="365787" cy="26121"/>
            </a:xfrm>
            <a:custGeom>
              <a:avLst/>
              <a:gdLst/>
              <a:ahLst/>
              <a:cxnLst/>
              <a:rect l="l" t="t" r="r" b="b"/>
              <a:pathLst>
                <a:path w="11413" h="815" extrusionOk="0">
                  <a:moveTo>
                    <a:pt x="226" y="0"/>
                  </a:moveTo>
                  <a:cubicBezTo>
                    <a:pt x="151" y="0"/>
                    <a:pt x="76" y="4"/>
                    <a:pt x="1" y="13"/>
                  </a:cubicBezTo>
                  <a:cubicBezTo>
                    <a:pt x="135" y="46"/>
                    <a:pt x="285" y="63"/>
                    <a:pt x="435" y="79"/>
                  </a:cubicBezTo>
                  <a:lnTo>
                    <a:pt x="1655" y="196"/>
                  </a:lnTo>
                  <a:cubicBezTo>
                    <a:pt x="2691" y="280"/>
                    <a:pt x="4128" y="380"/>
                    <a:pt x="5698" y="497"/>
                  </a:cubicBezTo>
                  <a:cubicBezTo>
                    <a:pt x="7269" y="597"/>
                    <a:pt x="8706" y="698"/>
                    <a:pt x="9742" y="748"/>
                  </a:cubicBezTo>
                  <a:lnTo>
                    <a:pt x="10962" y="815"/>
                  </a:lnTo>
                  <a:lnTo>
                    <a:pt x="11413" y="815"/>
                  </a:lnTo>
                  <a:cubicBezTo>
                    <a:pt x="11262" y="764"/>
                    <a:pt x="11112" y="748"/>
                    <a:pt x="10962" y="748"/>
                  </a:cubicBezTo>
                  <a:lnTo>
                    <a:pt x="9742" y="631"/>
                  </a:lnTo>
                  <a:cubicBezTo>
                    <a:pt x="8706" y="547"/>
                    <a:pt x="7286" y="430"/>
                    <a:pt x="5715" y="330"/>
                  </a:cubicBezTo>
                  <a:cubicBezTo>
                    <a:pt x="4128" y="213"/>
                    <a:pt x="2708" y="130"/>
                    <a:pt x="1672" y="63"/>
                  </a:cubicBezTo>
                  <a:lnTo>
                    <a:pt x="452" y="13"/>
                  </a:lnTo>
                  <a:cubicBezTo>
                    <a:pt x="377" y="4"/>
                    <a:pt x="302"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 name="Google Shape;300;p15"/>
            <p:cNvSpPr/>
            <p:nvPr/>
          </p:nvSpPr>
          <p:spPr>
            <a:xfrm>
              <a:off x="1256110" y="4330535"/>
              <a:ext cx="418252" cy="138168"/>
            </a:xfrm>
            <a:custGeom>
              <a:avLst/>
              <a:gdLst/>
              <a:ahLst/>
              <a:cxnLst/>
              <a:rect l="l" t="t" r="r" b="b"/>
              <a:pathLst>
                <a:path w="13050" h="4311" extrusionOk="0">
                  <a:moveTo>
                    <a:pt x="0" y="0"/>
                  </a:moveTo>
                  <a:lnTo>
                    <a:pt x="33" y="3626"/>
                  </a:lnTo>
                  <a:lnTo>
                    <a:pt x="13049" y="4311"/>
                  </a:lnTo>
                  <a:lnTo>
                    <a:pt x="12682" y="108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 name="Google Shape;301;p15"/>
            <p:cNvSpPr/>
            <p:nvPr/>
          </p:nvSpPr>
          <p:spPr>
            <a:xfrm>
              <a:off x="1296268" y="4334798"/>
              <a:ext cx="7532" cy="114098"/>
            </a:xfrm>
            <a:custGeom>
              <a:avLst/>
              <a:gdLst/>
              <a:ahLst/>
              <a:cxnLst/>
              <a:rect l="l" t="t" r="r" b="b"/>
              <a:pathLst>
                <a:path w="235" h="3560" extrusionOk="0">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15"/>
            <p:cNvSpPr/>
            <p:nvPr/>
          </p:nvSpPr>
          <p:spPr>
            <a:xfrm>
              <a:off x="1315530" y="4335887"/>
              <a:ext cx="6474" cy="114066"/>
            </a:xfrm>
            <a:custGeom>
              <a:avLst/>
              <a:gdLst/>
              <a:ahLst/>
              <a:cxnLst/>
              <a:rect l="l" t="t" r="r" b="b"/>
              <a:pathLst>
                <a:path w="202" h="3559" extrusionOk="0">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15"/>
            <p:cNvSpPr/>
            <p:nvPr/>
          </p:nvSpPr>
          <p:spPr>
            <a:xfrm>
              <a:off x="1354631" y="4386751"/>
              <a:ext cx="226017" cy="18781"/>
            </a:xfrm>
            <a:custGeom>
              <a:avLst/>
              <a:gdLst/>
              <a:ahLst/>
              <a:cxnLst/>
              <a:rect l="l" t="t" r="r" b="b"/>
              <a:pathLst>
                <a:path w="7052" h="586" extrusionOk="0">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 name="Google Shape;304;p15"/>
            <p:cNvSpPr/>
            <p:nvPr/>
          </p:nvSpPr>
          <p:spPr>
            <a:xfrm>
              <a:off x="1354631" y="4386751"/>
              <a:ext cx="226017" cy="19134"/>
            </a:xfrm>
            <a:custGeom>
              <a:avLst/>
              <a:gdLst/>
              <a:ahLst/>
              <a:cxnLst/>
              <a:rect l="l" t="t" r="r" b="b"/>
              <a:pathLst>
                <a:path w="7052" h="597" extrusionOk="0">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 name="Google Shape;305;p15"/>
            <p:cNvSpPr/>
            <p:nvPr/>
          </p:nvSpPr>
          <p:spPr>
            <a:xfrm>
              <a:off x="1603628" y="4361591"/>
              <a:ext cx="8621" cy="103906"/>
            </a:xfrm>
            <a:custGeom>
              <a:avLst/>
              <a:gdLst/>
              <a:ahLst/>
              <a:cxnLst/>
              <a:rect l="l" t="t" r="r" b="b"/>
              <a:pathLst>
                <a:path w="269" h="3242" extrusionOk="0">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 name="Google Shape;306;p15"/>
            <p:cNvSpPr/>
            <p:nvPr/>
          </p:nvSpPr>
          <p:spPr>
            <a:xfrm>
              <a:off x="1623980" y="4362649"/>
              <a:ext cx="12884" cy="103906"/>
            </a:xfrm>
            <a:custGeom>
              <a:avLst/>
              <a:gdLst/>
              <a:ahLst/>
              <a:cxnLst/>
              <a:rect l="l" t="t" r="r" b="b"/>
              <a:pathLst>
                <a:path w="402" h="3242" extrusionOk="0">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 name="Google Shape;307;p15"/>
            <p:cNvSpPr/>
            <p:nvPr/>
          </p:nvSpPr>
          <p:spPr>
            <a:xfrm>
              <a:off x="1414597" y="4413000"/>
              <a:ext cx="115188" cy="5897"/>
            </a:xfrm>
            <a:custGeom>
              <a:avLst/>
              <a:gdLst/>
              <a:ahLst/>
              <a:cxnLst/>
              <a:rect l="l" t="t" r="r" b="b"/>
              <a:pathLst>
                <a:path w="3594" h="184" extrusionOk="0">
                  <a:moveTo>
                    <a:pt x="1" y="0"/>
                  </a:moveTo>
                  <a:lnTo>
                    <a:pt x="1" y="0"/>
                  </a:lnTo>
                  <a:cubicBezTo>
                    <a:pt x="1404" y="100"/>
                    <a:pt x="2474" y="167"/>
                    <a:pt x="3593" y="18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 name="Google Shape;308;p15"/>
            <p:cNvSpPr/>
            <p:nvPr/>
          </p:nvSpPr>
          <p:spPr>
            <a:xfrm>
              <a:off x="1414597" y="4411846"/>
              <a:ext cx="115188" cy="8269"/>
            </a:xfrm>
            <a:custGeom>
              <a:avLst/>
              <a:gdLst/>
              <a:ahLst/>
              <a:cxnLst/>
              <a:rect l="l" t="t" r="r" b="b"/>
              <a:pathLst>
                <a:path w="3594" h="258" extrusionOk="0">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 name="Google Shape;309;p15"/>
            <p:cNvSpPr/>
            <p:nvPr/>
          </p:nvSpPr>
          <p:spPr>
            <a:xfrm>
              <a:off x="1276974" y="4557577"/>
              <a:ext cx="425239" cy="115700"/>
            </a:xfrm>
            <a:custGeom>
              <a:avLst/>
              <a:gdLst/>
              <a:ahLst/>
              <a:cxnLst/>
              <a:rect l="l" t="t" r="r" b="b"/>
              <a:pathLst>
                <a:path w="13268" h="3610" extrusionOk="0">
                  <a:moveTo>
                    <a:pt x="1" y="0"/>
                  </a:moveTo>
                  <a:lnTo>
                    <a:pt x="235" y="3609"/>
                  </a:lnTo>
                  <a:lnTo>
                    <a:pt x="13267" y="3609"/>
                  </a:lnTo>
                  <a:lnTo>
                    <a:pt x="12733" y="40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 name="Google Shape;310;p15"/>
            <p:cNvSpPr/>
            <p:nvPr/>
          </p:nvSpPr>
          <p:spPr>
            <a:xfrm>
              <a:off x="1293576" y="4573634"/>
              <a:ext cx="404343" cy="85189"/>
            </a:xfrm>
            <a:custGeom>
              <a:avLst/>
              <a:gdLst/>
              <a:ahLst/>
              <a:cxnLst/>
              <a:rect l="l" t="t" r="r" b="b"/>
              <a:pathLst>
                <a:path w="12616" h="2658" extrusionOk="0">
                  <a:moveTo>
                    <a:pt x="1" y="1"/>
                  </a:moveTo>
                  <a:lnTo>
                    <a:pt x="235" y="2657"/>
                  </a:lnTo>
                  <a:lnTo>
                    <a:pt x="12616" y="2473"/>
                  </a:lnTo>
                  <a:lnTo>
                    <a:pt x="12265" y="23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 name="Google Shape;311;p15"/>
            <p:cNvSpPr/>
            <p:nvPr/>
          </p:nvSpPr>
          <p:spPr>
            <a:xfrm>
              <a:off x="1291974" y="4444056"/>
              <a:ext cx="420945" cy="129610"/>
            </a:xfrm>
            <a:custGeom>
              <a:avLst/>
              <a:gdLst/>
              <a:ahLst/>
              <a:cxnLst/>
              <a:rect l="l" t="t" r="r" b="b"/>
              <a:pathLst>
                <a:path w="13134" h="4044" extrusionOk="0">
                  <a:moveTo>
                    <a:pt x="0" y="0"/>
                  </a:moveTo>
                  <a:lnTo>
                    <a:pt x="117" y="3609"/>
                  </a:lnTo>
                  <a:lnTo>
                    <a:pt x="13133" y="4044"/>
                  </a:lnTo>
                  <a:lnTo>
                    <a:pt x="12716" y="819"/>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 name="Google Shape;312;p15"/>
            <p:cNvSpPr/>
            <p:nvPr/>
          </p:nvSpPr>
          <p:spPr>
            <a:xfrm>
              <a:off x="1380880" y="4494375"/>
              <a:ext cx="255983" cy="37531"/>
            </a:xfrm>
            <a:custGeom>
              <a:avLst/>
              <a:gdLst/>
              <a:ahLst/>
              <a:cxnLst/>
              <a:rect l="l" t="t" r="r" b="b"/>
              <a:pathLst>
                <a:path w="7987" h="1171" extrusionOk="0">
                  <a:moveTo>
                    <a:pt x="34" y="1"/>
                  </a:moveTo>
                  <a:lnTo>
                    <a:pt x="0" y="652"/>
                  </a:lnTo>
                  <a:lnTo>
                    <a:pt x="7937" y="1170"/>
                  </a:lnTo>
                  <a:lnTo>
                    <a:pt x="7987" y="519"/>
                  </a:lnTo>
                  <a:lnTo>
                    <a:pt x="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 name="Google Shape;313;p15"/>
            <p:cNvSpPr/>
            <p:nvPr/>
          </p:nvSpPr>
          <p:spPr>
            <a:xfrm>
              <a:off x="1294666" y="4608441"/>
              <a:ext cx="396298" cy="5929"/>
            </a:xfrm>
            <a:custGeom>
              <a:avLst/>
              <a:gdLst/>
              <a:ahLst/>
              <a:cxnLst/>
              <a:rect l="l" t="t" r="r" b="b"/>
              <a:pathLst>
                <a:path w="12365" h="185" extrusionOk="0">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 name="Google Shape;314;p15"/>
            <p:cNvSpPr/>
            <p:nvPr/>
          </p:nvSpPr>
          <p:spPr>
            <a:xfrm>
              <a:off x="1296268" y="4626645"/>
              <a:ext cx="399503" cy="7532"/>
            </a:xfrm>
            <a:custGeom>
              <a:avLst/>
              <a:gdLst/>
              <a:ahLst/>
              <a:cxnLst/>
              <a:rect l="l" t="t" r="r" b="b"/>
              <a:pathLst>
                <a:path w="12465" h="235" extrusionOk="0">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15" name="Google Shape;315;p15"/>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18795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960000" y="1147200"/>
            <a:ext cx="7481600" cy="4987200"/>
          </a:xfrm>
          <a:prstGeom prst="rect">
            <a:avLst/>
          </a:prstGeom>
        </p:spPr>
        <p:txBody>
          <a:bodyPr spcFirstLastPara="1" wrap="square" lIns="91425" tIns="91425" rIns="91425" bIns="91425" anchor="b" anchorCtr="0">
            <a:noAutofit/>
          </a:bodyPr>
          <a:lstStyle>
            <a:lvl1pPr marL="609585" lvl="0" indent="-397923" rtl="0">
              <a:lnSpc>
                <a:spcPct val="100000"/>
              </a:lnSpc>
              <a:spcBef>
                <a:spcPts val="0"/>
              </a:spcBef>
              <a:spcAft>
                <a:spcPts val="0"/>
              </a:spcAft>
              <a:buSzPts val="1100"/>
              <a:buAutoNum type="arabicPeriod"/>
              <a:defRPr/>
            </a:lvl1pPr>
            <a:lvl2pPr marL="1219170" lvl="1" indent="-397923" rtl="0">
              <a:lnSpc>
                <a:spcPct val="100000"/>
              </a:lnSpc>
              <a:spcBef>
                <a:spcPts val="0"/>
              </a:spcBef>
              <a:spcAft>
                <a:spcPts val="0"/>
              </a:spcAft>
              <a:buSzPts val="1100"/>
              <a:buAutoNum type="alphaLcPeriod"/>
              <a:defRPr/>
            </a:lvl2pPr>
            <a:lvl3pPr marL="1828754" lvl="2" indent="-397923" rtl="0">
              <a:spcBef>
                <a:spcPts val="0"/>
              </a:spcBef>
              <a:spcAft>
                <a:spcPts val="0"/>
              </a:spcAft>
              <a:buSzPts val="1100"/>
              <a:buAutoNum type="romanLcPeriod"/>
              <a:defRPr/>
            </a:lvl3pPr>
            <a:lvl4pPr marL="2438339" lvl="3" indent="-397923" rtl="0">
              <a:spcBef>
                <a:spcPts val="2133"/>
              </a:spcBef>
              <a:spcAft>
                <a:spcPts val="0"/>
              </a:spcAft>
              <a:buSzPts val="1100"/>
              <a:buAutoNum type="arabicPeriod"/>
              <a:defRPr/>
            </a:lvl4pPr>
            <a:lvl5pPr marL="3047924" lvl="4" indent="-397923" rtl="0">
              <a:spcBef>
                <a:spcPts val="2133"/>
              </a:spcBef>
              <a:spcAft>
                <a:spcPts val="0"/>
              </a:spcAft>
              <a:buSzPts val="1100"/>
              <a:buAutoNum type="alphaLcPeriod"/>
              <a:defRPr/>
            </a:lvl5pPr>
            <a:lvl6pPr marL="3657509" lvl="5" indent="-397923" rtl="0">
              <a:spcBef>
                <a:spcPts val="2133"/>
              </a:spcBef>
              <a:spcAft>
                <a:spcPts val="0"/>
              </a:spcAft>
              <a:buSzPts val="1100"/>
              <a:buAutoNum type="romanLcPeriod"/>
              <a:defRPr/>
            </a:lvl6pPr>
            <a:lvl7pPr marL="4267093" lvl="6" indent="-397923" rtl="0">
              <a:spcBef>
                <a:spcPts val="2133"/>
              </a:spcBef>
              <a:spcAft>
                <a:spcPts val="0"/>
              </a:spcAft>
              <a:buSzPts val="1100"/>
              <a:buAutoNum type="arabicPeriod"/>
              <a:defRPr/>
            </a:lvl7pPr>
            <a:lvl8pPr marL="4876678" lvl="7" indent="-397923" rtl="0">
              <a:spcBef>
                <a:spcPts val="2133"/>
              </a:spcBef>
              <a:spcAft>
                <a:spcPts val="0"/>
              </a:spcAft>
              <a:buSzPts val="1100"/>
              <a:buAutoNum type="alphaLcPeriod"/>
              <a:defRPr/>
            </a:lvl8pPr>
            <a:lvl9pPr marL="5486263" lvl="8" indent="-397923" rtl="0">
              <a:spcBef>
                <a:spcPts val="2133"/>
              </a:spcBef>
              <a:spcAft>
                <a:spcPts val="2133"/>
              </a:spcAft>
              <a:buSzPts val="1100"/>
              <a:buAutoNum type="romanLcPeriod"/>
              <a:defRPr/>
            </a:lvl9pPr>
          </a:lstStyle>
          <a:p>
            <a:endParaRPr/>
          </a:p>
        </p:txBody>
      </p:sp>
      <p:sp>
        <p:nvSpPr>
          <p:cNvPr id="19" name="Google Shape;19;p4"/>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 name="Google Shape;20;p4"/>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 name="Google Shape;21;p4"/>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6401268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403164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5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2"/>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52"/>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63"/>
        <p:cNvGrpSpPr/>
        <p:nvPr/>
      </p:nvGrpSpPr>
      <p:grpSpPr>
        <a:xfrm>
          <a:off x="0" y="0"/>
          <a:ext cx="0" cy="0"/>
          <a:chOff x="0" y="0"/>
          <a:chExt cx="0" cy="0"/>
        </a:xfrm>
      </p:grpSpPr>
      <p:sp>
        <p:nvSpPr>
          <p:cNvPr id="64" name="Google Shape;64;p56"/>
          <p:cNvSpPr txBox="1">
            <a:spLocks noGrp="1"/>
          </p:cNvSpPr>
          <p:nvPr>
            <p:ph type="title"/>
          </p:nvPr>
        </p:nvSpPr>
        <p:spPr>
          <a:xfrm>
            <a:off x="914400" y="609600"/>
            <a:ext cx="10363200" cy="45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5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r>
              <a:rPr lang="en-US"/>
              <a:t>       </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7"/>
        <p:cNvGrpSpPr/>
        <p:nvPr/>
      </p:nvGrpSpPr>
      <p:grpSpPr>
        <a:xfrm>
          <a:off x="0" y="0"/>
          <a:ext cx="0" cy="0"/>
          <a:chOff x="0" y="0"/>
          <a:chExt cx="0" cy="0"/>
        </a:xfrm>
      </p:grpSpPr>
      <p:sp>
        <p:nvSpPr>
          <p:cNvPr id="78" name="Google Shape;78;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0" name="Google Shape;80;p5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5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5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5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4"/>
        <p:cNvGrpSpPr/>
        <p:nvPr/>
      </p:nvGrpSpPr>
      <p:grpSpPr>
        <a:xfrm>
          <a:off x="0" y="0"/>
          <a:ext cx="0" cy="0"/>
          <a:chOff x="0" y="0"/>
          <a:chExt cx="0" cy="0"/>
        </a:xfrm>
      </p:grpSpPr>
      <p:sp>
        <p:nvSpPr>
          <p:cNvPr id="85" name="Google Shape;85;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5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87" name="Google Shape;87;p5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8" name="Google Shape;88;p5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5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59"/>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6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60"/>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6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6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6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6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6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6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6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102" name="Google Shape;102;p6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0"/>
        <p:cNvGrpSpPr/>
        <p:nvPr/>
      </p:nvGrpSpPr>
      <p:grpSpPr>
        <a:xfrm>
          <a:off x="0" y="0"/>
          <a:ext cx="0" cy="0"/>
          <a:chOff x="0" y="0"/>
          <a:chExt cx="0" cy="0"/>
        </a:xfrm>
      </p:grpSpPr>
      <p:pic>
        <p:nvPicPr>
          <p:cNvPr id="21" name="Google Shape;21;p49"/>
          <p:cNvPicPr preferRelativeResize="0"/>
          <p:nvPr/>
        </p:nvPicPr>
        <p:blipFill rotWithShape="1">
          <a:blip r:embed="rId2">
            <a:alphaModFix/>
          </a:blip>
          <a:srcRect l="11767" t="230" r="30884" b="-230"/>
          <a:stretch/>
        </p:blipFill>
        <p:spPr>
          <a:xfrm>
            <a:off x="6520550" y="0"/>
            <a:ext cx="5671450" cy="6591625"/>
          </a:xfrm>
          <a:prstGeom prst="rect">
            <a:avLst/>
          </a:prstGeom>
          <a:noFill/>
          <a:ln>
            <a:noFill/>
          </a:ln>
        </p:spPr>
      </p:pic>
      <p:sp>
        <p:nvSpPr>
          <p:cNvPr id="22" name="Google Shape;22;p49"/>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Open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9"/>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24" name="Google Shape;24;p49"/>
          <p:cNvGrpSpPr/>
          <p:nvPr/>
        </p:nvGrpSpPr>
        <p:grpSpPr>
          <a:xfrm>
            <a:off x="441132" y="802307"/>
            <a:ext cx="4244100" cy="996900"/>
            <a:chOff x="900898" y="880853"/>
            <a:chExt cx="4244100" cy="996900"/>
          </a:xfrm>
        </p:grpSpPr>
        <p:sp>
          <p:nvSpPr>
            <p:cNvPr id="25" name="Google Shape;25;p49"/>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26" name="Google Shape;26;p49"/>
            <p:cNvSpPr txBox="1"/>
            <p:nvPr/>
          </p:nvSpPr>
          <p:spPr>
            <a:xfrm>
              <a:off x="998308" y="1023996"/>
              <a:ext cx="4049280"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dk1"/>
                  </a:solidFill>
                  <a:latin typeface="Open Sans SemiBold"/>
                  <a:ea typeface="Open Sans SemiBold"/>
                  <a:cs typeface="Open Sans SemiBold"/>
                  <a:sym typeface="Open Sans SemiBold"/>
                </a:rPr>
                <a:t>CIS 700: Interactive Fiction and Text Generation</a:t>
              </a:r>
              <a:endParaRPr sz="1300" b="0" i="0" u="none" strike="noStrike" cap="none" dirty="0">
                <a:solidFill>
                  <a:schemeClr val="dk1"/>
                </a:solidFill>
                <a:latin typeface="Open Sans SemiBold"/>
                <a:ea typeface="Open Sans SemiBold"/>
                <a:cs typeface="Open Sans SemiBold"/>
                <a:sym typeface="Open Sans SemiBold"/>
              </a:endParaRPr>
            </a:p>
          </p:txBody>
        </p:sp>
      </p:grpSp>
      <p:sp>
        <p:nvSpPr>
          <p:cNvPr id="27" name="Google Shape;27;p49"/>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 name="Google Shape;28;p49"/>
          <p:cNvPicPr preferRelativeResize="0"/>
          <p:nvPr/>
        </p:nvPicPr>
        <p:blipFill rotWithShape="1">
          <a:blip r:embed="rId3">
            <a:alphaModFix/>
          </a:blip>
          <a:srcRect r="-12319"/>
          <a:stretch/>
        </p:blipFill>
        <p:spPr>
          <a:xfrm>
            <a:off x="218075" y="6016887"/>
            <a:ext cx="2244059" cy="695625"/>
          </a:xfrm>
          <a:prstGeom prst="rect">
            <a:avLst/>
          </a:prstGeom>
          <a:noFill/>
          <a:ln>
            <a:noFill/>
          </a:ln>
          <a:effectLst>
            <a:outerShdw blurRad="985838" dist="28575" algn="bl" rotWithShape="0">
              <a:srgbClr val="000000">
                <a:alpha val="85098"/>
              </a:srgbClr>
            </a:outerShdw>
          </a:effectLst>
        </p:spPr>
      </p:pic>
      <p:pic>
        <p:nvPicPr>
          <p:cNvPr id="29" name="Google Shape;29;p49"/>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3784273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B30826-E923-44A1-92C2-446B1D58AA82}"/>
              </a:ext>
            </a:extLst>
          </p:cNvPr>
          <p:cNvSpPr>
            <a:spLocks noGrp="1"/>
          </p:cNvSpPr>
          <p:nvPr>
            <p:ph type="dt" sz="half" idx="10"/>
          </p:nvPr>
        </p:nvSpPr>
        <p:spPr/>
        <p:txBody>
          <a:bodyPr/>
          <a:lstStyle/>
          <a:p>
            <a:fld id="{4BE50054-25E3-4861-8FBC-D8CF6176F45C}" type="datetimeFigureOut">
              <a:rPr lang="en-US" smtClean="0"/>
              <a:t>3/1/22</a:t>
            </a:fld>
            <a:endParaRPr lang="en-US"/>
          </a:p>
        </p:txBody>
      </p:sp>
      <p:sp>
        <p:nvSpPr>
          <p:cNvPr id="3" name="Footer Placeholder 2">
            <a:extLst>
              <a:ext uri="{FF2B5EF4-FFF2-40B4-BE49-F238E27FC236}">
                <a16:creationId xmlns:a16="http://schemas.microsoft.com/office/drawing/2014/main" id="{91895910-332E-47E1-AADA-6C6DBABA12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9E2588-C811-450D-B9B7-5FCD83D92E5B}"/>
              </a:ext>
            </a:extLst>
          </p:cNvPr>
          <p:cNvSpPr>
            <a:spLocks noGrp="1"/>
          </p:cNvSpPr>
          <p:nvPr>
            <p:ph type="sldNum" sz="quarter" idx="12"/>
          </p:nvPr>
        </p:nvSpPr>
        <p:spPr/>
        <p:txBody>
          <a:bodyPr/>
          <a:lstStyle/>
          <a:p>
            <a:fld id="{409EED0E-70B8-4865-9B1A-7CDEC868D2AB}" type="slidenum">
              <a:rPr lang="en-US" smtClean="0"/>
              <a:t>‹#›</a:t>
            </a:fld>
            <a:endParaRPr lang="en-US"/>
          </a:p>
        </p:txBody>
      </p:sp>
    </p:spTree>
    <p:extLst>
      <p:ext uri="{BB962C8B-B14F-4D97-AF65-F5344CB8AC3E}">
        <p14:creationId xmlns:p14="http://schemas.microsoft.com/office/powerpoint/2010/main" val="2668365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8"/>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48"/>
          <p:cNvPicPr preferRelativeResize="0"/>
          <p:nvPr/>
        </p:nvPicPr>
        <p:blipFill rotWithShape="1">
          <a:blip r:embed="rId17">
            <a:alphaModFix/>
          </a:blip>
          <a:srcRect/>
          <a:stretch/>
        </p:blipFill>
        <p:spPr>
          <a:xfrm>
            <a:off x="53875" y="6501549"/>
            <a:ext cx="1780175" cy="341200"/>
          </a:xfrm>
          <a:prstGeom prst="rect">
            <a:avLst/>
          </a:prstGeom>
          <a:noFill/>
          <a:ln>
            <a:noFill/>
          </a:ln>
        </p:spPr>
      </p:pic>
      <p:sp>
        <p:nvSpPr>
          <p:cNvPr id="12" name="Google Shape;12;p4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4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4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48"/>
          <p:cNvGrpSpPr/>
          <p:nvPr/>
        </p:nvGrpSpPr>
        <p:grpSpPr>
          <a:xfrm>
            <a:off x="11601300" y="0"/>
            <a:ext cx="593325" cy="3948265"/>
            <a:chOff x="11601300" y="0"/>
            <a:chExt cx="593325" cy="3948265"/>
          </a:xfrm>
        </p:grpSpPr>
        <p:pic>
          <p:nvPicPr>
            <p:cNvPr id="17" name="Google Shape;17;p48"/>
            <p:cNvPicPr preferRelativeResize="0"/>
            <p:nvPr/>
          </p:nvPicPr>
          <p:blipFill rotWithShape="1">
            <a:blip r:embed="rId18">
              <a:alphaModFix/>
            </a:blip>
            <a:srcRect b="-231"/>
            <a:stretch/>
          </p:blipFill>
          <p:spPr>
            <a:xfrm>
              <a:off x="11603925" y="0"/>
              <a:ext cx="590700" cy="3772950"/>
            </a:xfrm>
            <a:prstGeom prst="rect">
              <a:avLst/>
            </a:prstGeom>
            <a:noFill/>
            <a:ln>
              <a:noFill/>
            </a:ln>
          </p:spPr>
        </p:pic>
        <p:sp>
          <p:nvSpPr>
            <p:cNvPr id="18" name="Google Shape;18;p48"/>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4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6"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homes.cs.washington.edu/~msap/acl2020-commonsense/"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109.tif"/><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109.tif"/><Relationship Id="rId2" Type="http://schemas.openxmlformats.org/officeDocument/2006/relationships/image" Target="../media/image110.tif"/><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image" Target="../media/image109.tif"/><Relationship Id="rId2" Type="http://schemas.openxmlformats.org/officeDocument/2006/relationships/image" Target="../media/image110.tif"/><Relationship Id="rId1" Type="http://schemas.openxmlformats.org/officeDocument/2006/relationships/slideLayout" Target="../slideLayouts/slideLayout15.xml"/><Relationship Id="rId4" Type="http://schemas.openxmlformats.org/officeDocument/2006/relationships/image" Target="../media/image111.tif"/></Relationships>
</file>

<file path=ppt/slides/_rels/slide105.xml.rels><?xml version="1.0" encoding="UTF-8" standalone="yes"?>
<Relationships xmlns="http://schemas.openxmlformats.org/package/2006/relationships"><Relationship Id="rId3" Type="http://schemas.openxmlformats.org/officeDocument/2006/relationships/image" Target="../media/image113.tif"/><Relationship Id="rId2" Type="http://schemas.openxmlformats.org/officeDocument/2006/relationships/image" Target="../media/image112.tif"/><Relationship Id="rId1" Type="http://schemas.openxmlformats.org/officeDocument/2006/relationships/slideLayout" Target="../slideLayouts/slideLayout15.xml"/><Relationship Id="rId4" Type="http://schemas.openxmlformats.org/officeDocument/2006/relationships/image" Target="../media/image114.tif"/></Relationships>
</file>

<file path=ppt/slides/_rels/slide106.xml.rels><?xml version="1.0" encoding="UTF-8" standalone="yes"?>
<Relationships xmlns="http://schemas.openxmlformats.org/package/2006/relationships"><Relationship Id="rId3" Type="http://schemas.openxmlformats.org/officeDocument/2006/relationships/image" Target="../media/image116.tif"/><Relationship Id="rId2" Type="http://schemas.openxmlformats.org/officeDocument/2006/relationships/image" Target="../media/image115.tif"/><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tif"/><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01.tif"/><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101.tif"/><Relationship Id="rId2" Type="http://schemas.openxmlformats.org/officeDocument/2006/relationships/image" Target="../media/image55.tif"/><Relationship Id="rId1" Type="http://schemas.openxmlformats.org/officeDocument/2006/relationships/slideLayout" Target="../slideLayouts/slideLayout9.xml"/><Relationship Id="rId4" Type="http://schemas.openxmlformats.org/officeDocument/2006/relationships/image" Target="../media/image84.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image" Target="../media/image117.tif"/><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image" Target="../media/image118.tif"/><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image" Target="../media/image119.tif"/><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image" Target="../media/image121.png"/><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5.xml"/><Relationship Id="rId4" Type="http://schemas.openxmlformats.org/officeDocument/2006/relationships/image" Target="../media/image55.tif"/></Relationships>
</file>

<file path=ppt/slides/_rels/slide1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3.png"/><Relationship Id="rId1" Type="http://schemas.openxmlformats.org/officeDocument/2006/relationships/slideLayout" Target="../slideLayouts/slideLayout15.xml"/><Relationship Id="rId4" Type="http://schemas.openxmlformats.org/officeDocument/2006/relationships/image" Target="../media/image55.tif"/></Relationships>
</file>

<file path=ppt/slides/_rels/slide12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5.xml"/><Relationship Id="rId4" Type="http://schemas.openxmlformats.org/officeDocument/2006/relationships/image" Target="../media/image55.tif"/></Relationships>
</file>

<file path=ppt/slides/_rels/slide12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2" Type="http://schemas.openxmlformats.org/officeDocument/2006/relationships/image" Target="../media/image106.tif"/><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tif"/><Relationship Id="rId2" Type="http://schemas.openxmlformats.org/officeDocument/2006/relationships/image" Target="../media/image128.png"/><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28.png"/><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3" Type="http://schemas.openxmlformats.org/officeDocument/2006/relationships/image" Target="../media/image101.tif"/><Relationship Id="rId2" Type="http://schemas.openxmlformats.org/officeDocument/2006/relationships/image" Target="../media/image83.png"/><Relationship Id="rId1" Type="http://schemas.openxmlformats.org/officeDocument/2006/relationships/slideLayout" Target="../slideLayouts/slideLayout14.xml"/><Relationship Id="rId4" Type="http://schemas.openxmlformats.org/officeDocument/2006/relationships/image" Target="../media/image55.tif"/></Relationships>
</file>

<file path=ppt/slides/_rels/slide137.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3" Type="http://schemas.openxmlformats.org/officeDocument/2006/relationships/image" Target="../media/image130.tif"/><Relationship Id="rId2" Type="http://schemas.openxmlformats.org/officeDocument/2006/relationships/image" Target="../media/image129.tif"/><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hyperlink" Target="http://conceptnet.io/" TargetMode="Externa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conceptnet.io/"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mosaickg.apps.allenai.org/kg_atomic" TargetMode="Externa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21.xml"/><Relationship Id="rId7" Type="http://schemas.openxmlformats.org/officeDocument/2006/relationships/image" Target="../media/image43.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image" Target="../media/image40.png"/><Relationship Id="rId5" Type="http://schemas.microsoft.com/office/2007/relationships/hdphoto" Target="../media/hdphoto1.wdp"/><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22.xml"/><Relationship Id="rId7" Type="http://schemas.openxmlformats.org/officeDocument/2006/relationships/image" Target="../media/image43.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image" Target="../media/image40.png"/><Relationship Id="rId5" Type="http://schemas.microsoft.com/office/2007/relationships/hdphoto" Target="../media/hdphoto1.wdp"/><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23.xml"/><Relationship Id="rId7" Type="http://schemas.openxmlformats.org/officeDocument/2006/relationships/image" Target="../media/image45.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image" Target="../media/image44.png"/><Relationship Id="rId5" Type="http://schemas.microsoft.com/office/2007/relationships/hdphoto" Target="../media/hdphoto1.wdp"/><Relationship Id="rId10" Type="http://schemas.openxmlformats.org/officeDocument/2006/relationships/image" Target="NULL"/><Relationship Id="rId4" Type="http://schemas.openxmlformats.org/officeDocument/2006/relationships/image" Target="../media/image42.png"/><Relationship Id="rId9" Type="http://schemas.openxmlformats.org/officeDocument/2006/relationships/customXml" Target="../ink/ink1.xml"/></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24.xml"/><Relationship Id="rId7" Type="http://schemas.openxmlformats.org/officeDocument/2006/relationships/image" Target="../media/image43.png"/><Relationship Id="rId2" Type="http://schemas.openxmlformats.org/officeDocument/2006/relationships/slideLayout" Target="../slideLayouts/slideLayout9.xml"/><Relationship Id="rId1" Type="http://schemas.openxmlformats.org/officeDocument/2006/relationships/tags" Target="../tags/tag4.xml"/><Relationship Id="rId6" Type="http://schemas.openxmlformats.org/officeDocument/2006/relationships/image" Target="../media/image40.png"/><Relationship Id="rId5" Type="http://schemas.microsoft.com/office/2007/relationships/hdphoto" Target="../media/hdphoto1.wdp"/><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1.xml"/><Relationship Id="rId1" Type="http://schemas.openxmlformats.org/officeDocument/2006/relationships/tags" Target="../tags/tag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hyperlink" Target="https://demo.allennlp.org/masked-lm"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hyperlink" Target="http://conceptnet5.media.mit.edu/" TargetMode="External"/><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9.png"/><Relationship Id="rId7"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image" Target="../media/image71.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68.png"/><Relationship Id="rId7"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71.png"/><Relationship Id="rId10" Type="http://schemas.openxmlformats.org/officeDocument/2006/relationships/image" Target="../media/image64.png"/><Relationship Id="rId4" Type="http://schemas.openxmlformats.org/officeDocument/2006/relationships/image" Target="../media/image69.png"/><Relationship Id="rId9" Type="http://schemas.openxmlformats.org/officeDocument/2006/relationships/image" Target="../media/image8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14.xml"/><Relationship Id="rId5" Type="http://schemas.openxmlformats.org/officeDocument/2006/relationships/image" Target="../media/image87.png"/><Relationship Id="rId4" Type="http://schemas.openxmlformats.org/officeDocument/2006/relationships/image" Target="../media/image86.t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tif"/><Relationship Id="rId2" Type="http://schemas.openxmlformats.org/officeDocument/2006/relationships/image" Target="../media/image83.png"/><Relationship Id="rId1" Type="http://schemas.openxmlformats.org/officeDocument/2006/relationships/slideLayout" Target="../slideLayouts/slideLayout14.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tif"/><Relationship Id="rId9" Type="http://schemas.openxmlformats.org/officeDocument/2006/relationships/image" Target="../media/image9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8" Type="http://schemas.openxmlformats.org/officeDocument/2006/relationships/image" Target="../media/image98.tif"/><Relationship Id="rId3" Type="http://schemas.openxmlformats.org/officeDocument/2006/relationships/image" Target="../media/image94.png"/><Relationship Id="rId7" Type="http://schemas.openxmlformats.org/officeDocument/2006/relationships/image" Target="../media/image97.tif"/><Relationship Id="rId2" Type="http://schemas.openxmlformats.org/officeDocument/2006/relationships/image" Target="../media/image93.tif"/><Relationship Id="rId1" Type="http://schemas.openxmlformats.org/officeDocument/2006/relationships/slideLayout" Target="../slideLayouts/slideLayout15.xml"/><Relationship Id="rId6" Type="http://schemas.openxmlformats.org/officeDocument/2006/relationships/image" Target="../media/image96.tif"/><Relationship Id="rId5" Type="http://schemas.openxmlformats.org/officeDocument/2006/relationships/image" Target="../media/image95.tif"/><Relationship Id="rId4" Type="http://schemas.openxmlformats.org/officeDocument/2006/relationships/image" Target="../media/image8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5.tif"/><Relationship Id="rId7" Type="http://schemas.openxmlformats.org/officeDocument/2006/relationships/image" Target="../media/image93.tif"/><Relationship Id="rId2" Type="http://schemas.openxmlformats.org/officeDocument/2006/relationships/image" Target="../media/image84.png"/><Relationship Id="rId1" Type="http://schemas.openxmlformats.org/officeDocument/2006/relationships/slideLayout" Target="../slideLayouts/slideLayout15.xml"/><Relationship Id="rId6" Type="http://schemas.openxmlformats.org/officeDocument/2006/relationships/image" Target="../media/image98.tif"/><Relationship Id="rId5" Type="http://schemas.openxmlformats.org/officeDocument/2006/relationships/image" Target="../media/image97.tif"/><Relationship Id="rId4" Type="http://schemas.openxmlformats.org/officeDocument/2006/relationships/image" Target="../media/image96.tif"/></Relationships>
</file>

<file path=ppt/slides/_rels/slide78.xml.rels><?xml version="1.0" encoding="UTF-8" standalone="yes"?>
<Relationships xmlns="http://schemas.openxmlformats.org/package/2006/relationships"><Relationship Id="rId3" Type="http://schemas.openxmlformats.org/officeDocument/2006/relationships/image" Target="../media/image96.tif"/><Relationship Id="rId2" Type="http://schemas.openxmlformats.org/officeDocument/2006/relationships/image" Target="../media/image95.tif"/><Relationship Id="rId1" Type="http://schemas.openxmlformats.org/officeDocument/2006/relationships/slideLayout" Target="../slideLayouts/slideLayout15.xml"/><Relationship Id="rId6" Type="http://schemas.openxmlformats.org/officeDocument/2006/relationships/image" Target="../media/image84.png"/><Relationship Id="rId5" Type="http://schemas.openxmlformats.org/officeDocument/2006/relationships/image" Target="../media/image98.tif"/><Relationship Id="rId4" Type="http://schemas.openxmlformats.org/officeDocument/2006/relationships/image" Target="../media/image97.ti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101.tif"/><Relationship Id="rId2" Type="http://schemas.openxmlformats.org/officeDocument/2006/relationships/image" Target="../media/image100.tif"/><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4.xml"/><Relationship Id="rId5" Type="http://schemas.openxmlformats.org/officeDocument/2006/relationships/image" Target="../media/image105.png"/><Relationship Id="rId4" Type="http://schemas.openxmlformats.org/officeDocument/2006/relationships/image" Target="../media/image104.png"/></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01.tif"/><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image" Target="../media/image106.tif"/><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06.tif"/><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ctrTitle"/>
          </p:nvPr>
        </p:nvSpPr>
        <p:spPr>
          <a:xfrm>
            <a:off x="102870" y="1915893"/>
            <a:ext cx="6368430" cy="28673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sz="6600" dirty="0"/>
              <a:t>Commonsense Reasoning</a:t>
            </a:r>
            <a:endParaRPr sz="6600" dirty="0"/>
          </a:p>
        </p:txBody>
      </p:sp>
      <p:sp>
        <p:nvSpPr>
          <p:cNvPr id="108" name="Google Shape;108;p1"/>
          <p:cNvSpPr txBox="1">
            <a:spLocks noGrp="1"/>
          </p:cNvSpPr>
          <p:nvPr>
            <p:ph type="subTitle" idx="1"/>
          </p:nvPr>
        </p:nvSpPr>
        <p:spPr>
          <a:xfrm>
            <a:off x="441132" y="4478443"/>
            <a:ext cx="6030168" cy="1416699"/>
          </a:xfrm>
          <a:prstGeom prst="rect">
            <a:avLst/>
          </a:prstGeom>
          <a:noFill/>
          <a:ln>
            <a:noFill/>
          </a:ln>
        </p:spPr>
        <p:txBody>
          <a:bodyPr spcFirstLastPara="1" wrap="square" lIns="91425" tIns="45700" rIns="91425" bIns="45700" anchor="t" anchorCtr="0">
            <a:normAutofit/>
          </a:bodyPr>
          <a:lstStyle/>
          <a:p>
            <a:pPr marL="0" lvl="0" indent="0" algn="l">
              <a:spcBef>
                <a:spcPts val="0"/>
              </a:spcBef>
            </a:pPr>
            <a:r>
              <a:rPr lang="en-US" sz="2000" dirty="0"/>
              <a:t>These slides are from the </a:t>
            </a:r>
            <a:r>
              <a:rPr lang="en-US" sz="2000" dirty="0">
                <a:hlinkClick r:id="rId3"/>
              </a:rPr>
              <a:t>ACL 2020 Commonsense Tutorial</a:t>
            </a:r>
            <a:r>
              <a:rPr lang="en-US" sz="2000" dirty="0"/>
              <a:t> by </a:t>
            </a:r>
            <a:r>
              <a:rPr lang="en-US" sz="2000" dirty="0" err="1"/>
              <a:t>Yejin</a:t>
            </a:r>
            <a:r>
              <a:rPr lang="en-US" sz="2000" dirty="0"/>
              <a:t> Choi, </a:t>
            </a:r>
          </a:p>
          <a:p>
            <a:pPr marL="0" lvl="0" indent="0" algn="l">
              <a:spcBef>
                <a:spcPts val="0"/>
              </a:spcBef>
            </a:pPr>
            <a:r>
              <a:rPr lang="en-US" sz="2000" dirty="0" err="1"/>
              <a:t>Vered</a:t>
            </a:r>
            <a:r>
              <a:rPr lang="en-US" sz="2000" dirty="0"/>
              <a:t> </a:t>
            </a:r>
            <a:r>
              <a:rPr lang="en-US" sz="2000" dirty="0" err="1"/>
              <a:t>Shwartz</a:t>
            </a:r>
            <a:r>
              <a:rPr lang="en-US" sz="2000" dirty="0"/>
              <a:t>, Maarten Sap, Antoine </a:t>
            </a:r>
            <a:r>
              <a:rPr lang="en-US" sz="2000" dirty="0" err="1"/>
              <a:t>Bosselut</a:t>
            </a:r>
            <a:r>
              <a:rPr lang="en-US" sz="2000" dirty="0"/>
              <a:t>, </a:t>
            </a:r>
            <a:br>
              <a:rPr lang="en-US" sz="2000" dirty="0"/>
            </a:br>
            <a:r>
              <a:rPr lang="en-US" sz="2000" dirty="0"/>
              <a:t>and Dan Roth</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F6838-79A6-43EB-AEE8-23B56D196EDF}"/>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9CC846DA-8922-452F-9829-4D099E0FD151}"/>
              </a:ext>
            </a:extLst>
          </p:cNvPr>
          <p:cNvSpPr>
            <a:spLocks noGrp="1"/>
          </p:cNvSpPr>
          <p:nvPr>
            <p:ph sz="half" idx="1"/>
          </p:nvPr>
        </p:nvSpPr>
        <p:spPr/>
        <p:txBody>
          <a:bodyPr>
            <a:normAutofit/>
          </a:bodyPr>
          <a:lstStyle/>
          <a:p>
            <a:pPr marL="0" indent="0">
              <a:buNone/>
            </a:pPr>
            <a:r>
              <a:rPr lang="en-US" sz="1800" b="1" i="1" dirty="0"/>
              <a:t>Goal</a:t>
            </a:r>
            <a:r>
              <a:rPr lang="en-US" sz="1800" dirty="0"/>
              <a:t>: explain the existing resources of commonsense out there. Make sure to keep it entertaining (with a story)</a:t>
            </a:r>
          </a:p>
          <a:p>
            <a:r>
              <a:rPr lang="en-US" sz="1800" dirty="0"/>
              <a:t>Start with story.</a:t>
            </a:r>
          </a:p>
          <a:p>
            <a:r>
              <a:rPr lang="en-US" sz="1800" dirty="0"/>
              <a:t>We reason with mental models that draw from world knowledge -&gt;  that’s what commonsense resources aim to replicate</a:t>
            </a:r>
          </a:p>
          <a:p>
            <a:r>
              <a:rPr lang="en-US" sz="1800" dirty="0"/>
              <a:t>Overview of resources (timeline)</a:t>
            </a:r>
          </a:p>
          <a:p>
            <a:r>
              <a:rPr lang="en-US" sz="1800" dirty="0"/>
              <a:t>Overview of resources on a story</a:t>
            </a:r>
          </a:p>
          <a:p>
            <a:pPr lvl="1"/>
            <a:r>
              <a:rPr lang="en-US" sz="1400" dirty="0"/>
              <a:t>Cyc vs </a:t>
            </a:r>
            <a:r>
              <a:rPr lang="en-US" sz="1400" dirty="0" err="1"/>
              <a:t>ConceptNet</a:t>
            </a:r>
            <a:r>
              <a:rPr lang="en-US" sz="1400" dirty="0"/>
              <a:t> vs ATOMIC?</a:t>
            </a:r>
            <a:endParaRPr lang="en-US" sz="1800" dirty="0"/>
          </a:p>
          <a:p>
            <a:endParaRPr lang="en-US" sz="1800" dirty="0"/>
          </a:p>
        </p:txBody>
      </p:sp>
      <p:sp>
        <p:nvSpPr>
          <p:cNvPr id="5" name="Content Placeholder 4">
            <a:extLst>
              <a:ext uri="{FF2B5EF4-FFF2-40B4-BE49-F238E27FC236}">
                <a16:creationId xmlns:a16="http://schemas.microsoft.com/office/drawing/2014/main" id="{0CB0A755-4638-48D3-9FEF-AA8E52DFE8B7}"/>
              </a:ext>
            </a:extLst>
          </p:cNvPr>
          <p:cNvSpPr>
            <a:spLocks noGrp="1"/>
          </p:cNvSpPr>
          <p:nvPr>
            <p:ph sz="half" idx="2"/>
          </p:nvPr>
        </p:nvSpPr>
        <p:spPr/>
        <p:txBody>
          <a:bodyPr>
            <a:normAutofit/>
          </a:bodyPr>
          <a:lstStyle/>
          <a:p>
            <a:r>
              <a:rPr lang="en-US" sz="1800" dirty="0"/>
              <a:t>Challenges to gathering this knowledge (base this off ATOMIC slides)</a:t>
            </a:r>
          </a:p>
          <a:p>
            <a:pPr lvl="1"/>
            <a:r>
              <a:rPr lang="en-US" sz="1400" dirty="0"/>
              <a:t>Show the origin story of ATOMIC basically</a:t>
            </a:r>
          </a:p>
          <a:p>
            <a:pPr lvl="1"/>
            <a:r>
              <a:rPr lang="en-US" sz="1400" dirty="0"/>
              <a:t>Show why information extraction wouldn’t work (but work in the fact that these other ones are IE extracted which works cause it’s taxonomic)</a:t>
            </a:r>
          </a:p>
          <a:p>
            <a:pPr marL="800100" lvl="1" indent="-342900">
              <a:buFont typeface="+mj-lt"/>
              <a:buAutoNum type="arabicPeriod"/>
            </a:pPr>
            <a:r>
              <a:rPr lang="en-US" sz="1400" dirty="0"/>
              <a:t>Information extraction based techniques -&gt; works for taxonomic knowledge</a:t>
            </a:r>
          </a:p>
          <a:p>
            <a:pPr marL="800100" lvl="1" indent="-342900">
              <a:buFont typeface="+mj-lt"/>
              <a:buAutoNum type="arabicPeriod"/>
            </a:pPr>
            <a:r>
              <a:rPr lang="en-US" sz="1400" dirty="0"/>
              <a:t>Reporting bias</a:t>
            </a:r>
          </a:p>
          <a:p>
            <a:pPr marL="800100" lvl="1" indent="-342900">
              <a:buFont typeface="+mj-lt"/>
              <a:buAutoNum type="arabicPeriod"/>
            </a:pPr>
            <a:r>
              <a:rPr lang="en-US" sz="1400" dirty="0"/>
              <a:t>Crowdsourcing works better</a:t>
            </a:r>
          </a:p>
          <a:p>
            <a:r>
              <a:rPr lang="en-US" sz="1800" dirty="0"/>
              <a:t>Summary?</a:t>
            </a:r>
          </a:p>
        </p:txBody>
      </p:sp>
    </p:spTree>
    <p:extLst>
      <p:ext uri="{BB962C8B-B14F-4D97-AF65-F5344CB8AC3E}">
        <p14:creationId xmlns:p14="http://schemas.microsoft.com/office/powerpoint/2010/main" val="12290137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 name="Question"/>
          <p:cNvSpPr txBox="1">
            <a:spLocks noGrp="1"/>
          </p:cNvSpPr>
          <p:nvPr>
            <p:ph type="title"/>
          </p:nvPr>
        </p:nvSpPr>
        <p:spPr>
          <a:prstGeom prst="rect">
            <a:avLst/>
          </a:prstGeom>
        </p:spPr>
        <p:txBody>
          <a:bodyPr/>
          <a:lstStyle/>
          <a:p>
            <a:r>
              <a:t>Question</a:t>
            </a:r>
          </a:p>
        </p:txBody>
      </p:sp>
      <p:sp>
        <p:nvSpPr>
          <p:cNvPr id="1616" name="Can’t a language model…"/>
          <p:cNvSpPr txBox="1">
            <a:spLocks noGrp="1"/>
          </p:cNvSpPr>
          <p:nvPr>
            <p:ph type="body" sz="half" idx="4294967295"/>
          </p:nvPr>
        </p:nvSpPr>
        <p:spPr>
          <a:xfrm>
            <a:off x="844550" y="2123514"/>
            <a:ext cx="10502900" cy="2610974"/>
          </a:xfrm>
          <a:prstGeom prst="rect">
            <a:avLst/>
          </a:prstGeom>
        </p:spPr>
        <p:txBody>
          <a:bodyPr>
            <a:normAutofit/>
          </a:bodyPr>
          <a:lstStyle/>
          <a:p>
            <a:pPr marL="0" indent="0" algn="ctr">
              <a:spcBef>
                <a:spcPts val="0"/>
              </a:spcBef>
              <a:buSzTx/>
              <a:defRPr sz="8300">
                <a:latin typeface="+mj-lt"/>
                <a:ea typeface="+mj-ea"/>
                <a:cs typeface="+mj-cs"/>
                <a:sym typeface="Avenir Book"/>
              </a:defRPr>
            </a:pPr>
            <a:r>
              <a:rPr sz="5000" dirty="0"/>
              <a:t>Can’t a language model </a:t>
            </a:r>
          </a:p>
          <a:p>
            <a:pPr marL="0" indent="0" algn="ctr">
              <a:spcBef>
                <a:spcPts val="0"/>
              </a:spcBef>
              <a:buSzTx/>
              <a:defRPr sz="8300">
                <a:latin typeface="+mj-lt"/>
                <a:ea typeface="+mj-ea"/>
                <a:cs typeface="+mj-cs"/>
                <a:sym typeface="Avenir Book"/>
              </a:defRPr>
            </a:pPr>
            <a:r>
              <a:rPr sz="5000" dirty="0"/>
              <a:t>do the same thing?</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 name="Unsupervised Commonsense Probing"/>
          <p:cNvSpPr txBox="1">
            <a:spLocks noGrp="1"/>
          </p:cNvSpPr>
          <p:nvPr>
            <p:ph type="title" idx="4294967295"/>
          </p:nvPr>
        </p:nvSpPr>
        <p:spPr>
          <a:prstGeom prst="rect">
            <a:avLst/>
          </a:prstGeom>
        </p:spPr>
        <p:txBody>
          <a:bodyPr>
            <a:normAutofit/>
          </a:bodyPr>
          <a:lstStyle>
            <a:lvl1pPr defTabSz="718184">
              <a:defRPr sz="9744">
                <a:latin typeface="+mj-lt"/>
                <a:ea typeface="+mj-ea"/>
                <a:cs typeface="+mj-cs"/>
                <a:sym typeface="Avenir Book"/>
              </a:defRPr>
            </a:lvl1pPr>
          </a:lstStyle>
          <a:p>
            <a:r>
              <a:rPr sz="3500" dirty="0"/>
              <a:t>Unsupervised Commonsense Probing</a:t>
            </a:r>
          </a:p>
        </p:txBody>
      </p:sp>
      <p:pic>
        <p:nvPicPr>
          <p:cNvPr id="1619" name="Image" descr="Image"/>
          <p:cNvPicPr>
            <a:picLocks noChangeAspect="1"/>
          </p:cNvPicPr>
          <p:nvPr/>
        </p:nvPicPr>
        <p:blipFill>
          <a:blip r:embed="rId2"/>
          <a:srcRect t="54789"/>
          <a:stretch>
            <a:fillRect/>
          </a:stretch>
        </p:blipFill>
        <p:spPr>
          <a:xfrm>
            <a:off x="1263650" y="3228265"/>
            <a:ext cx="9664769" cy="2834660"/>
          </a:xfrm>
          <a:prstGeom prst="rect">
            <a:avLst/>
          </a:prstGeom>
          <a:ln w="12700">
            <a:miter lim="400000"/>
          </a:ln>
        </p:spPr>
      </p:pic>
      <p:sp>
        <p:nvSpPr>
          <p:cNvPr id="1620" name="Petroni et al., 2019; Feldman et al., 2019"/>
          <p:cNvSpPr txBox="1"/>
          <p:nvPr/>
        </p:nvSpPr>
        <p:spPr>
          <a:xfrm>
            <a:off x="7716150" y="6435429"/>
            <a:ext cx="1785745"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Petroni et al., 2019; Feldman et al., 2019</a:t>
            </a:r>
          </a:p>
        </p:txBody>
      </p:sp>
      <p:sp>
        <p:nvSpPr>
          <p:cNvPr id="1621" name="( Dante, &lt;born_in&gt;,  ?  )"/>
          <p:cNvSpPr txBox="1"/>
          <p:nvPr/>
        </p:nvSpPr>
        <p:spPr>
          <a:xfrm>
            <a:off x="5189861" y="1701320"/>
            <a:ext cx="3427220" cy="412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700" b="0">
                <a:latin typeface="Avenir Heavy"/>
                <a:ea typeface="Avenir Heavy"/>
                <a:cs typeface="Avenir Heavy"/>
                <a:sym typeface="Avenir Heavy"/>
              </a:defRPr>
            </a:pPr>
            <a:r>
              <a:rPr sz="2350"/>
              <a:t>( </a:t>
            </a:r>
            <a:r>
              <a:rPr sz="2350">
                <a:solidFill>
                  <a:schemeClr val="accent1">
                    <a:hueOff val="114395"/>
                    <a:lumOff val="-24975"/>
                  </a:schemeClr>
                </a:solidFill>
              </a:rPr>
              <a:t>Dante</a:t>
            </a:r>
            <a:r>
              <a:rPr sz="2350"/>
              <a:t>, </a:t>
            </a:r>
            <a:r>
              <a:rPr sz="2350">
                <a:solidFill>
                  <a:schemeClr val="accent6">
                    <a:hueOff val="-146070"/>
                    <a:satOff val="-10048"/>
                    <a:lumOff val="-30626"/>
                  </a:schemeClr>
                </a:solidFill>
              </a:rPr>
              <a:t>&lt;born_in&gt;</a:t>
            </a:r>
            <a:r>
              <a:rPr sz="2350"/>
              <a:t>,  </a:t>
            </a:r>
            <a:r>
              <a:rPr sz="2350">
                <a:solidFill>
                  <a:schemeClr val="accent5">
                    <a:hueOff val="-82419"/>
                    <a:satOff val="-9513"/>
                    <a:lumOff val="-16343"/>
                  </a:schemeClr>
                </a:solidFill>
              </a:rPr>
              <a:t>?</a:t>
            </a:r>
            <a:r>
              <a:rPr sz="2350"/>
              <a:t>  )</a:t>
            </a:r>
          </a:p>
        </p:txBody>
      </p:sp>
      <p:sp>
        <p:nvSpPr>
          <p:cNvPr id="1622" name="Arrow"/>
          <p:cNvSpPr/>
          <p:nvPr/>
        </p:nvSpPr>
        <p:spPr>
          <a:xfrm rot="5400000">
            <a:off x="6657086" y="2507472"/>
            <a:ext cx="635001"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623" name="map relation to one or more…"/>
          <p:cNvSpPr txBox="1"/>
          <p:nvPr/>
        </p:nvSpPr>
        <p:spPr>
          <a:xfrm>
            <a:off x="7385792" y="2647152"/>
            <a:ext cx="1157368"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defRPr b="0">
                <a:latin typeface="+mj-lt"/>
                <a:ea typeface="+mj-ea"/>
                <a:cs typeface="+mj-cs"/>
                <a:sym typeface="Avenir Book"/>
              </a:defRPr>
            </a:pPr>
            <a:r>
              <a:rPr sz="700"/>
              <a:t>map relation to one or more</a:t>
            </a:r>
          </a:p>
          <a:p>
            <a:pPr algn="l">
              <a:defRPr b="0">
                <a:latin typeface="+mj-lt"/>
                <a:ea typeface="+mj-ea"/>
                <a:cs typeface="+mj-cs"/>
                <a:sym typeface="Avenir Book"/>
              </a:defRPr>
            </a:pPr>
            <a:r>
              <a:rPr sz="700"/>
              <a:t>natural language sentences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5" name="Image" descr="Image"/>
          <p:cNvPicPr>
            <a:picLocks noChangeAspect="1"/>
          </p:cNvPicPr>
          <p:nvPr/>
        </p:nvPicPr>
        <p:blipFill>
          <a:blip r:embed="rId2"/>
          <a:stretch>
            <a:fillRect/>
          </a:stretch>
        </p:blipFill>
        <p:spPr>
          <a:xfrm>
            <a:off x="1917700" y="964841"/>
            <a:ext cx="8356600" cy="2146301"/>
          </a:xfrm>
          <a:prstGeom prst="rect">
            <a:avLst/>
          </a:prstGeom>
          <a:ln w="12700">
            <a:miter lim="400000"/>
          </a:ln>
        </p:spPr>
      </p:pic>
      <p:sp>
        <p:nvSpPr>
          <p:cNvPr id="1626" name="Do Language Models know this?"/>
          <p:cNvSpPr txBox="1">
            <a:spLocks noGrp="1"/>
          </p:cNvSpPr>
          <p:nvPr>
            <p:ph type="title"/>
          </p:nvPr>
        </p:nvSpPr>
        <p:spPr>
          <a:prstGeom prst="rect">
            <a:avLst/>
          </a:prstGeom>
        </p:spPr>
        <p:txBody>
          <a:bodyPr>
            <a:normAutofit/>
          </a:bodyPr>
          <a:lstStyle>
            <a:lvl1pPr>
              <a:defRPr sz="9500"/>
            </a:lvl1pPr>
          </a:lstStyle>
          <a:p>
            <a:r>
              <a:rPr sz="3500" dirty="0"/>
              <a:t>Do Language Models know this?</a:t>
            </a:r>
          </a:p>
        </p:txBody>
      </p:sp>
      <p:sp>
        <p:nvSpPr>
          <p:cNvPr id="1627" name="https://demo.allennlp.org/next-token-lm"/>
          <p:cNvSpPr txBox="1"/>
          <p:nvPr/>
        </p:nvSpPr>
        <p:spPr>
          <a:xfrm>
            <a:off x="79568" y="6469046"/>
            <a:ext cx="3143489" cy="5441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457200">
              <a:lnSpc>
                <a:spcPts val="4700"/>
              </a:lnSpc>
              <a:defRPr sz="2800" b="0" u="sng">
                <a:solidFill>
                  <a:srgbClr val="0000EE"/>
                </a:solidFill>
                <a:latin typeface="+mj-lt"/>
                <a:ea typeface="+mj-ea"/>
                <a:cs typeface="+mj-cs"/>
                <a:sym typeface="Avenir Book"/>
                <a:hlinkClick r:id=""/>
              </a:defRPr>
            </a:lvl1pPr>
          </a:lstStyle>
          <a:p>
            <a:r>
              <a:rPr sz="1400"/>
              <a:t>https://demo.allennlp.org/next-token-lm</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9" name="Image" descr="Image"/>
          <p:cNvPicPr>
            <a:picLocks noChangeAspect="1"/>
          </p:cNvPicPr>
          <p:nvPr/>
        </p:nvPicPr>
        <p:blipFill>
          <a:blip r:embed="rId2"/>
          <a:stretch>
            <a:fillRect/>
          </a:stretch>
        </p:blipFill>
        <p:spPr>
          <a:xfrm>
            <a:off x="1879600" y="2813050"/>
            <a:ext cx="8432800" cy="2171700"/>
          </a:xfrm>
          <a:prstGeom prst="rect">
            <a:avLst/>
          </a:prstGeom>
          <a:ln w="12700">
            <a:miter lim="400000"/>
          </a:ln>
        </p:spPr>
      </p:pic>
      <p:pic>
        <p:nvPicPr>
          <p:cNvPr id="1630" name="Image" descr="Image"/>
          <p:cNvPicPr>
            <a:picLocks noChangeAspect="1"/>
          </p:cNvPicPr>
          <p:nvPr/>
        </p:nvPicPr>
        <p:blipFill>
          <a:blip r:embed="rId3"/>
          <a:stretch>
            <a:fillRect/>
          </a:stretch>
        </p:blipFill>
        <p:spPr>
          <a:xfrm>
            <a:off x="1917700" y="964841"/>
            <a:ext cx="8356600" cy="2146301"/>
          </a:xfrm>
          <a:prstGeom prst="rect">
            <a:avLst/>
          </a:prstGeom>
          <a:ln w="12700">
            <a:miter lim="400000"/>
          </a:ln>
        </p:spPr>
      </p:pic>
      <p:sp>
        <p:nvSpPr>
          <p:cNvPr id="1631" name="Do Language Models know this?"/>
          <p:cNvSpPr txBox="1">
            <a:spLocks noGrp="1"/>
          </p:cNvSpPr>
          <p:nvPr>
            <p:ph type="title"/>
          </p:nvPr>
        </p:nvSpPr>
        <p:spPr>
          <a:prstGeom prst="rect">
            <a:avLst/>
          </a:prstGeom>
        </p:spPr>
        <p:txBody>
          <a:bodyPr>
            <a:normAutofit/>
          </a:bodyPr>
          <a:lstStyle>
            <a:lvl1pPr>
              <a:defRPr sz="9500"/>
            </a:lvl1pPr>
          </a:lstStyle>
          <a:p>
            <a:r>
              <a:rPr sz="3500" dirty="0"/>
              <a:t>Do Language Models know this?</a:t>
            </a:r>
          </a:p>
        </p:txBody>
      </p:sp>
      <p:sp>
        <p:nvSpPr>
          <p:cNvPr id="1632" name="https://demo.allennlp.org/next-token-lm"/>
          <p:cNvSpPr txBox="1"/>
          <p:nvPr/>
        </p:nvSpPr>
        <p:spPr>
          <a:xfrm>
            <a:off x="79568" y="6469046"/>
            <a:ext cx="3143489" cy="5441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457200">
              <a:lnSpc>
                <a:spcPts val="4700"/>
              </a:lnSpc>
              <a:defRPr sz="2800" b="0" u="sng">
                <a:solidFill>
                  <a:srgbClr val="0000EE"/>
                </a:solidFill>
                <a:latin typeface="+mj-lt"/>
                <a:ea typeface="+mj-ea"/>
                <a:cs typeface="+mj-cs"/>
                <a:sym typeface="Avenir Book"/>
                <a:hlinkClick r:id=""/>
              </a:defRPr>
            </a:lvl1pPr>
          </a:lstStyle>
          <a:p>
            <a:r>
              <a:rPr sz="1400"/>
              <a:t>https://demo.allennlp.org/next-token-lm</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4" name="Image" descr="Image"/>
          <p:cNvPicPr>
            <a:picLocks noChangeAspect="1"/>
          </p:cNvPicPr>
          <p:nvPr/>
        </p:nvPicPr>
        <p:blipFill>
          <a:blip r:embed="rId2"/>
          <a:stretch>
            <a:fillRect/>
          </a:stretch>
        </p:blipFill>
        <p:spPr>
          <a:xfrm>
            <a:off x="1879600" y="2813050"/>
            <a:ext cx="8432800" cy="2171700"/>
          </a:xfrm>
          <a:prstGeom prst="rect">
            <a:avLst/>
          </a:prstGeom>
          <a:ln w="12700">
            <a:miter lim="400000"/>
          </a:ln>
        </p:spPr>
      </p:pic>
      <p:pic>
        <p:nvPicPr>
          <p:cNvPr id="1635" name="Image" descr="Image"/>
          <p:cNvPicPr>
            <a:picLocks noChangeAspect="1"/>
          </p:cNvPicPr>
          <p:nvPr/>
        </p:nvPicPr>
        <p:blipFill>
          <a:blip r:embed="rId3"/>
          <a:stretch>
            <a:fillRect/>
          </a:stretch>
        </p:blipFill>
        <p:spPr>
          <a:xfrm>
            <a:off x="1917700" y="964841"/>
            <a:ext cx="8356600" cy="2146301"/>
          </a:xfrm>
          <a:prstGeom prst="rect">
            <a:avLst/>
          </a:prstGeom>
          <a:ln w="12700">
            <a:miter lim="400000"/>
          </a:ln>
        </p:spPr>
      </p:pic>
      <p:pic>
        <p:nvPicPr>
          <p:cNvPr id="1636" name="Image" descr="Image"/>
          <p:cNvPicPr>
            <a:picLocks noChangeAspect="1"/>
          </p:cNvPicPr>
          <p:nvPr/>
        </p:nvPicPr>
        <p:blipFill>
          <a:blip r:embed="rId4"/>
          <a:stretch>
            <a:fillRect/>
          </a:stretch>
        </p:blipFill>
        <p:spPr>
          <a:xfrm>
            <a:off x="1987550" y="4827797"/>
            <a:ext cx="8216900" cy="1968501"/>
          </a:xfrm>
          <a:prstGeom prst="rect">
            <a:avLst/>
          </a:prstGeom>
          <a:ln w="12700">
            <a:miter lim="400000"/>
          </a:ln>
        </p:spPr>
      </p:pic>
      <p:sp>
        <p:nvSpPr>
          <p:cNvPr id="1637" name="Do Language Models know this?"/>
          <p:cNvSpPr txBox="1">
            <a:spLocks noGrp="1"/>
          </p:cNvSpPr>
          <p:nvPr>
            <p:ph type="title"/>
          </p:nvPr>
        </p:nvSpPr>
        <p:spPr>
          <a:prstGeom prst="rect">
            <a:avLst/>
          </a:prstGeom>
        </p:spPr>
        <p:txBody>
          <a:bodyPr>
            <a:normAutofit/>
          </a:bodyPr>
          <a:lstStyle>
            <a:lvl1pPr>
              <a:defRPr sz="9500"/>
            </a:lvl1pPr>
          </a:lstStyle>
          <a:p>
            <a:r>
              <a:rPr sz="3500" dirty="0"/>
              <a:t>Do Language Models know this?</a:t>
            </a:r>
          </a:p>
        </p:txBody>
      </p:sp>
      <p:sp>
        <p:nvSpPr>
          <p:cNvPr id="1638" name="https://demo.allennlp.org/next-token-lm"/>
          <p:cNvSpPr txBox="1"/>
          <p:nvPr/>
        </p:nvSpPr>
        <p:spPr>
          <a:xfrm>
            <a:off x="79568" y="6469046"/>
            <a:ext cx="3143489" cy="5441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457200">
              <a:lnSpc>
                <a:spcPts val="4700"/>
              </a:lnSpc>
              <a:defRPr sz="2800" b="0" u="sng">
                <a:solidFill>
                  <a:srgbClr val="0000EE"/>
                </a:solidFill>
                <a:latin typeface="+mj-lt"/>
                <a:ea typeface="+mj-ea"/>
                <a:cs typeface="+mj-cs"/>
                <a:sym typeface="Avenir Book"/>
                <a:hlinkClick r:id=""/>
              </a:defRPr>
            </a:lvl1pPr>
          </a:lstStyle>
          <a:p>
            <a:r>
              <a:rPr sz="1400"/>
              <a:t>https://demo.allennlp.org/next-token-lm</a:t>
            </a: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 name="Do Masked Language Models know this?"/>
          <p:cNvSpPr txBox="1">
            <a:spLocks noGrp="1"/>
          </p:cNvSpPr>
          <p:nvPr>
            <p:ph type="title"/>
          </p:nvPr>
        </p:nvSpPr>
        <p:spPr>
          <a:prstGeom prst="rect">
            <a:avLst/>
          </a:prstGeom>
        </p:spPr>
        <p:txBody>
          <a:bodyPr>
            <a:normAutofit/>
          </a:bodyPr>
          <a:lstStyle>
            <a:lvl1pPr defTabSz="751205">
              <a:defRPr sz="8645"/>
            </a:lvl1pPr>
          </a:lstStyle>
          <a:p>
            <a:r>
              <a:rPr sz="3500" dirty="0"/>
              <a:t>Do Masked Language Models know this?</a:t>
            </a:r>
          </a:p>
        </p:txBody>
      </p:sp>
      <p:pic>
        <p:nvPicPr>
          <p:cNvPr id="1641" name="Image" descr="Image"/>
          <p:cNvPicPr>
            <a:picLocks noChangeAspect="1"/>
          </p:cNvPicPr>
          <p:nvPr/>
        </p:nvPicPr>
        <p:blipFill>
          <a:blip r:embed="rId2"/>
          <a:stretch>
            <a:fillRect/>
          </a:stretch>
        </p:blipFill>
        <p:spPr>
          <a:xfrm>
            <a:off x="914400" y="1298156"/>
            <a:ext cx="10363200" cy="1587501"/>
          </a:xfrm>
          <a:prstGeom prst="rect">
            <a:avLst/>
          </a:prstGeom>
          <a:ln w="12700">
            <a:miter lim="400000"/>
          </a:ln>
        </p:spPr>
      </p:pic>
      <p:pic>
        <p:nvPicPr>
          <p:cNvPr id="1642" name="Image" descr="Image"/>
          <p:cNvPicPr>
            <a:picLocks noChangeAspect="1"/>
          </p:cNvPicPr>
          <p:nvPr/>
        </p:nvPicPr>
        <p:blipFill>
          <a:blip r:embed="rId3"/>
          <a:stretch>
            <a:fillRect/>
          </a:stretch>
        </p:blipFill>
        <p:spPr>
          <a:xfrm>
            <a:off x="933450" y="3035839"/>
            <a:ext cx="10325100" cy="1549401"/>
          </a:xfrm>
          <a:prstGeom prst="rect">
            <a:avLst/>
          </a:prstGeom>
          <a:ln w="12700">
            <a:miter lim="400000"/>
          </a:ln>
        </p:spPr>
      </p:pic>
      <p:pic>
        <p:nvPicPr>
          <p:cNvPr id="1643" name="Image" descr="Image"/>
          <p:cNvPicPr>
            <a:picLocks noChangeAspect="1"/>
          </p:cNvPicPr>
          <p:nvPr/>
        </p:nvPicPr>
        <p:blipFill>
          <a:blip r:embed="rId4"/>
          <a:stretch>
            <a:fillRect/>
          </a:stretch>
        </p:blipFill>
        <p:spPr>
          <a:xfrm>
            <a:off x="933450" y="4735423"/>
            <a:ext cx="10325100" cy="1549401"/>
          </a:xfrm>
          <a:prstGeom prst="rect">
            <a:avLst/>
          </a:prstGeom>
          <a:ln w="12700">
            <a:miter lim="400000"/>
          </a:ln>
        </p:spPr>
      </p:pic>
      <p:sp>
        <p:nvSpPr>
          <p:cNvPr id="1644" name="https://demo.allennlp.org/masked-lm"/>
          <p:cNvSpPr txBox="1"/>
          <p:nvPr/>
        </p:nvSpPr>
        <p:spPr>
          <a:xfrm>
            <a:off x="52482" y="6416324"/>
            <a:ext cx="3244474" cy="5441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defTabSz="457200">
              <a:lnSpc>
                <a:spcPts val="4700"/>
              </a:lnSpc>
              <a:defRPr sz="2800" b="0" u="sng">
                <a:solidFill>
                  <a:srgbClr val="0000EE"/>
                </a:solidFill>
                <a:latin typeface="+mj-lt"/>
                <a:ea typeface="+mj-ea"/>
                <a:cs typeface="+mj-cs"/>
                <a:sym typeface="Avenir Book"/>
                <a:hlinkClick r:id=""/>
              </a:defRPr>
            </a:lvl1pPr>
          </a:lstStyle>
          <a:p>
            <a:r>
              <a:rPr sz="1400"/>
              <a:t>https://demo.allennlp.org/masked-lm</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Sensitivity to cues"/>
          <p:cNvSpPr txBox="1">
            <a:spLocks noGrp="1"/>
          </p:cNvSpPr>
          <p:nvPr>
            <p:ph type="title"/>
          </p:nvPr>
        </p:nvSpPr>
        <p:spPr>
          <a:prstGeom prst="rect">
            <a:avLst/>
          </a:prstGeom>
        </p:spPr>
        <p:txBody>
          <a:bodyPr>
            <a:normAutofit/>
          </a:bodyPr>
          <a:lstStyle>
            <a:lvl1pPr>
              <a:defRPr sz="9500"/>
            </a:lvl1pPr>
          </a:lstStyle>
          <a:p>
            <a:r>
              <a:rPr sz="3500" dirty="0"/>
              <a:t>Sensitivity to cues</a:t>
            </a:r>
          </a:p>
        </p:txBody>
      </p:sp>
      <p:pic>
        <p:nvPicPr>
          <p:cNvPr id="1647" name="Image" descr="Image"/>
          <p:cNvPicPr>
            <a:picLocks noChangeAspect="1"/>
          </p:cNvPicPr>
          <p:nvPr/>
        </p:nvPicPr>
        <p:blipFill>
          <a:blip r:embed="rId2"/>
          <a:stretch>
            <a:fillRect/>
          </a:stretch>
        </p:blipFill>
        <p:spPr>
          <a:xfrm>
            <a:off x="3418319" y="1778146"/>
            <a:ext cx="5355362" cy="2019589"/>
          </a:xfrm>
          <a:prstGeom prst="rect">
            <a:avLst/>
          </a:prstGeom>
          <a:ln w="12700">
            <a:miter lim="400000"/>
          </a:ln>
        </p:spPr>
      </p:pic>
      <p:pic>
        <p:nvPicPr>
          <p:cNvPr id="1648" name="Image" descr="Image"/>
          <p:cNvPicPr>
            <a:picLocks noChangeAspect="1"/>
          </p:cNvPicPr>
          <p:nvPr/>
        </p:nvPicPr>
        <p:blipFill>
          <a:blip r:embed="rId3"/>
          <a:stretch>
            <a:fillRect/>
          </a:stretch>
        </p:blipFill>
        <p:spPr>
          <a:xfrm>
            <a:off x="3061479" y="4255080"/>
            <a:ext cx="6069043" cy="2019589"/>
          </a:xfrm>
          <a:prstGeom prst="rect">
            <a:avLst/>
          </a:prstGeom>
          <a:ln w="12700">
            <a:miter lim="400000"/>
          </a:ln>
        </p:spPr>
      </p:pic>
      <p:sp>
        <p:nvSpPr>
          <p:cNvPr id="1649" name="Feldman et al., 2019"/>
          <p:cNvSpPr txBox="1"/>
          <p:nvPr/>
        </p:nvSpPr>
        <p:spPr>
          <a:xfrm>
            <a:off x="5150453" y="3946898"/>
            <a:ext cx="918521"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Feldman et al., 2019</a:t>
            </a:r>
          </a:p>
        </p:txBody>
      </p:sp>
      <p:sp>
        <p:nvSpPr>
          <p:cNvPr id="1650" name="Weir et al., 2020"/>
          <p:cNvSpPr txBox="1"/>
          <p:nvPr/>
        </p:nvSpPr>
        <p:spPr>
          <a:xfrm>
            <a:off x="5325046" y="6347171"/>
            <a:ext cx="756617"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Weir et al., 2020</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2" name="Image" descr="Image"/>
          <p:cNvPicPr>
            <a:picLocks noChangeAspect="1"/>
          </p:cNvPicPr>
          <p:nvPr/>
        </p:nvPicPr>
        <p:blipFill>
          <a:blip r:embed="rId2"/>
          <a:stretch>
            <a:fillRect/>
          </a:stretch>
        </p:blipFill>
        <p:spPr>
          <a:xfrm>
            <a:off x="1790700" y="3784600"/>
            <a:ext cx="2649338" cy="1715444"/>
          </a:xfrm>
          <a:prstGeom prst="rect">
            <a:avLst/>
          </a:prstGeom>
          <a:ln w="12700">
            <a:miter lim="400000"/>
          </a:ln>
        </p:spPr>
      </p:pic>
      <p:sp>
        <p:nvSpPr>
          <p:cNvPr id="1653" name="Commonsense Transformers"/>
          <p:cNvSpPr txBox="1">
            <a:spLocks noGrp="1"/>
          </p:cNvSpPr>
          <p:nvPr>
            <p:ph type="title" idx="4294967295"/>
          </p:nvPr>
        </p:nvSpPr>
        <p:spPr>
          <a:prstGeom prst="rect">
            <a:avLst/>
          </a:prstGeom>
        </p:spPr>
        <p:txBody>
          <a:bodyPr>
            <a:normAutofit/>
          </a:bodyPr>
          <a:lstStyle>
            <a:lvl1pPr>
              <a:defRPr sz="11200">
                <a:latin typeface="+mj-lt"/>
                <a:ea typeface="+mj-ea"/>
                <a:cs typeface="+mj-cs"/>
                <a:sym typeface="Avenir Book"/>
              </a:defRPr>
            </a:lvl1pPr>
          </a:lstStyle>
          <a:p>
            <a:r>
              <a:rPr sz="3500" dirty="0"/>
              <a:t>Commonsense Transformers</a:t>
            </a:r>
          </a:p>
        </p:txBody>
      </p:sp>
      <p:sp>
        <p:nvSpPr>
          <p:cNvPr id="1654" name="Language models implicitly represent knowledge"/>
          <p:cNvSpPr txBox="1"/>
          <p:nvPr/>
        </p:nvSpPr>
        <p:spPr>
          <a:xfrm>
            <a:off x="1161527" y="1793383"/>
            <a:ext cx="7216078" cy="412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p>
            <a:pPr marL="224985" indent="-224985">
              <a:spcBef>
                <a:spcPts val="500"/>
              </a:spcBef>
              <a:buSzPct val="125000"/>
              <a:buChar char="-"/>
              <a:defRPr sz="4700" b="0">
                <a:latin typeface="+mj-lt"/>
                <a:ea typeface="+mj-ea"/>
                <a:cs typeface="+mj-cs"/>
                <a:sym typeface="Avenir Book"/>
              </a:defRPr>
            </a:pPr>
            <a:r>
              <a:rPr sz="2350"/>
              <a:t>Language models </a:t>
            </a:r>
            <a:r>
              <a:rPr sz="2350">
                <a:latin typeface="Avenir Heavy"/>
                <a:ea typeface="Avenir Heavy"/>
                <a:cs typeface="Avenir Heavy"/>
                <a:sym typeface="Avenir Heavy"/>
              </a:rPr>
              <a:t>implicitly</a:t>
            </a:r>
            <a:r>
              <a:rPr sz="2350"/>
              <a:t> </a:t>
            </a:r>
            <a:r>
              <a:rPr sz="2350">
                <a:latin typeface="Avenir Heavy"/>
                <a:ea typeface="Avenir Heavy"/>
                <a:cs typeface="Avenir Heavy"/>
                <a:sym typeface="Avenir Heavy"/>
              </a:rPr>
              <a:t>represent knowledge</a:t>
            </a:r>
            <a:r>
              <a:rPr sz="2350"/>
              <a:t> </a:t>
            </a:r>
          </a:p>
        </p:txBody>
      </p:sp>
      <p:sp>
        <p:nvSpPr>
          <p:cNvPr id="1655" name="Pre-trained  Language Model"/>
          <p:cNvSpPr txBox="1"/>
          <p:nvPr/>
        </p:nvSpPr>
        <p:spPr>
          <a:xfrm>
            <a:off x="1954991" y="5536851"/>
            <a:ext cx="2298666" cy="7681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p>
            <a:pPr defTabSz="2282031">
              <a:defRPr sz="4700" b="0">
                <a:latin typeface="+mj-lt"/>
                <a:ea typeface="+mj-ea"/>
                <a:cs typeface="+mj-cs"/>
                <a:sym typeface="Avenir Book"/>
              </a:defRPr>
            </a:pPr>
            <a:r>
              <a:rPr sz="2350"/>
              <a:t>Pre-trained </a:t>
            </a:r>
            <a:br>
              <a:rPr sz="2350"/>
            </a:br>
            <a:r>
              <a:rPr sz="2350"/>
              <a:t>Language Model</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7" name="Image" descr="Image"/>
          <p:cNvPicPr>
            <a:picLocks noChangeAspect="1"/>
          </p:cNvPicPr>
          <p:nvPr/>
        </p:nvPicPr>
        <p:blipFill>
          <a:blip r:embed="rId2"/>
          <a:stretch>
            <a:fillRect/>
          </a:stretch>
        </p:blipFill>
        <p:spPr>
          <a:xfrm>
            <a:off x="1790700" y="3784600"/>
            <a:ext cx="2649338" cy="1715444"/>
          </a:xfrm>
          <a:prstGeom prst="rect">
            <a:avLst/>
          </a:prstGeom>
          <a:ln w="12700">
            <a:miter lim="400000"/>
          </a:ln>
        </p:spPr>
      </p:pic>
      <p:grpSp>
        <p:nvGrpSpPr>
          <p:cNvPr id="1660" name="Group"/>
          <p:cNvGrpSpPr/>
          <p:nvPr/>
        </p:nvGrpSpPr>
        <p:grpSpPr>
          <a:xfrm>
            <a:off x="5428171" y="3784600"/>
            <a:ext cx="2251791" cy="1715373"/>
            <a:chOff x="0" y="0"/>
            <a:chExt cx="4503580" cy="3430744"/>
          </a:xfrm>
        </p:grpSpPr>
        <p:sp>
          <p:nvSpPr>
            <p:cNvPr id="1658" name="Rounded Rectangle"/>
            <p:cNvSpPr/>
            <p:nvPr/>
          </p:nvSpPr>
          <p:spPr>
            <a:xfrm>
              <a:off x="0" y="0"/>
              <a:ext cx="4503581" cy="3430603"/>
            </a:xfrm>
            <a:prstGeom prst="roundRect">
              <a:avLst>
                <a:gd name="adj" fmla="val 15000"/>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659" name="Image" descr="Image"/>
            <p:cNvPicPr>
              <a:picLocks noChangeAspect="1"/>
            </p:cNvPicPr>
            <p:nvPr/>
          </p:nvPicPr>
          <p:blipFill>
            <a:blip r:embed="rId3"/>
            <a:srcRect t="3060" r="34496" b="3063"/>
            <a:stretch>
              <a:fillRect/>
            </a:stretch>
          </p:blipFill>
          <p:spPr>
            <a:xfrm>
              <a:off x="16978" y="21984"/>
              <a:ext cx="4427538" cy="3408761"/>
            </a:xfrm>
            <a:custGeom>
              <a:avLst/>
              <a:gdLst/>
              <a:ahLst/>
              <a:cxnLst>
                <a:cxn ang="0">
                  <a:pos x="wd2" y="hd2"/>
                </a:cxn>
                <a:cxn ang="5400000">
                  <a:pos x="wd2" y="hd2"/>
                </a:cxn>
                <a:cxn ang="10800000">
                  <a:pos x="wd2" y="hd2"/>
                </a:cxn>
                <a:cxn ang="16200000">
                  <a:pos x="wd2" y="hd2"/>
                </a:cxn>
              </a:cxnLst>
              <a:rect l="0" t="0" r="r" b="b"/>
              <a:pathLst>
                <a:path w="21600" h="21600" extrusionOk="0">
                  <a:moveTo>
                    <a:pt x="4221" y="0"/>
                  </a:moveTo>
                  <a:cubicBezTo>
                    <a:pt x="2981" y="0"/>
                    <a:pt x="2239" y="0"/>
                    <a:pt x="1743" y="269"/>
                  </a:cubicBezTo>
                  <a:cubicBezTo>
                    <a:pt x="1028" y="607"/>
                    <a:pt x="464" y="1340"/>
                    <a:pt x="203" y="2268"/>
                  </a:cubicBezTo>
                  <a:cubicBezTo>
                    <a:pt x="12" y="2863"/>
                    <a:pt x="1" y="3787"/>
                    <a:pt x="0" y="5183"/>
                  </a:cubicBezTo>
                  <a:lnTo>
                    <a:pt x="0" y="16417"/>
                  </a:lnTo>
                  <a:cubicBezTo>
                    <a:pt x="1" y="17813"/>
                    <a:pt x="12" y="18740"/>
                    <a:pt x="203" y="19334"/>
                  </a:cubicBezTo>
                  <a:cubicBezTo>
                    <a:pt x="464" y="20263"/>
                    <a:pt x="1028" y="20993"/>
                    <a:pt x="1743" y="21331"/>
                  </a:cubicBezTo>
                  <a:cubicBezTo>
                    <a:pt x="2239" y="21600"/>
                    <a:pt x="2981" y="21600"/>
                    <a:pt x="4221" y="21600"/>
                  </a:cubicBezTo>
                  <a:lnTo>
                    <a:pt x="17375" y="21600"/>
                  </a:lnTo>
                  <a:cubicBezTo>
                    <a:pt x="18615" y="21600"/>
                    <a:pt x="19359" y="21600"/>
                    <a:pt x="19856" y="21331"/>
                  </a:cubicBezTo>
                  <a:cubicBezTo>
                    <a:pt x="20571" y="20993"/>
                    <a:pt x="21133" y="20263"/>
                    <a:pt x="21393" y="19334"/>
                  </a:cubicBezTo>
                  <a:cubicBezTo>
                    <a:pt x="21600" y="18690"/>
                    <a:pt x="21600" y="17723"/>
                    <a:pt x="21600" y="16113"/>
                  </a:cubicBezTo>
                  <a:lnTo>
                    <a:pt x="21600" y="5487"/>
                  </a:lnTo>
                  <a:cubicBezTo>
                    <a:pt x="21600" y="3877"/>
                    <a:pt x="21600" y="2913"/>
                    <a:pt x="21393" y="2268"/>
                  </a:cubicBezTo>
                  <a:cubicBezTo>
                    <a:pt x="21133" y="1340"/>
                    <a:pt x="20571" y="607"/>
                    <a:pt x="19856" y="269"/>
                  </a:cubicBezTo>
                  <a:cubicBezTo>
                    <a:pt x="19360" y="0"/>
                    <a:pt x="18615" y="0"/>
                    <a:pt x="17375" y="0"/>
                  </a:cubicBezTo>
                  <a:lnTo>
                    <a:pt x="4221" y="0"/>
                  </a:lnTo>
                  <a:close/>
                </a:path>
              </a:pathLst>
            </a:custGeom>
            <a:ln w="12700" cap="flat">
              <a:noFill/>
              <a:miter lim="400000"/>
            </a:ln>
            <a:effectLst/>
          </p:spPr>
        </p:pic>
      </p:grpSp>
      <p:sp>
        <p:nvSpPr>
          <p:cNvPr id="1661" name="+"/>
          <p:cNvSpPr txBox="1"/>
          <p:nvPr/>
        </p:nvSpPr>
        <p:spPr>
          <a:xfrm>
            <a:off x="4694074" y="4231953"/>
            <a:ext cx="477695"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10000" b="0">
                <a:latin typeface="Avenir Heavy"/>
                <a:ea typeface="Avenir Heavy"/>
                <a:cs typeface="Avenir Heavy"/>
                <a:sym typeface="Avenir Heavy"/>
              </a:defRPr>
            </a:lvl1pPr>
          </a:lstStyle>
          <a:p>
            <a:r>
              <a:rPr sz="5000"/>
              <a:t>+</a:t>
            </a:r>
          </a:p>
        </p:txBody>
      </p:sp>
      <p:sp>
        <p:nvSpPr>
          <p:cNvPr id="1662" name="Language models implicitly represent knowledge…"/>
          <p:cNvSpPr txBox="1"/>
          <p:nvPr/>
        </p:nvSpPr>
        <p:spPr>
          <a:xfrm>
            <a:off x="1161527" y="1793383"/>
            <a:ext cx="9577302" cy="838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p>
            <a:pPr marL="224985" indent="-224985">
              <a:spcBef>
                <a:spcPts val="500"/>
              </a:spcBef>
              <a:buSzPct val="125000"/>
              <a:buChar char="-"/>
              <a:defRPr sz="4700" b="0">
                <a:latin typeface="+mj-lt"/>
                <a:ea typeface="+mj-ea"/>
                <a:cs typeface="+mj-cs"/>
                <a:sym typeface="Avenir Book"/>
              </a:defRPr>
            </a:pPr>
            <a:r>
              <a:rPr sz="2350"/>
              <a:t>Language models </a:t>
            </a:r>
            <a:r>
              <a:rPr sz="2350">
                <a:latin typeface="Avenir Heavy"/>
                <a:ea typeface="Avenir Heavy"/>
                <a:cs typeface="Avenir Heavy"/>
                <a:sym typeface="Avenir Heavy"/>
              </a:rPr>
              <a:t>implicitly</a:t>
            </a:r>
            <a:r>
              <a:rPr sz="2350"/>
              <a:t> </a:t>
            </a:r>
            <a:r>
              <a:rPr sz="2350">
                <a:latin typeface="Avenir Heavy"/>
                <a:ea typeface="Avenir Heavy"/>
                <a:cs typeface="Avenir Heavy"/>
                <a:sym typeface="Avenir Heavy"/>
              </a:rPr>
              <a:t>represent knowledge</a:t>
            </a:r>
            <a:r>
              <a:rPr sz="2350"/>
              <a:t> </a:t>
            </a:r>
          </a:p>
          <a:p>
            <a:pPr marL="224985" indent="-224985">
              <a:spcBef>
                <a:spcPts val="500"/>
              </a:spcBef>
              <a:buSzPct val="125000"/>
              <a:buChar char="-"/>
              <a:defRPr sz="4700" b="0">
                <a:latin typeface="+mj-lt"/>
                <a:ea typeface="+mj-ea"/>
                <a:cs typeface="+mj-cs"/>
                <a:sym typeface="Avenir Book"/>
              </a:defRPr>
            </a:pPr>
            <a:r>
              <a:rPr sz="2350"/>
              <a:t>Re-train them on knowledge graphs to </a:t>
            </a:r>
            <a:r>
              <a:rPr sz="2350">
                <a:latin typeface="Avenir Heavy"/>
                <a:ea typeface="Avenir Heavy"/>
                <a:cs typeface="Avenir Heavy"/>
                <a:sym typeface="Avenir Heavy"/>
              </a:rPr>
              <a:t>learn structure of knowledge</a:t>
            </a:r>
          </a:p>
        </p:txBody>
      </p:sp>
      <p:sp>
        <p:nvSpPr>
          <p:cNvPr id="1663" name="Commonsense Transformers"/>
          <p:cNvSpPr txBox="1">
            <a:spLocks noGrp="1"/>
          </p:cNvSpPr>
          <p:nvPr>
            <p:ph type="title" idx="4294967295"/>
          </p:nvPr>
        </p:nvSpPr>
        <p:spPr>
          <a:prstGeom prst="rect">
            <a:avLst/>
          </a:prstGeom>
        </p:spPr>
        <p:txBody>
          <a:bodyPr>
            <a:normAutofit/>
          </a:bodyPr>
          <a:lstStyle>
            <a:lvl1pPr>
              <a:defRPr sz="11200">
                <a:latin typeface="+mj-lt"/>
                <a:ea typeface="+mj-ea"/>
                <a:cs typeface="+mj-cs"/>
                <a:sym typeface="Avenir Book"/>
              </a:defRPr>
            </a:lvl1pPr>
          </a:lstStyle>
          <a:p>
            <a:r>
              <a:rPr sz="3500" dirty="0"/>
              <a:t>Commonsense Transformers</a:t>
            </a:r>
          </a:p>
        </p:txBody>
      </p:sp>
      <p:sp>
        <p:nvSpPr>
          <p:cNvPr id="1664" name="Pre-trained  Language Model"/>
          <p:cNvSpPr txBox="1"/>
          <p:nvPr/>
        </p:nvSpPr>
        <p:spPr>
          <a:xfrm>
            <a:off x="1954991" y="5536851"/>
            <a:ext cx="2298666" cy="7681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p>
            <a:pPr defTabSz="2282031">
              <a:defRPr sz="4700" b="0">
                <a:latin typeface="+mj-lt"/>
                <a:ea typeface="+mj-ea"/>
                <a:cs typeface="+mj-cs"/>
                <a:sym typeface="Avenir Book"/>
              </a:defRPr>
            </a:pPr>
            <a:r>
              <a:rPr sz="2350"/>
              <a:t>Pre-trained </a:t>
            </a:r>
            <a:br>
              <a:rPr sz="2350"/>
            </a:br>
            <a:r>
              <a:rPr sz="2350"/>
              <a:t>Language Model</a:t>
            </a:r>
          </a:p>
        </p:txBody>
      </p:sp>
      <p:sp>
        <p:nvSpPr>
          <p:cNvPr id="1665" name="Seed Knowledge…"/>
          <p:cNvSpPr txBox="1"/>
          <p:nvPr/>
        </p:nvSpPr>
        <p:spPr>
          <a:xfrm>
            <a:off x="5388318" y="5536851"/>
            <a:ext cx="2329123" cy="7681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p>
            <a:pPr defTabSz="2282031">
              <a:defRPr sz="4700" b="0">
                <a:latin typeface="+mj-lt"/>
                <a:ea typeface="+mj-ea"/>
                <a:cs typeface="+mj-cs"/>
                <a:sym typeface="Avenir Book"/>
              </a:defRPr>
            </a:pPr>
            <a:r>
              <a:rPr sz="2350"/>
              <a:t>Seed Knowledge</a:t>
            </a:r>
          </a:p>
          <a:p>
            <a:pPr defTabSz="2282031">
              <a:defRPr sz="4700" b="0">
                <a:latin typeface="+mj-lt"/>
                <a:ea typeface="+mj-ea"/>
                <a:cs typeface="+mj-cs"/>
                <a:sym typeface="Avenir Book"/>
              </a:defRPr>
            </a:pPr>
            <a:r>
              <a:rPr sz="2350"/>
              <a:t>Graph Training</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9" name="Group"/>
          <p:cNvGrpSpPr/>
          <p:nvPr/>
        </p:nvGrpSpPr>
        <p:grpSpPr>
          <a:xfrm>
            <a:off x="8441966" y="3811101"/>
            <a:ext cx="1960819" cy="2414339"/>
            <a:chOff x="0" y="0"/>
            <a:chExt cx="3921636" cy="4828676"/>
          </a:xfrm>
        </p:grpSpPr>
        <p:sp>
          <p:nvSpPr>
            <p:cNvPr id="1667" name="COMET"/>
            <p:cNvSpPr txBox="1"/>
            <p:nvPr/>
          </p:nvSpPr>
          <p:spPr>
            <a:xfrm>
              <a:off x="0" y="3610562"/>
              <a:ext cx="3921637" cy="12181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205" tIns="22205" rIns="22205" bIns="22205" numCol="1" anchor="ctr">
              <a:noAutofit/>
            </a:bodyPr>
            <a:lstStyle>
              <a:lvl1pPr defTabSz="4564062">
                <a:defRPr sz="8000" b="0">
                  <a:latin typeface="Avenir Heavy"/>
                  <a:ea typeface="Avenir Heavy"/>
                  <a:cs typeface="Avenir Heavy"/>
                  <a:sym typeface="Avenir Heavy"/>
                </a:defRPr>
              </a:lvl1pPr>
            </a:lstStyle>
            <a:p>
              <a:r>
                <a:rPr sz="4000"/>
                <a:t>COMET</a:t>
              </a:r>
            </a:p>
          </p:txBody>
        </p:sp>
        <p:pic>
          <p:nvPicPr>
            <p:cNvPr id="1668" name="Group" descr="Group"/>
            <p:cNvPicPr>
              <a:picLocks noChangeAspect="1"/>
            </p:cNvPicPr>
            <p:nvPr/>
          </p:nvPicPr>
          <p:blipFill>
            <a:blip r:embed="rId2"/>
            <a:stretch>
              <a:fillRect/>
            </a:stretch>
          </p:blipFill>
          <p:spPr>
            <a:xfrm>
              <a:off x="515964" y="0"/>
              <a:ext cx="3322287" cy="3322287"/>
            </a:xfrm>
            <a:prstGeom prst="rect">
              <a:avLst/>
            </a:prstGeom>
            <a:ln w="12700" cap="flat">
              <a:noFill/>
              <a:miter lim="400000"/>
            </a:ln>
            <a:effectLst/>
          </p:spPr>
        </p:pic>
      </p:grpSp>
      <p:sp>
        <p:nvSpPr>
          <p:cNvPr id="1670" name="Pre-trained  Language Model"/>
          <p:cNvSpPr txBox="1"/>
          <p:nvPr/>
        </p:nvSpPr>
        <p:spPr>
          <a:xfrm>
            <a:off x="1954991" y="5536851"/>
            <a:ext cx="2298666" cy="7681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p>
            <a:pPr defTabSz="2282031">
              <a:defRPr sz="4700" b="0">
                <a:latin typeface="+mj-lt"/>
                <a:ea typeface="+mj-ea"/>
                <a:cs typeface="+mj-cs"/>
                <a:sym typeface="Avenir Book"/>
              </a:defRPr>
            </a:pPr>
            <a:r>
              <a:rPr sz="2350"/>
              <a:t>Pre-trained </a:t>
            </a:r>
            <a:br>
              <a:rPr sz="2350"/>
            </a:br>
            <a:r>
              <a:rPr sz="2350"/>
              <a:t>Language Model</a:t>
            </a:r>
          </a:p>
        </p:txBody>
      </p:sp>
      <p:pic>
        <p:nvPicPr>
          <p:cNvPr id="1671" name="Image" descr="Image"/>
          <p:cNvPicPr>
            <a:picLocks noChangeAspect="1"/>
          </p:cNvPicPr>
          <p:nvPr/>
        </p:nvPicPr>
        <p:blipFill>
          <a:blip r:embed="rId3"/>
          <a:stretch>
            <a:fillRect/>
          </a:stretch>
        </p:blipFill>
        <p:spPr>
          <a:xfrm>
            <a:off x="1789216" y="3783951"/>
            <a:ext cx="2649338" cy="1715444"/>
          </a:xfrm>
          <a:prstGeom prst="rect">
            <a:avLst/>
          </a:prstGeom>
          <a:ln w="12700">
            <a:miter lim="400000"/>
          </a:ln>
        </p:spPr>
      </p:pic>
      <p:grpSp>
        <p:nvGrpSpPr>
          <p:cNvPr id="1674" name="Group"/>
          <p:cNvGrpSpPr/>
          <p:nvPr/>
        </p:nvGrpSpPr>
        <p:grpSpPr>
          <a:xfrm>
            <a:off x="5426687" y="3783951"/>
            <a:ext cx="2251791" cy="1715373"/>
            <a:chOff x="0" y="0"/>
            <a:chExt cx="4503580" cy="3430744"/>
          </a:xfrm>
        </p:grpSpPr>
        <p:sp>
          <p:nvSpPr>
            <p:cNvPr id="1672" name="Rounded Rectangle"/>
            <p:cNvSpPr/>
            <p:nvPr/>
          </p:nvSpPr>
          <p:spPr>
            <a:xfrm>
              <a:off x="0" y="0"/>
              <a:ext cx="4503581" cy="3430603"/>
            </a:xfrm>
            <a:prstGeom prst="roundRect">
              <a:avLst>
                <a:gd name="adj" fmla="val 15000"/>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673" name="Image" descr="Image"/>
            <p:cNvPicPr>
              <a:picLocks noChangeAspect="1"/>
            </p:cNvPicPr>
            <p:nvPr/>
          </p:nvPicPr>
          <p:blipFill>
            <a:blip r:embed="rId4"/>
            <a:srcRect t="3060" r="34496" b="3063"/>
            <a:stretch>
              <a:fillRect/>
            </a:stretch>
          </p:blipFill>
          <p:spPr>
            <a:xfrm>
              <a:off x="16978" y="21984"/>
              <a:ext cx="4427538" cy="3408761"/>
            </a:xfrm>
            <a:custGeom>
              <a:avLst/>
              <a:gdLst/>
              <a:ahLst/>
              <a:cxnLst>
                <a:cxn ang="0">
                  <a:pos x="wd2" y="hd2"/>
                </a:cxn>
                <a:cxn ang="5400000">
                  <a:pos x="wd2" y="hd2"/>
                </a:cxn>
                <a:cxn ang="10800000">
                  <a:pos x="wd2" y="hd2"/>
                </a:cxn>
                <a:cxn ang="16200000">
                  <a:pos x="wd2" y="hd2"/>
                </a:cxn>
              </a:cxnLst>
              <a:rect l="0" t="0" r="r" b="b"/>
              <a:pathLst>
                <a:path w="21600" h="21600" extrusionOk="0">
                  <a:moveTo>
                    <a:pt x="4221" y="0"/>
                  </a:moveTo>
                  <a:cubicBezTo>
                    <a:pt x="2981" y="0"/>
                    <a:pt x="2239" y="0"/>
                    <a:pt x="1743" y="269"/>
                  </a:cubicBezTo>
                  <a:cubicBezTo>
                    <a:pt x="1028" y="607"/>
                    <a:pt x="464" y="1340"/>
                    <a:pt x="203" y="2268"/>
                  </a:cubicBezTo>
                  <a:cubicBezTo>
                    <a:pt x="12" y="2863"/>
                    <a:pt x="1" y="3787"/>
                    <a:pt x="0" y="5183"/>
                  </a:cubicBezTo>
                  <a:lnTo>
                    <a:pt x="0" y="16417"/>
                  </a:lnTo>
                  <a:cubicBezTo>
                    <a:pt x="1" y="17813"/>
                    <a:pt x="12" y="18740"/>
                    <a:pt x="203" y="19334"/>
                  </a:cubicBezTo>
                  <a:cubicBezTo>
                    <a:pt x="464" y="20263"/>
                    <a:pt x="1028" y="20993"/>
                    <a:pt x="1743" y="21331"/>
                  </a:cubicBezTo>
                  <a:cubicBezTo>
                    <a:pt x="2239" y="21600"/>
                    <a:pt x="2981" y="21600"/>
                    <a:pt x="4221" y="21600"/>
                  </a:cubicBezTo>
                  <a:lnTo>
                    <a:pt x="17375" y="21600"/>
                  </a:lnTo>
                  <a:cubicBezTo>
                    <a:pt x="18615" y="21600"/>
                    <a:pt x="19359" y="21600"/>
                    <a:pt x="19856" y="21331"/>
                  </a:cubicBezTo>
                  <a:cubicBezTo>
                    <a:pt x="20571" y="20993"/>
                    <a:pt x="21133" y="20263"/>
                    <a:pt x="21393" y="19334"/>
                  </a:cubicBezTo>
                  <a:cubicBezTo>
                    <a:pt x="21600" y="18690"/>
                    <a:pt x="21600" y="17723"/>
                    <a:pt x="21600" y="16113"/>
                  </a:cubicBezTo>
                  <a:lnTo>
                    <a:pt x="21600" y="5487"/>
                  </a:lnTo>
                  <a:cubicBezTo>
                    <a:pt x="21600" y="3877"/>
                    <a:pt x="21600" y="2913"/>
                    <a:pt x="21393" y="2268"/>
                  </a:cubicBezTo>
                  <a:cubicBezTo>
                    <a:pt x="21133" y="1340"/>
                    <a:pt x="20571" y="607"/>
                    <a:pt x="19856" y="269"/>
                  </a:cubicBezTo>
                  <a:cubicBezTo>
                    <a:pt x="19360" y="0"/>
                    <a:pt x="18615" y="0"/>
                    <a:pt x="17375" y="0"/>
                  </a:cubicBezTo>
                  <a:lnTo>
                    <a:pt x="4221" y="0"/>
                  </a:lnTo>
                  <a:close/>
                </a:path>
              </a:pathLst>
            </a:custGeom>
            <a:ln w="12700" cap="flat">
              <a:noFill/>
              <a:miter lim="400000"/>
            </a:ln>
            <a:effectLst/>
          </p:spPr>
        </p:pic>
      </p:grpSp>
      <p:sp>
        <p:nvSpPr>
          <p:cNvPr id="1675" name="Seed Knowledge…"/>
          <p:cNvSpPr txBox="1"/>
          <p:nvPr/>
        </p:nvSpPr>
        <p:spPr>
          <a:xfrm>
            <a:off x="5388318" y="5536851"/>
            <a:ext cx="2329123" cy="7681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p>
            <a:pPr defTabSz="2282031">
              <a:defRPr sz="4700" b="0">
                <a:latin typeface="+mj-lt"/>
                <a:ea typeface="+mj-ea"/>
                <a:cs typeface="+mj-cs"/>
                <a:sym typeface="Avenir Book"/>
              </a:defRPr>
            </a:pPr>
            <a:r>
              <a:rPr sz="2350"/>
              <a:t>Seed Knowledge</a:t>
            </a:r>
          </a:p>
          <a:p>
            <a:pPr defTabSz="2282031">
              <a:defRPr sz="4700" b="0">
                <a:latin typeface="+mj-lt"/>
                <a:ea typeface="+mj-ea"/>
                <a:cs typeface="+mj-cs"/>
                <a:sym typeface="Avenir Book"/>
              </a:defRPr>
            </a:pPr>
            <a:r>
              <a:rPr sz="2350"/>
              <a:t>Graph Training</a:t>
            </a:r>
          </a:p>
        </p:txBody>
      </p:sp>
      <p:sp>
        <p:nvSpPr>
          <p:cNvPr id="1676" name="+"/>
          <p:cNvSpPr txBox="1"/>
          <p:nvPr/>
        </p:nvSpPr>
        <p:spPr>
          <a:xfrm>
            <a:off x="4692590" y="4231304"/>
            <a:ext cx="477695"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10000" b="0">
                <a:latin typeface="Avenir Heavy"/>
                <a:ea typeface="Avenir Heavy"/>
                <a:cs typeface="Avenir Heavy"/>
                <a:sym typeface="Avenir Heavy"/>
              </a:defRPr>
            </a:lvl1pPr>
          </a:lstStyle>
          <a:p>
            <a:r>
              <a:rPr sz="5000"/>
              <a:t>+</a:t>
            </a:r>
          </a:p>
        </p:txBody>
      </p:sp>
      <p:sp>
        <p:nvSpPr>
          <p:cNvPr id="1677" name="="/>
          <p:cNvSpPr txBox="1"/>
          <p:nvPr/>
        </p:nvSpPr>
        <p:spPr>
          <a:xfrm>
            <a:off x="7932515" y="4231304"/>
            <a:ext cx="477695"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10000" b="0">
                <a:latin typeface="Avenir Heavy"/>
                <a:ea typeface="Avenir Heavy"/>
                <a:cs typeface="Avenir Heavy"/>
                <a:sym typeface="Avenir Heavy"/>
              </a:defRPr>
            </a:lvl1pPr>
          </a:lstStyle>
          <a:p>
            <a:r>
              <a:rPr sz="5000"/>
              <a:t>=</a:t>
            </a:r>
          </a:p>
        </p:txBody>
      </p:sp>
      <p:sp>
        <p:nvSpPr>
          <p:cNvPr id="1678" name="Language models implicitly represent knowledge…"/>
          <p:cNvSpPr txBox="1"/>
          <p:nvPr/>
        </p:nvSpPr>
        <p:spPr>
          <a:xfrm>
            <a:off x="1161527" y="1793383"/>
            <a:ext cx="9577302" cy="1264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p>
            <a:pPr marL="224985" indent="-224985">
              <a:spcBef>
                <a:spcPts val="500"/>
              </a:spcBef>
              <a:buSzPct val="125000"/>
              <a:buChar char="-"/>
              <a:defRPr sz="4700" b="0">
                <a:latin typeface="+mj-lt"/>
                <a:ea typeface="+mj-ea"/>
                <a:cs typeface="+mj-cs"/>
                <a:sym typeface="Avenir Book"/>
              </a:defRPr>
            </a:pPr>
            <a:r>
              <a:rPr sz="2350"/>
              <a:t>Language models </a:t>
            </a:r>
            <a:r>
              <a:rPr sz="2350">
                <a:latin typeface="Avenir Heavy"/>
                <a:ea typeface="Avenir Heavy"/>
                <a:cs typeface="Avenir Heavy"/>
                <a:sym typeface="Avenir Heavy"/>
              </a:rPr>
              <a:t>implicitly</a:t>
            </a:r>
            <a:r>
              <a:rPr sz="2350"/>
              <a:t> </a:t>
            </a:r>
            <a:r>
              <a:rPr sz="2350">
                <a:latin typeface="Avenir Heavy"/>
                <a:ea typeface="Avenir Heavy"/>
                <a:cs typeface="Avenir Heavy"/>
                <a:sym typeface="Avenir Heavy"/>
              </a:rPr>
              <a:t>represent knowledge</a:t>
            </a:r>
            <a:r>
              <a:rPr sz="2350"/>
              <a:t> </a:t>
            </a:r>
          </a:p>
          <a:p>
            <a:pPr marL="224985" indent="-224985">
              <a:spcBef>
                <a:spcPts val="500"/>
              </a:spcBef>
              <a:buSzPct val="125000"/>
              <a:buChar char="-"/>
              <a:defRPr sz="4700" b="0">
                <a:latin typeface="+mj-lt"/>
                <a:ea typeface="+mj-ea"/>
                <a:cs typeface="+mj-cs"/>
                <a:sym typeface="Avenir Book"/>
              </a:defRPr>
            </a:pPr>
            <a:r>
              <a:rPr sz="2350"/>
              <a:t>Re-train them on knowledge graphs to </a:t>
            </a:r>
            <a:r>
              <a:rPr sz="2350">
                <a:latin typeface="Avenir Heavy"/>
                <a:ea typeface="Avenir Heavy"/>
                <a:cs typeface="Avenir Heavy"/>
                <a:sym typeface="Avenir Heavy"/>
              </a:rPr>
              <a:t>learn structure of knowledge</a:t>
            </a:r>
          </a:p>
          <a:p>
            <a:pPr marL="224985" indent="-224985">
              <a:spcBef>
                <a:spcPts val="500"/>
              </a:spcBef>
              <a:buSzPct val="125000"/>
              <a:buChar char="-"/>
              <a:defRPr sz="4700" b="0">
                <a:latin typeface="+mj-lt"/>
                <a:ea typeface="+mj-ea"/>
                <a:cs typeface="+mj-cs"/>
                <a:sym typeface="Avenir Book"/>
              </a:defRPr>
            </a:pPr>
            <a:r>
              <a:rPr sz="2350"/>
              <a:t>Resulting knowledge model </a:t>
            </a:r>
            <a:r>
              <a:rPr sz="2350">
                <a:latin typeface="Avenir Heavy"/>
                <a:ea typeface="Avenir Heavy"/>
                <a:cs typeface="Avenir Heavy"/>
                <a:sym typeface="Avenir Heavy"/>
              </a:rPr>
              <a:t>generalizes structure</a:t>
            </a:r>
            <a:r>
              <a:rPr sz="2350"/>
              <a:t> to other concepts</a:t>
            </a:r>
          </a:p>
        </p:txBody>
      </p:sp>
      <p:sp>
        <p:nvSpPr>
          <p:cNvPr id="1679" name="Commonsense Transformers"/>
          <p:cNvSpPr txBox="1">
            <a:spLocks noGrp="1"/>
          </p:cNvSpPr>
          <p:nvPr>
            <p:ph type="title" idx="4294967295"/>
          </p:nvPr>
        </p:nvSpPr>
        <p:spPr>
          <a:prstGeom prst="rect">
            <a:avLst/>
          </a:prstGeom>
        </p:spPr>
        <p:txBody>
          <a:bodyPr>
            <a:normAutofit/>
          </a:bodyPr>
          <a:lstStyle>
            <a:lvl1pPr>
              <a:defRPr sz="11200">
                <a:latin typeface="+mj-lt"/>
                <a:ea typeface="+mj-ea"/>
                <a:cs typeface="+mj-cs"/>
                <a:sym typeface="Avenir Book"/>
              </a:defRPr>
            </a:lvl1pPr>
          </a:lstStyle>
          <a:p>
            <a:r>
              <a:rPr sz="3500" dirty="0"/>
              <a:t>Commonsense Transformers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D09AC-1EDA-4679-8825-2CF1D0D5A0F1}"/>
              </a:ext>
            </a:extLst>
          </p:cNvPr>
          <p:cNvSpPr/>
          <p:nvPr/>
        </p:nvSpPr>
        <p:spPr>
          <a:xfrm>
            <a:off x="402336" y="710723"/>
            <a:ext cx="11484864" cy="5436553"/>
          </a:xfrm>
          <a:prstGeom prst="rect">
            <a:avLst/>
          </a:prstGeom>
        </p:spPr>
        <p:txBody>
          <a:bodyPr wrap="square">
            <a:spAutoFit/>
          </a:bodyPr>
          <a:lstStyle/>
          <a:p>
            <a:pPr>
              <a:lnSpc>
                <a:spcPct val="300000"/>
              </a:lnSpc>
            </a:pPr>
            <a:r>
              <a:rPr lang="en-US" sz="2400" dirty="0">
                <a:solidFill>
                  <a:srgbClr val="212529"/>
                </a:solidFill>
                <a:latin typeface="+mj-lt"/>
              </a:rPr>
              <a:t>Tom’s grandma was reading a new book, when she dropped her glasses.</a:t>
            </a:r>
          </a:p>
          <a:p>
            <a:pPr>
              <a:lnSpc>
                <a:spcPct val="300000"/>
              </a:lnSpc>
            </a:pPr>
            <a:r>
              <a:rPr lang="en-US" sz="2400" dirty="0">
                <a:solidFill>
                  <a:srgbClr val="212529"/>
                </a:solidFill>
                <a:latin typeface="+mj-lt"/>
              </a:rPr>
              <a:t>She couldn’t pick them up, so she called Tom for help.</a:t>
            </a:r>
          </a:p>
          <a:p>
            <a:pPr>
              <a:lnSpc>
                <a:spcPct val="300000"/>
              </a:lnSpc>
            </a:pPr>
            <a:r>
              <a:rPr lang="en-US" sz="2400" dirty="0">
                <a:solidFill>
                  <a:srgbClr val="212529"/>
                </a:solidFill>
                <a:latin typeface="+mj-lt"/>
              </a:rPr>
              <a:t>Tom rushed to help her look for them, they heard a loud crack.</a:t>
            </a:r>
          </a:p>
          <a:p>
            <a:pPr>
              <a:lnSpc>
                <a:spcPct val="300000"/>
              </a:lnSpc>
            </a:pPr>
            <a:r>
              <a:rPr lang="en-US" sz="2400" dirty="0">
                <a:solidFill>
                  <a:srgbClr val="212529"/>
                </a:solidFill>
                <a:latin typeface="+mj-lt"/>
              </a:rPr>
              <a:t>They realized that Tom broke her glasses by stepping on them.</a:t>
            </a:r>
          </a:p>
          <a:p>
            <a:pPr>
              <a:lnSpc>
                <a:spcPct val="300000"/>
              </a:lnSpc>
            </a:pPr>
            <a:r>
              <a:rPr lang="en-US" sz="2400" dirty="0">
                <a:solidFill>
                  <a:srgbClr val="212529"/>
                </a:solidFill>
                <a:latin typeface="+mj-lt"/>
              </a:rPr>
              <a:t>Promptly, h</a:t>
            </a:r>
            <a:r>
              <a:rPr lang="en-US" sz="2400" b="0" i="0" dirty="0">
                <a:solidFill>
                  <a:srgbClr val="212529"/>
                </a:solidFill>
                <a:effectLst/>
                <a:latin typeface="+mj-lt"/>
              </a:rPr>
              <a:t>is grandma yelled at Tom to go get her a new pair.</a:t>
            </a:r>
          </a:p>
        </p:txBody>
      </p:sp>
      <p:sp>
        <p:nvSpPr>
          <p:cNvPr id="2" name="Title 1">
            <a:extLst>
              <a:ext uri="{FF2B5EF4-FFF2-40B4-BE49-F238E27FC236}">
                <a16:creationId xmlns:a16="http://schemas.microsoft.com/office/drawing/2014/main" id="{A7B11BC9-0FF7-4A0B-A8AD-107C72C8E4C6}"/>
              </a:ext>
            </a:extLst>
          </p:cNvPr>
          <p:cNvSpPr>
            <a:spLocks noGrp="1"/>
          </p:cNvSpPr>
          <p:nvPr>
            <p:ph type="title"/>
          </p:nvPr>
        </p:nvSpPr>
        <p:spPr>
          <a:xfrm>
            <a:off x="838200" y="161448"/>
            <a:ext cx="10515600" cy="862134"/>
          </a:xfrm>
        </p:spPr>
        <p:txBody>
          <a:bodyPr>
            <a:normAutofit/>
          </a:bodyPr>
          <a:lstStyle/>
          <a:p>
            <a:r>
              <a:rPr lang="en-US" dirty="0"/>
              <a:t>Grandma’s glasses</a:t>
            </a:r>
          </a:p>
        </p:txBody>
      </p:sp>
      <p:pic>
        <p:nvPicPr>
          <p:cNvPr id="5" name="Picture 4">
            <a:extLst>
              <a:ext uri="{FF2B5EF4-FFF2-40B4-BE49-F238E27FC236}">
                <a16:creationId xmlns:a16="http://schemas.microsoft.com/office/drawing/2014/main" id="{7044BF4F-BFDB-429C-9C22-83371F00F308}"/>
              </a:ext>
            </a:extLst>
          </p:cNvPr>
          <p:cNvPicPr>
            <a:picLocks noChangeAspect="1"/>
          </p:cNvPicPr>
          <p:nvPr/>
        </p:nvPicPr>
        <p:blipFill>
          <a:blip r:embed="rId3"/>
          <a:stretch>
            <a:fillRect/>
          </a:stretch>
        </p:blipFill>
        <p:spPr>
          <a:xfrm>
            <a:off x="8931965" y="0"/>
            <a:ext cx="3260035" cy="1137221"/>
          </a:xfrm>
          <a:prstGeom prst="rect">
            <a:avLst/>
          </a:prstGeom>
        </p:spPr>
      </p:pic>
    </p:spTree>
    <p:extLst>
      <p:ext uri="{BB962C8B-B14F-4D97-AF65-F5344CB8AC3E}">
        <p14:creationId xmlns:p14="http://schemas.microsoft.com/office/powerpoint/2010/main" val="29897043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1" name="Question"/>
          <p:cNvSpPr txBox="1">
            <a:spLocks noGrp="1"/>
          </p:cNvSpPr>
          <p:nvPr>
            <p:ph type="title"/>
          </p:nvPr>
        </p:nvSpPr>
        <p:spPr>
          <a:prstGeom prst="rect">
            <a:avLst/>
          </a:prstGeom>
        </p:spPr>
        <p:txBody>
          <a:bodyPr/>
          <a:lstStyle/>
          <a:p>
            <a:r>
              <a:t>Question</a:t>
            </a:r>
          </a:p>
        </p:txBody>
      </p:sp>
      <p:sp>
        <p:nvSpPr>
          <p:cNvPr id="1682" name="What are the implications of…"/>
          <p:cNvSpPr txBox="1">
            <a:spLocks noGrp="1"/>
          </p:cNvSpPr>
          <p:nvPr>
            <p:ph type="body" sz="half" idx="4294967295"/>
          </p:nvPr>
        </p:nvSpPr>
        <p:spPr>
          <a:xfrm>
            <a:off x="844550" y="2123514"/>
            <a:ext cx="10502900" cy="2610974"/>
          </a:xfrm>
          <a:prstGeom prst="rect">
            <a:avLst/>
          </a:prstGeom>
        </p:spPr>
        <p:txBody>
          <a:bodyPr>
            <a:normAutofit/>
          </a:bodyPr>
          <a:lstStyle/>
          <a:p>
            <a:pPr marL="0" indent="0" algn="ctr">
              <a:spcBef>
                <a:spcPts val="0"/>
              </a:spcBef>
              <a:buSzTx/>
              <a:defRPr sz="8300">
                <a:latin typeface="+mj-lt"/>
                <a:ea typeface="+mj-ea"/>
                <a:cs typeface="+mj-cs"/>
                <a:sym typeface="Avenir Book"/>
              </a:defRPr>
            </a:pPr>
            <a:r>
              <a:rPr sz="5000" dirty="0"/>
              <a:t>What are the implications of</a:t>
            </a:r>
          </a:p>
          <a:p>
            <a:pPr marL="0" indent="0" algn="ctr">
              <a:spcBef>
                <a:spcPts val="0"/>
              </a:spcBef>
              <a:buSzTx/>
              <a:defRPr sz="8300">
                <a:latin typeface="+mj-lt"/>
                <a:ea typeface="+mj-ea"/>
                <a:cs typeface="+mj-cs"/>
                <a:sym typeface="Avenir Book"/>
              </a:defRPr>
            </a:pPr>
            <a:r>
              <a:rPr sz="5000" dirty="0"/>
              <a:t>this knowledge representation?</a:t>
            </a: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4" name="Arrow"/>
          <p:cNvSpPr/>
          <p:nvPr/>
        </p:nvSpPr>
        <p:spPr>
          <a:xfrm>
            <a:off x="3766624" y="4638117"/>
            <a:ext cx="1033301"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1687" name="Group"/>
          <p:cNvGrpSpPr/>
          <p:nvPr/>
        </p:nvGrpSpPr>
        <p:grpSpPr>
          <a:xfrm>
            <a:off x="5075107" y="4034839"/>
            <a:ext cx="1842895" cy="1841556"/>
            <a:chOff x="0" y="0"/>
            <a:chExt cx="3685789" cy="3683110"/>
          </a:xfrm>
        </p:grpSpPr>
        <p:pic>
          <p:nvPicPr>
            <p:cNvPr id="1685" name="Image" descr="Image"/>
            <p:cNvPicPr>
              <a:picLocks noChangeAspect="1"/>
            </p:cNvPicPr>
            <p:nvPr/>
          </p:nvPicPr>
          <p:blipFill>
            <a:blip r:embed="rId2"/>
            <a:stretch>
              <a:fillRect/>
            </a:stretch>
          </p:blipFill>
          <p:spPr>
            <a:xfrm>
              <a:off x="381502" y="589471"/>
              <a:ext cx="2721430" cy="2721430"/>
            </a:xfrm>
            <a:prstGeom prst="rect">
              <a:avLst/>
            </a:prstGeom>
            <a:ln w="12700" cap="flat">
              <a:noFill/>
              <a:miter lim="400000"/>
            </a:ln>
            <a:effectLst/>
          </p:spPr>
        </p:pic>
        <p:sp>
          <p:nvSpPr>
            <p:cNvPr id="1686" name="Circle"/>
            <p:cNvSpPr/>
            <p:nvPr/>
          </p:nvSpPr>
          <p:spPr>
            <a:xfrm>
              <a:off x="0" y="0"/>
              <a:ext cx="3685790"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
        <p:nvSpPr>
          <p:cNvPr id="1688" name="transformer-style architecture — input format is natural language…"/>
          <p:cNvSpPr txBox="1">
            <a:spLocks noGrp="1"/>
          </p:cNvSpPr>
          <p:nvPr>
            <p:ph type="body" sz="half" idx="4294967295"/>
          </p:nvPr>
        </p:nvSpPr>
        <p:spPr>
          <a:xfrm>
            <a:off x="844550" y="1574800"/>
            <a:ext cx="10502900" cy="2813852"/>
          </a:xfrm>
          <a:prstGeom prst="rect">
            <a:avLst/>
          </a:prstGeom>
        </p:spPr>
        <p:txBody>
          <a:bodyPr anchor="t">
            <a:normAutofit/>
          </a:bodyPr>
          <a:lstStyle/>
          <a:p>
            <a:pPr marL="310134" indent="-310134" defTabSz="305435">
              <a:spcBef>
                <a:spcPts val="1150"/>
              </a:spcBef>
              <a:defRPr sz="5476">
                <a:latin typeface="+mj-lt"/>
                <a:ea typeface="+mj-ea"/>
                <a:cs typeface="+mj-cs"/>
                <a:sym typeface="Avenir Book"/>
              </a:defRPr>
            </a:pPr>
            <a:r>
              <a:rPr sz="2500" dirty="0"/>
              <a:t>transformer-style architecture — input format is natural language</a:t>
            </a:r>
          </a:p>
          <a:p>
            <a:pPr marL="545084" lvl="1" indent="-310134" defTabSz="305435">
              <a:spcBef>
                <a:spcPts val="1150"/>
              </a:spcBef>
              <a:buChar char="-"/>
              <a:defRPr sz="5254">
                <a:latin typeface="+mj-lt"/>
                <a:ea typeface="+mj-ea"/>
                <a:cs typeface="+mj-cs"/>
                <a:sym typeface="Avenir Book"/>
              </a:defRPr>
            </a:pPr>
            <a:r>
              <a:rPr sz="2500" dirty="0"/>
              <a:t>event can be fully parsed</a:t>
            </a:r>
            <a:br>
              <a:rPr sz="2500" dirty="0"/>
            </a:br>
            <a:br>
              <a:rPr sz="2500" dirty="0"/>
            </a:br>
            <a:br>
              <a:rPr sz="2500" dirty="0"/>
            </a:br>
            <a:endParaRPr sz="2500" dirty="0"/>
          </a:p>
        </p:txBody>
      </p:sp>
      <p:sp>
        <p:nvSpPr>
          <p:cNvPr id="1689" name="Kai knew that things were getting out of control and managed to keep his temper in check"/>
          <p:cNvSpPr txBox="1"/>
          <p:nvPr/>
        </p:nvSpPr>
        <p:spPr>
          <a:xfrm>
            <a:off x="482668" y="4314417"/>
            <a:ext cx="3110529" cy="12824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b="0">
                <a:latin typeface="+mj-lt"/>
                <a:ea typeface="+mj-ea"/>
                <a:cs typeface="+mj-cs"/>
                <a:sym typeface="Avenir Book"/>
              </a:defRPr>
            </a:lvl1pPr>
          </a:lstStyle>
          <a:p>
            <a:r>
              <a:rPr sz="2000" dirty="0"/>
              <a:t>Kai knew that things were getting out of control and managed to keep his temper in check</a:t>
            </a:r>
          </a:p>
        </p:txBody>
      </p:sp>
      <p:sp>
        <p:nvSpPr>
          <p:cNvPr id="1690" name="Commonsense Knowledge for any Situation"/>
          <p:cNvSpPr txBox="1">
            <a:spLocks noGrp="1"/>
          </p:cNvSpPr>
          <p:nvPr>
            <p:ph type="title"/>
          </p:nvPr>
        </p:nvSpPr>
        <p:spPr>
          <a:prstGeom prst="rect">
            <a:avLst/>
          </a:prstGeom>
        </p:spPr>
        <p:txBody>
          <a:bodyPr/>
          <a:lstStyle/>
          <a:p>
            <a:r>
              <a:t>Commonsense Knowledge for any Situation</a:t>
            </a: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4" name="Group"/>
          <p:cNvGrpSpPr/>
          <p:nvPr/>
        </p:nvGrpSpPr>
        <p:grpSpPr>
          <a:xfrm>
            <a:off x="5075107" y="4034839"/>
            <a:ext cx="1842895" cy="1841556"/>
            <a:chOff x="0" y="0"/>
            <a:chExt cx="3685789" cy="3683110"/>
          </a:xfrm>
        </p:grpSpPr>
        <p:sp>
          <p:nvSpPr>
            <p:cNvPr id="1692" name="Circle"/>
            <p:cNvSpPr/>
            <p:nvPr/>
          </p:nvSpPr>
          <p:spPr>
            <a:xfrm>
              <a:off x="0" y="0"/>
              <a:ext cx="3685790" cy="3683111"/>
            </a:xfrm>
            <a:prstGeom prst="ellipse">
              <a:avLst/>
            </a:prstGeom>
            <a:solidFill>
              <a:srgbClr val="FFFFFF"/>
            </a:solid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693" name="Image" descr="Image"/>
            <p:cNvPicPr>
              <a:picLocks noChangeAspect="1"/>
            </p:cNvPicPr>
            <p:nvPr/>
          </p:nvPicPr>
          <p:blipFill>
            <a:blip r:embed="rId2"/>
            <a:stretch>
              <a:fillRect/>
            </a:stretch>
          </p:blipFill>
          <p:spPr>
            <a:xfrm>
              <a:off x="381502" y="589471"/>
              <a:ext cx="2721430" cy="2721430"/>
            </a:xfrm>
            <a:prstGeom prst="rect">
              <a:avLst/>
            </a:prstGeom>
            <a:ln w="12700" cap="flat">
              <a:noFill/>
              <a:miter lim="400000"/>
            </a:ln>
            <a:effectLst/>
          </p:spPr>
        </p:pic>
      </p:grpSp>
      <p:sp>
        <p:nvSpPr>
          <p:cNvPr id="1695" name="Arrow"/>
          <p:cNvSpPr/>
          <p:nvPr/>
        </p:nvSpPr>
        <p:spPr>
          <a:xfrm>
            <a:off x="7193185" y="4638117"/>
            <a:ext cx="1033301"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696" name="transformer-style architecture — input format is natural language…"/>
          <p:cNvSpPr txBox="1">
            <a:spLocks noGrp="1"/>
          </p:cNvSpPr>
          <p:nvPr>
            <p:ph type="body" sz="half" idx="4294967295"/>
          </p:nvPr>
        </p:nvSpPr>
        <p:spPr>
          <a:xfrm>
            <a:off x="844550" y="1574800"/>
            <a:ext cx="10502900" cy="2540675"/>
          </a:xfrm>
          <a:prstGeom prst="rect">
            <a:avLst/>
          </a:prstGeom>
        </p:spPr>
        <p:txBody>
          <a:bodyPr anchor="t">
            <a:normAutofit/>
          </a:bodyPr>
          <a:lstStyle/>
          <a:p>
            <a:pPr marL="310134" indent="-310134" defTabSz="305435">
              <a:spcBef>
                <a:spcPts val="1150"/>
              </a:spcBef>
              <a:defRPr sz="5476">
                <a:latin typeface="+mj-lt"/>
                <a:ea typeface="+mj-ea"/>
                <a:cs typeface="+mj-cs"/>
                <a:sym typeface="Avenir Book"/>
              </a:defRPr>
            </a:pPr>
            <a:r>
              <a:rPr sz="2500" dirty="0"/>
              <a:t>transformer-style architecture — input format is natural language</a:t>
            </a:r>
          </a:p>
          <a:p>
            <a:pPr marL="545084" lvl="1" indent="-310134" defTabSz="305435">
              <a:spcBef>
                <a:spcPts val="1150"/>
              </a:spcBef>
              <a:buChar char="-"/>
              <a:defRPr sz="5254">
                <a:latin typeface="+mj-lt"/>
                <a:ea typeface="+mj-ea"/>
                <a:cs typeface="+mj-cs"/>
                <a:sym typeface="Avenir Book"/>
              </a:defRPr>
            </a:pPr>
            <a:r>
              <a:rPr sz="2500" dirty="0"/>
              <a:t>event can be fully parsed</a:t>
            </a:r>
          </a:p>
          <a:p>
            <a:pPr marL="545084" lvl="1" indent="-310134" defTabSz="305435">
              <a:spcBef>
                <a:spcPts val="1150"/>
              </a:spcBef>
              <a:buChar char="-"/>
              <a:defRPr sz="5254">
                <a:latin typeface="+mj-lt"/>
                <a:ea typeface="+mj-ea"/>
                <a:cs typeface="+mj-cs"/>
                <a:sym typeface="Avenir Book"/>
              </a:defRPr>
            </a:pPr>
            <a:r>
              <a:rPr sz="2500" dirty="0"/>
              <a:t>knowledge generated </a:t>
            </a:r>
            <a:r>
              <a:rPr sz="2500" dirty="0">
                <a:solidFill>
                  <a:schemeClr val="accent1">
                    <a:lumOff val="-13575"/>
                  </a:schemeClr>
                </a:solidFill>
                <a:latin typeface="Avenir Heavy"/>
                <a:ea typeface="Avenir Heavy"/>
                <a:cs typeface="Avenir Heavy"/>
                <a:sym typeface="Avenir Heavy"/>
              </a:rPr>
              <a:t>dynamically</a:t>
            </a:r>
            <a:r>
              <a:rPr sz="2500" dirty="0"/>
              <a:t> from neural knowledge model</a:t>
            </a:r>
          </a:p>
        </p:txBody>
      </p:sp>
      <p:grpSp>
        <p:nvGrpSpPr>
          <p:cNvPr id="1701" name="Group"/>
          <p:cNvGrpSpPr/>
          <p:nvPr/>
        </p:nvGrpSpPr>
        <p:grpSpPr>
          <a:xfrm>
            <a:off x="482667" y="4117417"/>
            <a:ext cx="8654002" cy="1479403"/>
            <a:chOff x="-1" y="0"/>
            <a:chExt cx="17308002" cy="2958802"/>
          </a:xfrm>
        </p:grpSpPr>
        <p:sp>
          <p:nvSpPr>
            <p:cNvPr id="1697" name="Kai wants to avoid trouble…"/>
            <p:cNvSpPr/>
            <p:nvPr/>
          </p:nvSpPr>
          <p:spPr>
            <a:xfrm>
              <a:off x="16038000"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t">
              <a:spAutoFit/>
            </a:bodyPr>
            <a:lstStyle/>
            <a:p>
              <a:pPr>
                <a:spcBef>
                  <a:spcPts val="1000"/>
                </a:spcBef>
                <a:defRPr sz="3600" b="0">
                  <a:latin typeface="+mj-lt"/>
                  <a:ea typeface="+mj-ea"/>
                  <a:cs typeface="+mj-cs"/>
                  <a:sym typeface="Avenir Book"/>
                </a:defRPr>
              </a:pPr>
              <a:r>
                <a:rPr sz="2000" dirty="0"/>
                <a:t>Kai wants to avoid trouble</a:t>
              </a:r>
            </a:p>
            <a:p>
              <a:pPr>
                <a:spcBef>
                  <a:spcPts val="1000"/>
                </a:spcBef>
                <a:defRPr sz="3600" b="0">
                  <a:latin typeface="+mj-lt"/>
                  <a:ea typeface="+mj-ea"/>
                  <a:cs typeface="+mj-cs"/>
                  <a:sym typeface="Avenir Book"/>
                </a:defRPr>
              </a:pPr>
              <a:r>
                <a:rPr sz="2000" dirty="0"/>
                <a:t>Kai intends to be calm</a:t>
              </a:r>
            </a:p>
            <a:p>
              <a:pPr>
                <a:spcBef>
                  <a:spcPts val="1000"/>
                </a:spcBef>
                <a:defRPr sz="3600" b="0">
                  <a:latin typeface="+mj-lt"/>
                  <a:ea typeface="+mj-ea"/>
                  <a:cs typeface="+mj-cs"/>
                  <a:sym typeface="Avenir Book"/>
                </a:defRPr>
              </a:pPr>
              <a:r>
                <a:rPr sz="2000" dirty="0"/>
                <a:t>Kai stays calm</a:t>
              </a:r>
            </a:p>
            <a:p>
              <a:pPr>
                <a:spcBef>
                  <a:spcPts val="1000"/>
                </a:spcBef>
                <a:defRPr sz="3600" b="0">
                  <a:latin typeface="+mj-lt"/>
                  <a:ea typeface="+mj-ea"/>
                  <a:cs typeface="+mj-cs"/>
                  <a:sym typeface="Avenir Book"/>
                </a:defRPr>
              </a:pPr>
              <a:r>
                <a:rPr sz="2000" dirty="0"/>
                <a:t>Kai is viewed as cautious</a:t>
              </a:r>
            </a:p>
          </p:txBody>
        </p:sp>
        <p:grpSp>
          <p:nvGrpSpPr>
            <p:cNvPr id="1700" name="Group"/>
            <p:cNvGrpSpPr/>
            <p:nvPr/>
          </p:nvGrpSpPr>
          <p:grpSpPr>
            <a:xfrm>
              <a:off x="-1" y="394002"/>
              <a:ext cx="8634515" cy="2564800"/>
              <a:chOff x="0" y="-450547"/>
              <a:chExt cx="8634513" cy="2564798"/>
            </a:xfrm>
          </p:grpSpPr>
          <p:sp>
            <p:nvSpPr>
              <p:cNvPr id="1698" name="Arrow"/>
              <p:cNvSpPr/>
              <p:nvPr/>
            </p:nvSpPr>
            <p:spPr>
              <a:xfrm>
                <a:off x="6567912" y="196849"/>
                <a:ext cx="2066601" cy="1270001"/>
              </a:xfrm>
              <a:prstGeom prst="rightArrow">
                <a:avLst>
                  <a:gd name="adj1" fmla="val 32000"/>
                  <a:gd name="adj2" fmla="val 64000"/>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99" name="Kai knew that things were getting out of control and managed to keep his temper in check"/>
              <p:cNvSpPr/>
              <p:nvPr/>
            </p:nvSpPr>
            <p:spPr>
              <a:xfrm>
                <a:off x="0" y="-450547"/>
                <a:ext cx="6221056" cy="256479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b="0">
                    <a:latin typeface="+mj-lt"/>
                    <a:ea typeface="+mj-ea"/>
                    <a:cs typeface="+mj-cs"/>
                    <a:sym typeface="Avenir Book"/>
                  </a:defRPr>
                </a:lvl1pPr>
              </a:lstStyle>
              <a:p>
                <a:r>
                  <a:rPr sz="2000" dirty="0"/>
                  <a:t>Kai knew that things were getting out of control and managed to keep his temper in check</a:t>
                </a:r>
              </a:p>
            </p:txBody>
          </p:sp>
        </p:grpSp>
      </p:grpSp>
      <p:sp>
        <p:nvSpPr>
          <p:cNvPr id="1702" name="Commonsense Knowledge for any Situation"/>
          <p:cNvSpPr txBox="1">
            <a:spLocks noGrp="1"/>
          </p:cNvSpPr>
          <p:nvPr>
            <p:ph type="title"/>
          </p:nvPr>
        </p:nvSpPr>
        <p:spPr>
          <a:prstGeom prst="rect">
            <a:avLst/>
          </a:prstGeom>
        </p:spPr>
        <p:txBody>
          <a:bodyPr/>
          <a:lstStyle/>
          <a:p>
            <a:r>
              <a:t>Commonsense Knowledge for any Situation</a:t>
            </a: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04" name="Oval"/>
          <p:cNvSpPr/>
          <p:nvPr/>
        </p:nvSpPr>
        <p:spPr>
          <a:xfrm>
            <a:off x="4366240" y="2553915"/>
            <a:ext cx="2207676" cy="635001"/>
          </a:xfrm>
          <a:prstGeom prst="ellipse">
            <a:avLst/>
          </a:prstGeom>
          <a:solidFill>
            <a:srgbClr val="D5D5D5"/>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05" name="X keeps X’s temper"/>
          <p:cNvSpPr txBox="1"/>
          <p:nvPr/>
        </p:nvSpPr>
        <p:spPr>
          <a:xfrm>
            <a:off x="4570901" y="2706315"/>
            <a:ext cx="1798354"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r>
              <a:rPr sz="1600"/>
              <a:t>X keeps X’s temper</a:t>
            </a:r>
          </a:p>
        </p:txBody>
      </p:sp>
      <p:grpSp>
        <p:nvGrpSpPr>
          <p:cNvPr id="1716" name="Group"/>
          <p:cNvGrpSpPr/>
          <p:nvPr/>
        </p:nvGrpSpPr>
        <p:grpSpPr>
          <a:xfrm>
            <a:off x="7237026" y="2551600"/>
            <a:ext cx="1211687" cy="724200"/>
            <a:chOff x="861" y="0"/>
            <a:chExt cx="2423372" cy="1448398"/>
          </a:xfrm>
        </p:grpSpPr>
        <p:grpSp>
          <p:nvGrpSpPr>
            <p:cNvPr id="1712" name="Group"/>
            <p:cNvGrpSpPr/>
            <p:nvPr/>
          </p:nvGrpSpPr>
          <p:grpSpPr>
            <a:xfrm>
              <a:off x="861" y="0"/>
              <a:ext cx="2423374" cy="1448399"/>
              <a:chOff x="861" y="0"/>
              <a:chExt cx="2423372" cy="1448398"/>
            </a:xfrm>
          </p:grpSpPr>
          <p:grpSp>
            <p:nvGrpSpPr>
              <p:cNvPr id="1708" name="Group"/>
              <p:cNvGrpSpPr/>
              <p:nvPr/>
            </p:nvGrpSpPr>
            <p:grpSpPr>
              <a:xfrm>
                <a:off x="861" y="0"/>
                <a:ext cx="2423374" cy="1448399"/>
                <a:chOff x="861" y="0"/>
                <a:chExt cx="2423372" cy="1448398"/>
              </a:xfrm>
            </p:grpSpPr>
            <p:sp>
              <p:nvSpPr>
                <p:cNvPr id="1706" name="Rounded Rectangle"/>
                <p:cNvSpPr/>
                <p:nvPr/>
              </p:nvSpPr>
              <p:spPr>
                <a:xfrm>
                  <a:off x="24891" y="0"/>
                  <a:ext cx="2399344" cy="1448399"/>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707" name="Image" descr="Image"/>
                <p:cNvPicPr>
                  <a:picLocks noChangeAspect="1"/>
                </p:cNvPicPr>
                <p:nvPr/>
              </p:nvPicPr>
              <p:blipFill>
                <a:blip r:embed="rId2"/>
                <a:srcRect t="3060" r="69044" b="63327"/>
                <a:stretch>
                  <a:fillRect/>
                </a:stretch>
              </p:blipFill>
              <p:spPr>
                <a:xfrm>
                  <a:off x="861" y="24998"/>
                  <a:ext cx="2420077" cy="1411685"/>
                </a:xfrm>
                <a:custGeom>
                  <a:avLst/>
                  <a:gdLst/>
                  <a:ahLst/>
                  <a:cxnLst>
                    <a:cxn ang="0">
                      <a:pos x="wd2" y="hd2"/>
                    </a:cxn>
                    <a:cxn ang="5400000">
                      <a:pos x="wd2" y="hd2"/>
                    </a:cxn>
                    <a:cxn ang="10800000">
                      <a:pos x="wd2" y="hd2"/>
                    </a:cxn>
                    <a:cxn ang="16200000">
                      <a:pos x="wd2" y="hd2"/>
                    </a:cxn>
                  </a:cxnLst>
                  <a:rect l="0" t="0" r="r" b="b"/>
                  <a:pathLst>
                    <a:path w="21600" h="21599" extrusionOk="0">
                      <a:moveTo>
                        <a:pt x="8933" y="0"/>
                      </a:moveTo>
                      <a:cubicBezTo>
                        <a:pt x="6376" y="0"/>
                        <a:pt x="4841" y="-1"/>
                        <a:pt x="3818" y="625"/>
                      </a:cubicBezTo>
                      <a:cubicBezTo>
                        <a:pt x="2210" y="1629"/>
                        <a:pt x="943" y="3800"/>
                        <a:pt x="358" y="6558"/>
                      </a:cubicBezTo>
                      <a:cubicBezTo>
                        <a:pt x="115" y="7578"/>
                        <a:pt x="9" y="9324"/>
                        <a:pt x="0" y="10620"/>
                      </a:cubicBezTo>
                      <a:lnTo>
                        <a:pt x="0" y="10972"/>
                      </a:lnTo>
                      <a:cubicBezTo>
                        <a:pt x="9" y="12269"/>
                        <a:pt x="115" y="14014"/>
                        <a:pt x="358" y="15035"/>
                      </a:cubicBezTo>
                      <a:cubicBezTo>
                        <a:pt x="943" y="17792"/>
                        <a:pt x="2210" y="19964"/>
                        <a:pt x="3818" y="20967"/>
                      </a:cubicBezTo>
                      <a:cubicBezTo>
                        <a:pt x="4841" y="21593"/>
                        <a:pt x="6376" y="21599"/>
                        <a:pt x="8933" y="21599"/>
                      </a:cubicBezTo>
                      <a:lnTo>
                        <a:pt x="12660" y="21599"/>
                      </a:lnTo>
                      <a:cubicBezTo>
                        <a:pt x="15217" y="21599"/>
                        <a:pt x="16751" y="21593"/>
                        <a:pt x="17774" y="20967"/>
                      </a:cubicBezTo>
                      <a:cubicBezTo>
                        <a:pt x="19383" y="19964"/>
                        <a:pt x="20650" y="17792"/>
                        <a:pt x="21235" y="15035"/>
                      </a:cubicBezTo>
                      <a:cubicBezTo>
                        <a:pt x="21488" y="13972"/>
                        <a:pt x="21600" y="12104"/>
                        <a:pt x="21600" y="10796"/>
                      </a:cubicBezTo>
                      <a:cubicBezTo>
                        <a:pt x="21600" y="9488"/>
                        <a:pt x="21488" y="7620"/>
                        <a:pt x="21235" y="6558"/>
                      </a:cubicBezTo>
                      <a:cubicBezTo>
                        <a:pt x="20650" y="3800"/>
                        <a:pt x="19383" y="1629"/>
                        <a:pt x="17774" y="625"/>
                      </a:cubicBezTo>
                      <a:cubicBezTo>
                        <a:pt x="16751" y="-1"/>
                        <a:pt x="15217" y="0"/>
                        <a:pt x="12660" y="0"/>
                      </a:cubicBezTo>
                      <a:lnTo>
                        <a:pt x="8933" y="0"/>
                      </a:lnTo>
                      <a:close/>
                    </a:path>
                  </a:pathLst>
                </a:custGeom>
                <a:ln w="12700" cap="flat">
                  <a:noFill/>
                  <a:miter lim="400000"/>
                </a:ln>
                <a:effectLst/>
              </p:spPr>
            </p:pic>
          </p:grpSp>
          <p:grpSp>
            <p:nvGrpSpPr>
              <p:cNvPr id="1711" name="Group"/>
              <p:cNvGrpSpPr/>
              <p:nvPr/>
            </p:nvGrpSpPr>
            <p:grpSpPr>
              <a:xfrm>
                <a:off x="789982" y="541834"/>
                <a:ext cx="868367" cy="251217"/>
                <a:chOff x="0" y="0"/>
                <a:chExt cx="868365" cy="251215"/>
              </a:xfrm>
            </p:grpSpPr>
            <p:sp>
              <p:nvSpPr>
                <p:cNvPr id="1709" name="Oval"/>
                <p:cNvSpPr/>
                <p:nvPr/>
              </p:nvSpPr>
              <p:spPr>
                <a:xfrm>
                  <a:off x="0" y="0"/>
                  <a:ext cx="868366" cy="251216"/>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10" name="X buys ____"/>
                <p:cNvSpPr txBox="1"/>
                <p:nvPr/>
              </p:nvSpPr>
              <p:spPr>
                <a:xfrm>
                  <a:off x="231668" y="60291"/>
                  <a:ext cx="445537" cy="130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r>
                    <a:rPr sz="1600"/>
                    <a:t>X buys ____</a:t>
                  </a:r>
                </a:p>
              </p:txBody>
            </p:sp>
          </p:grpSp>
        </p:grpSp>
        <p:grpSp>
          <p:nvGrpSpPr>
            <p:cNvPr id="1715" name="Group"/>
            <p:cNvGrpSpPr/>
            <p:nvPr/>
          </p:nvGrpSpPr>
          <p:grpSpPr>
            <a:xfrm>
              <a:off x="1941726" y="490215"/>
              <a:ext cx="466016" cy="279332"/>
              <a:chOff x="0" y="0"/>
              <a:chExt cx="466015" cy="279331"/>
            </a:xfrm>
          </p:grpSpPr>
          <p:sp>
            <p:nvSpPr>
              <p:cNvPr id="1713" name="Oval"/>
              <p:cNvSpPr/>
              <p:nvPr/>
            </p:nvSpPr>
            <p:spPr>
              <a:xfrm>
                <a:off x="-1" y="-1"/>
                <a:ext cx="466017" cy="279333"/>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14" name="X buys ____"/>
              <p:cNvSpPr txBox="1"/>
              <p:nvPr/>
            </p:nvSpPr>
            <p:spPr>
              <a:xfrm>
                <a:off x="124326" y="67039"/>
                <a:ext cx="239101" cy="1452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r>
                  <a:rPr sz="1600"/>
                  <a:t>X buys ____</a:t>
                </a:r>
              </a:p>
            </p:txBody>
          </p:sp>
        </p:grpSp>
      </p:grpSp>
      <p:sp>
        <p:nvSpPr>
          <p:cNvPr id="1717" name="Arrow"/>
          <p:cNvSpPr/>
          <p:nvPr/>
        </p:nvSpPr>
        <p:spPr>
          <a:xfrm>
            <a:off x="3667821" y="3451311"/>
            <a:ext cx="654728"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18" name="Oval"/>
          <p:cNvSpPr/>
          <p:nvPr/>
        </p:nvSpPr>
        <p:spPr>
          <a:xfrm>
            <a:off x="4372590" y="3556339"/>
            <a:ext cx="2194976" cy="635001"/>
          </a:xfrm>
          <a:prstGeom prst="ellipse">
            <a:avLst/>
          </a:prstGeom>
          <a:solidFill>
            <a:srgbClr val="D5D5D5">
              <a:alpha val="10024"/>
            </a:srgbClr>
          </a:solidFill>
          <a:ln w="25400">
            <a:solidFill>
              <a:srgbClr val="000000">
                <a:alpha val="10024"/>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19" name="X keeps ___ under control"/>
          <p:cNvSpPr txBox="1"/>
          <p:nvPr/>
        </p:nvSpPr>
        <p:spPr>
          <a:xfrm>
            <a:off x="4469822" y="3748164"/>
            <a:ext cx="2002151"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2600" b="0">
                <a:latin typeface="+mj-lt"/>
                <a:ea typeface="+mj-ea"/>
                <a:cs typeface="+mj-cs"/>
                <a:sym typeface="Avenir Book"/>
              </a:defRPr>
            </a:lvl1pPr>
          </a:lstStyle>
          <a:p>
            <a:r>
              <a:rPr sz="1300"/>
              <a:t>X keeps ___ under control</a:t>
            </a:r>
          </a:p>
        </p:txBody>
      </p:sp>
      <p:sp>
        <p:nvSpPr>
          <p:cNvPr id="1720" name="Oval"/>
          <p:cNvSpPr/>
          <p:nvPr/>
        </p:nvSpPr>
        <p:spPr>
          <a:xfrm>
            <a:off x="4372590" y="4558763"/>
            <a:ext cx="2194976" cy="635001"/>
          </a:xfrm>
          <a:prstGeom prst="ellipse">
            <a:avLst/>
          </a:prstGeom>
          <a:solidFill>
            <a:srgbClr val="D5D5D5">
              <a:alpha val="10024"/>
            </a:srgbClr>
          </a:solidFill>
          <a:ln w="25400">
            <a:solidFill>
              <a:srgbClr val="000000">
                <a:alpha val="10024"/>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21" name="Rounded Rectangle"/>
          <p:cNvSpPr/>
          <p:nvPr/>
        </p:nvSpPr>
        <p:spPr>
          <a:xfrm>
            <a:off x="7249041" y="3555181"/>
            <a:ext cx="1199672" cy="724200"/>
          </a:xfrm>
          <a:prstGeom prst="roundRect">
            <a:avLst>
              <a:gd name="adj" fmla="val 18928"/>
            </a:avLst>
          </a:prstGeom>
          <a:solidFill>
            <a:srgbClr val="000000">
              <a:alpha val="9870"/>
            </a:srgbClr>
          </a:solidFill>
          <a:ln w="12700">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pic>
        <p:nvPicPr>
          <p:cNvPr id="1722" name="Image" descr="Image"/>
          <p:cNvPicPr>
            <a:picLocks noChangeAspect="1"/>
          </p:cNvPicPr>
          <p:nvPr/>
        </p:nvPicPr>
        <p:blipFill>
          <a:blip r:embed="rId2">
            <a:alphaModFix amt="9870"/>
          </a:blip>
          <a:srcRect l="37028" t="33195" r="32004" b="33191"/>
          <a:stretch>
            <a:fillRect/>
          </a:stretch>
        </p:blipFill>
        <p:spPr>
          <a:xfrm>
            <a:off x="7236595" y="3567681"/>
            <a:ext cx="1210469" cy="705843"/>
          </a:xfrm>
          <a:custGeom>
            <a:avLst/>
            <a:gdLst/>
            <a:ahLst/>
            <a:cxnLst>
              <a:cxn ang="0">
                <a:pos x="wd2" y="hd2"/>
              </a:cxn>
              <a:cxn ang="5400000">
                <a:pos x="wd2" y="hd2"/>
              </a:cxn>
              <a:cxn ang="10800000">
                <a:pos x="wd2" y="hd2"/>
              </a:cxn>
              <a:cxn ang="16200000">
                <a:pos x="wd2" y="hd2"/>
              </a:cxn>
            </a:cxnLst>
            <a:rect l="0" t="0" r="r" b="b"/>
            <a:pathLst>
              <a:path w="21600" h="21599" extrusionOk="0">
                <a:moveTo>
                  <a:pt x="8937" y="0"/>
                </a:moveTo>
                <a:cubicBezTo>
                  <a:pt x="6381" y="0"/>
                  <a:pt x="4847" y="-1"/>
                  <a:pt x="3824" y="625"/>
                </a:cubicBezTo>
                <a:cubicBezTo>
                  <a:pt x="2216" y="1629"/>
                  <a:pt x="950" y="3800"/>
                  <a:pt x="365" y="6558"/>
                </a:cubicBezTo>
                <a:cubicBezTo>
                  <a:pt x="112" y="7620"/>
                  <a:pt x="0" y="9488"/>
                  <a:pt x="0" y="10796"/>
                </a:cubicBezTo>
                <a:cubicBezTo>
                  <a:pt x="0" y="12104"/>
                  <a:pt x="112" y="13972"/>
                  <a:pt x="365" y="15035"/>
                </a:cubicBezTo>
                <a:cubicBezTo>
                  <a:pt x="950" y="17792"/>
                  <a:pt x="2216" y="19964"/>
                  <a:pt x="3824" y="20967"/>
                </a:cubicBezTo>
                <a:cubicBezTo>
                  <a:pt x="4847" y="21593"/>
                  <a:pt x="6381" y="21599"/>
                  <a:pt x="8937" y="21599"/>
                </a:cubicBezTo>
                <a:lnTo>
                  <a:pt x="12663" y="21599"/>
                </a:lnTo>
                <a:cubicBezTo>
                  <a:pt x="15219" y="21599"/>
                  <a:pt x="16753" y="21593"/>
                  <a:pt x="17776" y="20967"/>
                </a:cubicBezTo>
                <a:cubicBezTo>
                  <a:pt x="19384" y="19964"/>
                  <a:pt x="20650" y="17792"/>
                  <a:pt x="21235" y="15035"/>
                </a:cubicBezTo>
                <a:cubicBezTo>
                  <a:pt x="21488" y="13972"/>
                  <a:pt x="21600" y="12104"/>
                  <a:pt x="21600" y="10796"/>
                </a:cubicBezTo>
                <a:cubicBezTo>
                  <a:pt x="21600" y="9488"/>
                  <a:pt x="21488" y="7620"/>
                  <a:pt x="21235" y="6558"/>
                </a:cubicBezTo>
                <a:cubicBezTo>
                  <a:pt x="20650" y="3800"/>
                  <a:pt x="19384" y="1629"/>
                  <a:pt x="17776" y="625"/>
                </a:cubicBezTo>
                <a:cubicBezTo>
                  <a:pt x="16753" y="-1"/>
                  <a:pt x="15219" y="0"/>
                  <a:pt x="12663" y="0"/>
                </a:cubicBezTo>
                <a:lnTo>
                  <a:pt x="8937" y="0"/>
                </a:lnTo>
                <a:close/>
              </a:path>
            </a:pathLst>
          </a:custGeom>
          <a:ln w="12700">
            <a:miter lim="400000"/>
          </a:ln>
        </p:spPr>
      </p:pic>
      <p:sp>
        <p:nvSpPr>
          <p:cNvPr id="1723" name="Oval"/>
          <p:cNvSpPr/>
          <p:nvPr/>
        </p:nvSpPr>
        <p:spPr>
          <a:xfrm>
            <a:off x="7691724" y="3827039"/>
            <a:ext cx="392319" cy="139667"/>
          </a:xfrm>
          <a:prstGeom prst="ellipse">
            <a:avLst/>
          </a:prstGeom>
          <a:solidFill>
            <a:srgbClr val="D5D5D5">
              <a:alpha val="987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24" name="X buys ____"/>
          <p:cNvSpPr txBox="1"/>
          <p:nvPr/>
        </p:nvSpPr>
        <p:spPr>
          <a:xfrm>
            <a:off x="7796389" y="3860559"/>
            <a:ext cx="201289" cy="72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r>
              <a:rPr sz="1600"/>
              <a:t>X buys ____</a:t>
            </a:r>
          </a:p>
        </p:txBody>
      </p:sp>
      <p:sp>
        <p:nvSpPr>
          <p:cNvPr id="1725" name="X buys ____"/>
          <p:cNvSpPr txBox="1"/>
          <p:nvPr/>
        </p:nvSpPr>
        <p:spPr>
          <a:xfrm>
            <a:off x="8303913" y="3856254"/>
            <a:ext cx="104466" cy="62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r>
              <a:rPr sz="1600"/>
              <a:t>X buys ____</a:t>
            </a:r>
          </a:p>
        </p:txBody>
      </p:sp>
      <p:sp>
        <p:nvSpPr>
          <p:cNvPr id="1726" name="Line"/>
          <p:cNvSpPr/>
          <p:nvPr/>
        </p:nvSpPr>
        <p:spPr>
          <a:xfrm flipV="1">
            <a:off x="6445862" y="3858979"/>
            <a:ext cx="1200688" cy="192804"/>
          </a:xfrm>
          <a:prstGeom prst="line">
            <a:avLst/>
          </a:prstGeom>
          <a:ln w="50800">
            <a:solidFill>
              <a:srgbClr val="D5D5D5">
                <a:alpha val="9870"/>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27" name="Line"/>
          <p:cNvSpPr/>
          <p:nvPr/>
        </p:nvSpPr>
        <p:spPr>
          <a:xfrm>
            <a:off x="6445862" y="3664779"/>
            <a:ext cx="1200688" cy="194201"/>
          </a:xfrm>
          <a:prstGeom prst="line">
            <a:avLst/>
          </a:prstGeom>
          <a:ln w="50800">
            <a:solidFill>
              <a:srgbClr val="D5D5D5">
                <a:alpha val="9870"/>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28" name="Rounded Rectangle"/>
          <p:cNvSpPr/>
          <p:nvPr/>
        </p:nvSpPr>
        <p:spPr>
          <a:xfrm>
            <a:off x="7249041" y="4514164"/>
            <a:ext cx="1199672" cy="724200"/>
          </a:xfrm>
          <a:prstGeom prst="roundRect">
            <a:avLst>
              <a:gd name="adj" fmla="val 18928"/>
            </a:avLst>
          </a:prstGeom>
          <a:solidFill>
            <a:srgbClr val="000000">
              <a:alpha val="9870"/>
            </a:srgbClr>
          </a:solidFill>
          <a:ln w="12700">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pic>
        <p:nvPicPr>
          <p:cNvPr id="1729" name="Image" descr="Image"/>
          <p:cNvPicPr>
            <a:picLocks noChangeAspect="1"/>
          </p:cNvPicPr>
          <p:nvPr/>
        </p:nvPicPr>
        <p:blipFill>
          <a:blip r:embed="rId2">
            <a:alphaModFix amt="9870"/>
          </a:blip>
          <a:srcRect t="58875" r="70455" b="7511"/>
          <a:stretch>
            <a:fillRect/>
          </a:stretch>
        </p:blipFill>
        <p:spPr>
          <a:xfrm>
            <a:off x="7292183" y="4526662"/>
            <a:ext cx="1154882" cy="705843"/>
          </a:xfrm>
          <a:custGeom>
            <a:avLst/>
            <a:gdLst/>
            <a:ahLst/>
            <a:cxnLst>
              <a:cxn ang="0">
                <a:pos x="wd2" y="hd2"/>
              </a:cxn>
              <a:cxn ang="5400000">
                <a:pos x="wd2" y="hd2"/>
              </a:cxn>
              <a:cxn ang="10800000">
                <a:pos x="wd2" y="hd2"/>
              </a:cxn>
              <a:cxn ang="16200000">
                <a:pos x="wd2" y="hd2"/>
              </a:cxn>
            </a:cxnLst>
            <a:rect l="0" t="0" r="r" b="b"/>
            <a:pathLst>
              <a:path w="21600" h="21599" extrusionOk="0">
                <a:moveTo>
                  <a:pt x="8328" y="0"/>
                </a:moveTo>
                <a:cubicBezTo>
                  <a:pt x="5648" y="0"/>
                  <a:pt x="4041" y="-1"/>
                  <a:pt x="2969" y="625"/>
                </a:cubicBezTo>
                <a:cubicBezTo>
                  <a:pt x="1742" y="1356"/>
                  <a:pt x="710" y="2712"/>
                  <a:pt x="0" y="4457"/>
                </a:cubicBezTo>
                <a:lnTo>
                  <a:pt x="0" y="17136"/>
                </a:lnTo>
                <a:cubicBezTo>
                  <a:pt x="710" y="18881"/>
                  <a:pt x="1742" y="20236"/>
                  <a:pt x="2969" y="20967"/>
                </a:cubicBezTo>
                <a:cubicBezTo>
                  <a:pt x="4041" y="21593"/>
                  <a:pt x="5648" y="21599"/>
                  <a:pt x="8328" y="21599"/>
                </a:cubicBezTo>
                <a:lnTo>
                  <a:pt x="12233" y="21599"/>
                </a:lnTo>
                <a:cubicBezTo>
                  <a:pt x="14912" y="21599"/>
                  <a:pt x="16520" y="21593"/>
                  <a:pt x="17592" y="20967"/>
                </a:cubicBezTo>
                <a:cubicBezTo>
                  <a:pt x="19277" y="19964"/>
                  <a:pt x="20604" y="17792"/>
                  <a:pt x="21218" y="15035"/>
                </a:cubicBezTo>
                <a:cubicBezTo>
                  <a:pt x="21482" y="13972"/>
                  <a:pt x="21600" y="12104"/>
                  <a:pt x="21600" y="10796"/>
                </a:cubicBezTo>
                <a:cubicBezTo>
                  <a:pt x="21600" y="9488"/>
                  <a:pt x="21482" y="7620"/>
                  <a:pt x="21218" y="6558"/>
                </a:cubicBezTo>
                <a:cubicBezTo>
                  <a:pt x="20604" y="3800"/>
                  <a:pt x="19277" y="1629"/>
                  <a:pt x="17592" y="625"/>
                </a:cubicBezTo>
                <a:cubicBezTo>
                  <a:pt x="16520" y="-1"/>
                  <a:pt x="14912" y="0"/>
                  <a:pt x="12233" y="0"/>
                </a:cubicBezTo>
                <a:lnTo>
                  <a:pt x="8328" y="0"/>
                </a:lnTo>
                <a:close/>
              </a:path>
            </a:pathLst>
          </a:custGeom>
          <a:ln w="12700">
            <a:miter lim="400000"/>
          </a:ln>
        </p:spPr>
      </p:pic>
      <p:sp>
        <p:nvSpPr>
          <p:cNvPr id="1730" name="Oval"/>
          <p:cNvSpPr/>
          <p:nvPr/>
        </p:nvSpPr>
        <p:spPr>
          <a:xfrm>
            <a:off x="7514188" y="4768860"/>
            <a:ext cx="434184" cy="125609"/>
          </a:xfrm>
          <a:prstGeom prst="ellipse">
            <a:avLst/>
          </a:prstGeom>
          <a:solidFill>
            <a:srgbClr val="D5D5D5">
              <a:alpha val="987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31" name="X buys ____"/>
          <p:cNvSpPr txBox="1"/>
          <p:nvPr/>
        </p:nvSpPr>
        <p:spPr>
          <a:xfrm>
            <a:off x="7630021" y="4799006"/>
            <a:ext cx="222769" cy="653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r>
              <a:rPr sz="1600"/>
              <a:t>X buys ____</a:t>
            </a:r>
          </a:p>
        </p:txBody>
      </p:sp>
      <p:sp>
        <p:nvSpPr>
          <p:cNvPr id="1732" name="Line"/>
          <p:cNvSpPr/>
          <p:nvPr/>
        </p:nvSpPr>
        <p:spPr>
          <a:xfrm flipV="1">
            <a:off x="6445862" y="4827460"/>
            <a:ext cx="1097276" cy="242310"/>
          </a:xfrm>
          <a:prstGeom prst="line">
            <a:avLst/>
          </a:prstGeom>
          <a:ln w="50800">
            <a:solidFill>
              <a:srgbClr val="D5D5D5">
                <a:alpha val="9870"/>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33" name="Line"/>
          <p:cNvSpPr/>
          <p:nvPr/>
        </p:nvSpPr>
        <p:spPr>
          <a:xfrm>
            <a:off x="6445862" y="4682765"/>
            <a:ext cx="1097276" cy="144696"/>
          </a:xfrm>
          <a:prstGeom prst="line">
            <a:avLst/>
          </a:prstGeom>
          <a:ln w="50800">
            <a:solidFill>
              <a:srgbClr val="D5D5D5">
                <a:alpha val="9870"/>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34" name="Line"/>
          <p:cNvSpPr/>
          <p:nvPr/>
        </p:nvSpPr>
        <p:spPr>
          <a:xfrm flipV="1">
            <a:off x="6496782" y="2874980"/>
            <a:ext cx="1152481" cy="154722"/>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35" name="Line"/>
          <p:cNvSpPr/>
          <p:nvPr/>
        </p:nvSpPr>
        <p:spPr>
          <a:xfrm>
            <a:off x="6445862" y="2711796"/>
            <a:ext cx="1203401" cy="163185"/>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36" name="Kai knew that things were getting out of control and managed to keep his temper in check"/>
          <p:cNvSpPr txBox="1"/>
          <p:nvPr/>
        </p:nvSpPr>
        <p:spPr>
          <a:xfrm>
            <a:off x="918351" y="3419999"/>
            <a:ext cx="2758033" cy="697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800" b="0">
                <a:latin typeface="+mj-lt"/>
                <a:ea typeface="+mj-ea"/>
                <a:cs typeface="+mj-cs"/>
                <a:sym typeface="Avenir Book"/>
              </a:defRPr>
            </a:lvl1pPr>
          </a:lstStyle>
          <a:p>
            <a:r>
              <a:rPr sz="1400"/>
              <a:t>Kai knew that things were getting out of control and managed to keep his temper in check</a:t>
            </a:r>
          </a:p>
        </p:txBody>
      </p:sp>
      <p:sp>
        <p:nvSpPr>
          <p:cNvPr id="1737" name="Line"/>
          <p:cNvSpPr/>
          <p:nvPr/>
        </p:nvSpPr>
        <p:spPr>
          <a:xfrm>
            <a:off x="8367283" y="2709169"/>
            <a:ext cx="843872" cy="53222"/>
          </a:xfrm>
          <a:prstGeom prst="line">
            <a:avLst/>
          </a:prstGeom>
          <a:ln w="50800">
            <a:solidFill>
              <a:schemeClr val="accent2">
                <a:hueOff val="-85259"/>
                <a:satOff val="14347"/>
                <a:lumOff val="22373"/>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38" name="Oval"/>
          <p:cNvSpPr/>
          <p:nvPr/>
        </p:nvSpPr>
        <p:spPr>
          <a:xfrm>
            <a:off x="9149407" y="2603691"/>
            <a:ext cx="1877386" cy="548148"/>
          </a:xfrm>
          <a:prstGeom prst="ellipse">
            <a:avLst/>
          </a:prstGeom>
          <a:solidFill>
            <a:schemeClr val="accent2">
              <a:hueOff val="-85259"/>
              <a:satOff val="14347"/>
              <a:lumOff val="22373"/>
              <a:alpha val="29941"/>
            </a:scheme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39" name="X sweats"/>
          <p:cNvSpPr txBox="1"/>
          <p:nvPr/>
        </p:nvSpPr>
        <p:spPr>
          <a:xfrm>
            <a:off x="9664402" y="2729007"/>
            <a:ext cx="883255"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3200" b="0">
                <a:latin typeface="+mj-lt"/>
                <a:ea typeface="+mj-ea"/>
                <a:cs typeface="+mj-cs"/>
                <a:sym typeface="Avenir Book"/>
              </a:defRPr>
            </a:lvl1pPr>
          </a:lstStyle>
          <a:p>
            <a:r>
              <a:rPr sz="1600"/>
              <a:t>X sweats</a:t>
            </a:r>
          </a:p>
        </p:txBody>
      </p:sp>
      <p:grpSp>
        <p:nvGrpSpPr>
          <p:cNvPr id="1742" name="Group"/>
          <p:cNvGrpSpPr/>
          <p:nvPr/>
        </p:nvGrpSpPr>
        <p:grpSpPr>
          <a:xfrm>
            <a:off x="9149407" y="4502459"/>
            <a:ext cx="1877386" cy="548148"/>
            <a:chOff x="0" y="0"/>
            <a:chExt cx="3754771" cy="1096294"/>
          </a:xfrm>
        </p:grpSpPr>
        <p:sp>
          <p:nvSpPr>
            <p:cNvPr id="1740" name="Oval"/>
            <p:cNvSpPr/>
            <p:nvPr/>
          </p:nvSpPr>
          <p:spPr>
            <a:xfrm>
              <a:off x="0" y="0"/>
              <a:ext cx="3754771" cy="1096294"/>
            </a:xfrm>
            <a:prstGeom prst="ellipse">
              <a:avLst/>
            </a:prstGeom>
            <a:solidFill>
              <a:schemeClr val="accent5">
                <a:alpha val="3026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41" name="X avoids a fight"/>
            <p:cNvSpPr txBox="1"/>
            <p:nvPr/>
          </p:nvSpPr>
          <p:spPr>
            <a:xfrm>
              <a:off x="420390" y="250630"/>
              <a:ext cx="2907847" cy="5950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sz="3200" b="0">
                  <a:latin typeface="+mj-lt"/>
                  <a:ea typeface="+mj-ea"/>
                  <a:cs typeface="+mj-cs"/>
                  <a:sym typeface="Avenir Book"/>
                </a:defRPr>
              </a:lvl1pPr>
            </a:lstStyle>
            <a:p>
              <a:r>
                <a:rPr sz="1600"/>
                <a:t>X avoids a fight</a:t>
              </a:r>
            </a:p>
          </p:txBody>
        </p:sp>
      </p:grpSp>
      <p:sp>
        <p:nvSpPr>
          <p:cNvPr id="1743" name="Oval"/>
          <p:cNvSpPr/>
          <p:nvPr/>
        </p:nvSpPr>
        <p:spPr>
          <a:xfrm>
            <a:off x="9149407" y="3554714"/>
            <a:ext cx="1877386" cy="548147"/>
          </a:xfrm>
          <a:prstGeom prst="ellipse">
            <a:avLst/>
          </a:prstGeom>
          <a:solidFill>
            <a:srgbClr val="0066FF">
              <a:alpha val="33029"/>
            </a:srgb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44" name="X wants to show strength"/>
          <p:cNvSpPr txBox="1"/>
          <p:nvPr/>
        </p:nvSpPr>
        <p:spPr>
          <a:xfrm>
            <a:off x="9205933" y="3710807"/>
            <a:ext cx="1768113"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2400" b="0">
                <a:latin typeface="+mj-lt"/>
                <a:ea typeface="+mj-ea"/>
                <a:cs typeface="+mj-cs"/>
                <a:sym typeface="Avenir Book"/>
              </a:defRPr>
            </a:lvl1pPr>
          </a:lstStyle>
          <a:p>
            <a:r>
              <a:rPr sz="1200"/>
              <a:t>X wants to show strength</a:t>
            </a:r>
          </a:p>
        </p:txBody>
      </p:sp>
      <p:sp>
        <p:nvSpPr>
          <p:cNvPr id="1745" name="Line"/>
          <p:cNvSpPr/>
          <p:nvPr/>
        </p:nvSpPr>
        <p:spPr>
          <a:xfrm>
            <a:off x="8367283" y="2709169"/>
            <a:ext cx="843872" cy="299093"/>
          </a:xfrm>
          <a:prstGeom prst="line">
            <a:avLst/>
          </a:prstGeom>
          <a:ln w="50800">
            <a:solidFill>
              <a:schemeClr val="accent2">
                <a:hueOff val="-85259"/>
                <a:satOff val="14347"/>
                <a:lumOff val="22373"/>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46" name="Line"/>
          <p:cNvSpPr/>
          <p:nvPr/>
        </p:nvSpPr>
        <p:spPr>
          <a:xfrm>
            <a:off x="8282933" y="3015929"/>
            <a:ext cx="1012574" cy="703073"/>
          </a:xfrm>
          <a:prstGeom prst="line">
            <a:avLst/>
          </a:prstGeom>
          <a:ln w="50800">
            <a:solidFill>
              <a:schemeClr val="accent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47" name="Line"/>
          <p:cNvSpPr/>
          <p:nvPr/>
        </p:nvSpPr>
        <p:spPr>
          <a:xfrm>
            <a:off x="8282933" y="3015929"/>
            <a:ext cx="843872" cy="826142"/>
          </a:xfrm>
          <a:prstGeom prst="line">
            <a:avLst/>
          </a:prstGeom>
          <a:ln w="50800">
            <a:solidFill>
              <a:schemeClr val="accent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48" name="Line"/>
          <p:cNvSpPr/>
          <p:nvPr/>
        </p:nvSpPr>
        <p:spPr>
          <a:xfrm>
            <a:off x="8283754" y="3182076"/>
            <a:ext cx="1010932" cy="1473292"/>
          </a:xfrm>
          <a:prstGeom prst="line">
            <a:avLst/>
          </a:prstGeom>
          <a:ln w="50800">
            <a:solidFill>
              <a:schemeClr val="accent5">
                <a:hueOff val="-82419"/>
                <a:satOff val="-9513"/>
                <a:lumOff val="-16343"/>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49" name="Line"/>
          <p:cNvSpPr/>
          <p:nvPr/>
        </p:nvSpPr>
        <p:spPr>
          <a:xfrm>
            <a:off x="8283753" y="3182075"/>
            <a:ext cx="886680" cy="1671050"/>
          </a:xfrm>
          <a:prstGeom prst="line">
            <a:avLst/>
          </a:prstGeom>
          <a:ln w="50800">
            <a:solidFill>
              <a:schemeClr val="accent5">
                <a:hueOff val="-82419"/>
                <a:satOff val="-9513"/>
                <a:lumOff val="-16343"/>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50" name="X keeps X's ___ in check"/>
          <p:cNvSpPr txBox="1"/>
          <p:nvPr/>
        </p:nvSpPr>
        <p:spPr>
          <a:xfrm>
            <a:off x="4548229" y="4750589"/>
            <a:ext cx="1910779"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600" b="0">
                <a:latin typeface="+mj-lt"/>
                <a:ea typeface="+mj-ea"/>
                <a:cs typeface="+mj-cs"/>
                <a:sym typeface="Avenir Book"/>
              </a:defRPr>
            </a:lvl1pPr>
          </a:lstStyle>
          <a:p>
            <a:r>
              <a:rPr sz="1300"/>
              <a:t>X keeps X's ___ in check</a:t>
            </a:r>
          </a:p>
        </p:txBody>
      </p:sp>
      <p:sp>
        <p:nvSpPr>
          <p:cNvPr id="1751" name="Reasoning with Knowledge Graphs"/>
          <p:cNvSpPr txBox="1">
            <a:spLocks noGrp="1"/>
          </p:cNvSpPr>
          <p:nvPr>
            <p:ph type="title"/>
          </p:nvPr>
        </p:nvSpPr>
        <p:spPr>
          <a:prstGeom prst="rect">
            <a:avLst/>
          </a:prstGeom>
        </p:spPr>
        <p:txBody>
          <a:bodyPr/>
          <a:lstStyle/>
          <a:p>
            <a:r>
              <a:t>Reasoning with Knowledge Graphs</a:t>
            </a:r>
          </a:p>
        </p:txBody>
      </p:sp>
      <p:grpSp>
        <p:nvGrpSpPr>
          <p:cNvPr id="1754" name="Group"/>
          <p:cNvGrpSpPr/>
          <p:nvPr/>
        </p:nvGrpSpPr>
        <p:grpSpPr>
          <a:xfrm>
            <a:off x="2820606" y="1727641"/>
            <a:ext cx="7046808" cy="4068476"/>
            <a:chOff x="0" y="0"/>
            <a:chExt cx="14093613" cy="8136950"/>
          </a:xfrm>
        </p:grpSpPr>
        <p:sp>
          <p:nvSpPr>
            <p:cNvPr id="1752" name="Line"/>
            <p:cNvSpPr/>
            <p:nvPr/>
          </p:nvSpPr>
          <p:spPr>
            <a:xfrm flipV="1">
              <a:off x="0" y="-1"/>
              <a:ext cx="14093613" cy="8136952"/>
            </a:xfrm>
            <a:prstGeom prst="line">
              <a:avLst/>
            </a:prstGeom>
            <a:noFill/>
            <a:ln w="635000" cap="flat">
              <a:solidFill>
                <a:schemeClr val="accent5">
                  <a:lumOff val="-29866"/>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53" name="Line"/>
            <p:cNvSpPr/>
            <p:nvPr/>
          </p:nvSpPr>
          <p:spPr>
            <a:xfrm flipH="1" flipV="1">
              <a:off x="-1" y="-1"/>
              <a:ext cx="14093613" cy="8136952"/>
            </a:xfrm>
            <a:prstGeom prst="line">
              <a:avLst/>
            </a:prstGeom>
            <a:noFill/>
            <a:ln w="635000" cap="flat">
              <a:solidFill>
                <a:schemeClr val="accent5">
                  <a:lumOff val="-29866"/>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4" grpId="0" animBg="1" advAuto="0"/>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58" name="Group"/>
          <p:cNvGrpSpPr/>
          <p:nvPr/>
        </p:nvGrpSpPr>
        <p:grpSpPr>
          <a:xfrm>
            <a:off x="5075107" y="4034839"/>
            <a:ext cx="1842895" cy="1841556"/>
            <a:chOff x="0" y="0"/>
            <a:chExt cx="3685789" cy="3683110"/>
          </a:xfrm>
        </p:grpSpPr>
        <p:pic>
          <p:nvPicPr>
            <p:cNvPr id="1756" name="Image" descr="Image"/>
            <p:cNvPicPr>
              <a:picLocks noChangeAspect="1"/>
            </p:cNvPicPr>
            <p:nvPr/>
          </p:nvPicPr>
          <p:blipFill>
            <a:blip r:embed="rId2"/>
            <a:stretch>
              <a:fillRect/>
            </a:stretch>
          </p:blipFill>
          <p:spPr>
            <a:xfrm>
              <a:off x="381502" y="589471"/>
              <a:ext cx="2721430" cy="2721430"/>
            </a:xfrm>
            <a:prstGeom prst="rect">
              <a:avLst/>
            </a:prstGeom>
            <a:ln w="12700" cap="flat">
              <a:noFill/>
              <a:miter lim="400000"/>
            </a:ln>
            <a:effectLst/>
          </p:spPr>
        </p:pic>
        <p:sp>
          <p:nvSpPr>
            <p:cNvPr id="1757" name="Circle"/>
            <p:cNvSpPr/>
            <p:nvPr/>
          </p:nvSpPr>
          <p:spPr>
            <a:xfrm>
              <a:off x="0" y="0"/>
              <a:ext cx="3685790"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
        <p:nvSpPr>
          <p:cNvPr id="1759" name="transformer-style architecture — input format is natural language…"/>
          <p:cNvSpPr txBox="1">
            <a:spLocks noGrp="1"/>
          </p:cNvSpPr>
          <p:nvPr>
            <p:ph type="body" sz="half" idx="4294967295"/>
          </p:nvPr>
        </p:nvSpPr>
        <p:spPr>
          <a:xfrm>
            <a:off x="844550" y="1574800"/>
            <a:ext cx="10502900" cy="2813852"/>
          </a:xfrm>
          <a:prstGeom prst="rect">
            <a:avLst/>
          </a:prstGeom>
        </p:spPr>
        <p:txBody>
          <a:bodyPr anchor="t">
            <a:normAutofit/>
          </a:bodyPr>
          <a:lstStyle/>
          <a:p>
            <a:pPr marL="310134" indent="-310134" defTabSz="305435">
              <a:spcBef>
                <a:spcPts val="1150"/>
              </a:spcBef>
              <a:defRPr sz="5476">
                <a:latin typeface="+mj-lt"/>
                <a:ea typeface="+mj-ea"/>
                <a:cs typeface="+mj-cs"/>
                <a:sym typeface="Avenir Book"/>
              </a:defRPr>
            </a:pPr>
            <a:r>
              <a:rPr sz="2500" dirty="0"/>
              <a:t>transformer-style architecture — input format is natural language</a:t>
            </a:r>
          </a:p>
          <a:p>
            <a:pPr marL="545084" lvl="1" indent="-310134" defTabSz="305435">
              <a:spcBef>
                <a:spcPts val="1150"/>
              </a:spcBef>
              <a:buChar char="-"/>
              <a:defRPr sz="5254">
                <a:latin typeface="+mj-lt"/>
                <a:ea typeface="+mj-ea"/>
                <a:cs typeface="+mj-cs"/>
                <a:sym typeface="Avenir Book"/>
              </a:defRPr>
            </a:pPr>
            <a:r>
              <a:rPr sz="2500" dirty="0"/>
              <a:t>event can be fully parsed</a:t>
            </a:r>
            <a:br>
              <a:rPr sz="2500" dirty="0"/>
            </a:br>
            <a:br>
              <a:rPr sz="2500" dirty="0"/>
            </a:br>
            <a:br>
              <a:rPr sz="2500" dirty="0"/>
            </a:br>
            <a:endParaRPr sz="2500" dirty="0"/>
          </a:p>
        </p:txBody>
      </p:sp>
      <p:grpSp>
        <p:nvGrpSpPr>
          <p:cNvPr id="1762" name="Group"/>
          <p:cNvGrpSpPr/>
          <p:nvPr/>
        </p:nvGrpSpPr>
        <p:grpSpPr>
          <a:xfrm>
            <a:off x="482668" y="4638117"/>
            <a:ext cx="4317258" cy="635001"/>
            <a:chOff x="0" y="196849"/>
            <a:chExt cx="8634513" cy="1270001"/>
          </a:xfrm>
        </p:grpSpPr>
        <p:sp>
          <p:nvSpPr>
            <p:cNvPr id="1760" name="Arrow"/>
            <p:cNvSpPr/>
            <p:nvPr/>
          </p:nvSpPr>
          <p:spPr>
            <a:xfrm>
              <a:off x="6567912" y="196849"/>
              <a:ext cx="2066601" cy="1270001"/>
            </a:xfrm>
            <a:prstGeom prst="rightArrow">
              <a:avLst>
                <a:gd name="adj1" fmla="val 32000"/>
                <a:gd name="adj2" fmla="val 64000"/>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61" name="Kai knew that things were getting out of control and managed to keep his temper in check"/>
            <p:cNvSpPr txBox="1"/>
            <p:nvPr/>
          </p:nvSpPr>
          <p:spPr>
            <a:xfrm>
              <a:off x="0" y="565113"/>
              <a:ext cx="6221056" cy="533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b="0">
                  <a:latin typeface="+mj-lt"/>
                  <a:ea typeface="+mj-ea"/>
                  <a:cs typeface="+mj-cs"/>
                  <a:sym typeface="Avenir Book"/>
                </a:defRPr>
              </a:lvl1pPr>
            </a:lstStyle>
            <a:p>
              <a:r>
                <a:rPr sz="700"/>
                <a:t>Kai knew that things were getting out of control and managed to keep his temper in check</a:t>
              </a:r>
            </a:p>
          </p:txBody>
        </p:sp>
      </p:grpSp>
      <p:sp>
        <p:nvSpPr>
          <p:cNvPr id="1763" name="Commonsense Knowledge for any Situation"/>
          <p:cNvSpPr txBox="1">
            <a:spLocks noGrp="1"/>
          </p:cNvSpPr>
          <p:nvPr>
            <p:ph type="title"/>
          </p:nvPr>
        </p:nvSpPr>
        <p:spPr>
          <a:prstGeom prst="rect">
            <a:avLst/>
          </a:prstGeom>
        </p:spPr>
        <p:txBody>
          <a:bodyPr/>
          <a:lstStyle/>
          <a:p>
            <a:r>
              <a:t>Commonsense Knowledge for any Situation</a:t>
            </a:r>
          </a:p>
        </p:txBody>
      </p:sp>
      <p:sp>
        <p:nvSpPr>
          <p:cNvPr id="1764" name="Kai wants to avoid trouble…"/>
          <p:cNvSpPr txBox="1"/>
          <p:nvPr/>
        </p:nvSpPr>
        <p:spPr>
          <a:xfrm>
            <a:off x="8501669" y="4117417"/>
            <a:ext cx="2693045" cy="1544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p>
            <a:pPr>
              <a:spcBef>
                <a:spcPts val="1000"/>
              </a:spcBef>
              <a:defRPr sz="3600" b="0">
                <a:latin typeface="+mj-lt"/>
                <a:ea typeface="+mj-ea"/>
                <a:cs typeface="+mj-cs"/>
                <a:sym typeface="Avenir Book"/>
              </a:defRPr>
            </a:pPr>
            <a:r>
              <a:rPr sz="1800"/>
              <a:t>Kai wants to avoid trouble</a:t>
            </a:r>
          </a:p>
          <a:p>
            <a:pPr>
              <a:spcBef>
                <a:spcPts val="1000"/>
              </a:spcBef>
              <a:defRPr sz="3600" b="0">
                <a:latin typeface="+mj-lt"/>
                <a:ea typeface="+mj-ea"/>
                <a:cs typeface="+mj-cs"/>
                <a:sym typeface="Avenir Book"/>
              </a:defRPr>
            </a:pPr>
            <a:r>
              <a:rPr sz="1800"/>
              <a:t>Kai intends to be calm</a:t>
            </a:r>
          </a:p>
          <a:p>
            <a:pPr>
              <a:spcBef>
                <a:spcPts val="1000"/>
              </a:spcBef>
              <a:defRPr sz="3600" b="0">
                <a:latin typeface="+mj-lt"/>
                <a:ea typeface="+mj-ea"/>
                <a:cs typeface="+mj-cs"/>
                <a:sym typeface="Avenir Book"/>
              </a:defRPr>
            </a:pPr>
            <a:r>
              <a:rPr sz="1800"/>
              <a:t>Kai stays calm</a:t>
            </a:r>
          </a:p>
          <a:p>
            <a:pPr>
              <a:spcBef>
                <a:spcPts val="1000"/>
              </a:spcBef>
              <a:defRPr sz="3600" b="0">
                <a:latin typeface="+mj-lt"/>
                <a:ea typeface="+mj-ea"/>
                <a:cs typeface="+mj-cs"/>
                <a:sym typeface="Avenir Book"/>
              </a:defRPr>
            </a:pPr>
            <a:r>
              <a:rPr sz="1800"/>
              <a:t>Kai is viewed as cautious</a:t>
            </a:r>
          </a:p>
        </p:txBody>
      </p:sp>
      <p:sp>
        <p:nvSpPr>
          <p:cNvPr id="1765" name="Arrow"/>
          <p:cNvSpPr/>
          <p:nvPr/>
        </p:nvSpPr>
        <p:spPr>
          <a:xfrm>
            <a:off x="7193185" y="4638117"/>
            <a:ext cx="1033301"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67" name="transformer-style architecture — input format is natural language…"/>
          <p:cNvSpPr txBox="1">
            <a:spLocks noGrp="1"/>
          </p:cNvSpPr>
          <p:nvPr>
            <p:ph type="body" sz="half" idx="4294967295"/>
          </p:nvPr>
        </p:nvSpPr>
        <p:spPr>
          <a:xfrm>
            <a:off x="844550" y="1574800"/>
            <a:ext cx="10502900" cy="2540675"/>
          </a:xfrm>
          <a:prstGeom prst="rect">
            <a:avLst/>
          </a:prstGeom>
        </p:spPr>
        <p:txBody>
          <a:bodyPr anchor="t">
            <a:normAutofit fontScale="62500" lnSpcReduction="20000"/>
          </a:bodyPr>
          <a:lstStyle/>
          <a:p>
            <a:pPr marL="310134" indent="-310134" defTabSz="305435">
              <a:spcBef>
                <a:spcPts val="1150"/>
              </a:spcBef>
              <a:defRPr sz="5476">
                <a:latin typeface="+mj-lt"/>
                <a:ea typeface="+mj-ea"/>
                <a:cs typeface="+mj-cs"/>
                <a:sym typeface="Avenir Book"/>
              </a:defRPr>
            </a:pPr>
            <a:r>
              <a:rPr dirty="0"/>
              <a:t>transformer-style architecture — input format is natural language</a:t>
            </a:r>
          </a:p>
          <a:p>
            <a:pPr marL="545084" lvl="1" indent="-310134" defTabSz="305435">
              <a:spcBef>
                <a:spcPts val="1150"/>
              </a:spcBef>
              <a:buChar char="-"/>
              <a:defRPr sz="5254">
                <a:latin typeface="+mj-lt"/>
                <a:ea typeface="+mj-ea"/>
                <a:cs typeface="+mj-cs"/>
                <a:sym typeface="Avenir Book"/>
              </a:defRPr>
            </a:pPr>
            <a:r>
              <a:rPr dirty="0"/>
              <a:t>event can be fully parsed</a:t>
            </a:r>
          </a:p>
          <a:p>
            <a:pPr marL="545084" lvl="1" indent="-310134" defTabSz="305435">
              <a:spcBef>
                <a:spcPts val="1150"/>
              </a:spcBef>
              <a:buChar char="-"/>
              <a:defRPr sz="5254">
                <a:latin typeface="+mj-lt"/>
                <a:ea typeface="+mj-ea"/>
                <a:cs typeface="+mj-cs"/>
                <a:sym typeface="Avenir Book"/>
              </a:defRPr>
            </a:pPr>
            <a:r>
              <a:rPr dirty="0">
                <a:solidFill>
                  <a:schemeClr val="accent1">
                    <a:lumOff val="-13575"/>
                  </a:schemeClr>
                </a:solidFill>
                <a:latin typeface="Avenir Heavy"/>
                <a:ea typeface="Avenir Heavy"/>
                <a:cs typeface="Avenir Heavy"/>
                <a:sym typeface="Avenir Heavy"/>
              </a:rPr>
              <a:t>dynamically </a:t>
            </a:r>
            <a:r>
              <a:rPr dirty="0"/>
              <a:t>generated knowledge passed to downstream model</a:t>
            </a:r>
          </a:p>
        </p:txBody>
      </p:sp>
      <p:pic>
        <p:nvPicPr>
          <p:cNvPr id="1768" name="Image" descr="Image"/>
          <p:cNvPicPr>
            <a:picLocks noChangeAspect="1"/>
          </p:cNvPicPr>
          <p:nvPr/>
        </p:nvPicPr>
        <p:blipFill>
          <a:blip r:embed="rId2"/>
          <a:srcRect b="3297"/>
          <a:stretch>
            <a:fillRect/>
          </a:stretch>
        </p:blipFill>
        <p:spPr>
          <a:xfrm>
            <a:off x="4281037" y="3605157"/>
            <a:ext cx="7188201" cy="3058012"/>
          </a:xfrm>
          <a:prstGeom prst="rect">
            <a:avLst/>
          </a:prstGeom>
          <a:ln w="12700">
            <a:miter lim="400000"/>
          </a:ln>
        </p:spPr>
      </p:pic>
      <p:sp>
        <p:nvSpPr>
          <p:cNvPr id="1769" name="Oval"/>
          <p:cNvSpPr/>
          <p:nvPr/>
        </p:nvSpPr>
        <p:spPr>
          <a:xfrm>
            <a:off x="4188258" y="4902538"/>
            <a:ext cx="1591749" cy="1590592"/>
          </a:xfrm>
          <a:prstGeom prst="ellipse">
            <a:avLst/>
          </a:prstGeom>
          <a:ln w="139700">
            <a:solidFill>
              <a:schemeClr val="accent5">
                <a:lumOff val="-29866"/>
              </a:schemeClr>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770" name="Liu et al., 2020"/>
          <p:cNvSpPr txBox="1"/>
          <p:nvPr/>
        </p:nvSpPr>
        <p:spPr>
          <a:xfrm>
            <a:off x="10141479" y="6591232"/>
            <a:ext cx="679673"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Liu et al., 2020</a:t>
            </a:r>
          </a:p>
        </p:txBody>
      </p:sp>
      <p:sp>
        <p:nvSpPr>
          <p:cNvPr id="1771" name="Commonsense Knowledge for any Situation"/>
          <p:cNvSpPr txBox="1">
            <a:spLocks noGrp="1"/>
          </p:cNvSpPr>
          <p:nvPr>
            <p:ph type="title"/>
          </p:nvPr>
        </p:nvSpPr>
        <p:spPr>
          <a:prstGeom prst="rect">
            <a:avLst/>
          </a:prstGeom>
        </p:spPr>
        <p:txBody>
          <a:bodyPr/>
          <a:lstStyle/>
          <a:p>
            <a:r>
              <a:t>Commonsense Knowledge for any Situation</a:t>
            </a:r>
          </a:p>
        </p:txBody>
      </p:sp>
      <p:grpSp>
        <p:nvGrpSpPr>
          <p:cNvPr id="1774" name="Group"/>
          <p:cNvGrpSpPr/>
          <p:nvPr/>
        </p:nvGrpSpPr>
        <p:grpSpPr>
          <a:xfrm>
            <a:off x="772683" y="4777056"/>
            <a:ext cx="1842895" cy="1841556"/>
            <a:chOff x="0" y="0"/>
            <a:chExt cx="3685789" cy="3683110"/>
          </a:xfrm>
        </p:grpSpPr>
        <p:pic>
          <p:nvPicPr>
            <p:cNvPr id="1772" name="Image" descr="Image"/>
            <p:cNvPicPr>
              <a:picLocks noChangeAspect="1"/>
            </p:cNvPicPr>
            <p:nvPr/>
          </p:nvPicPr>
          <p:blipFill>
            <a:blip r:embed="rId3"/>
            <a:stretch>
              <a:fillRect/>
            </a:stretch>
          </p:blipFill>
          <p:spPr>
            <a:xfrm>
              <a:off x="381502" y="589471"/>
              <a:ext cx="2721430" cy="2721430"/>
            </a:xfrm>
            <a:prstGeom prst="rect">
              <a:avLst/>
            </a:prstGeom>
            <a:ln w="12700" cap="flat">
              <a:noFill/>
              <a:miter lim="400000"/>
            </a:ln>
            <a:effectLst/>
          </p:spPr>
        </p:pic>
        <p:sp>
          <p:nvSpPr>
            <p:cNvPr id="1773" name="Circle"/>
            <p:cNvSpPr/>
            <p:nvPr/>
          </p:nvSpPr>
          <p:spPr>
            <a:xfrm>
              <a:off x="0" y="0"/>
              <a:ext cx="3685790"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
        <p:nvSpPr>
          <p:cNvPr id="1775" name="Arrow"/>
          <p:cNvSpPr/>
          <p:nvPr/>
        </p:nvSpPr>
        <p:spPr>
          <a:xfrm>
            <a:off x="2890760" y="5380334"/>
            <a:ext cx="1033301"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Tree>
  </p:cSld>
  <p:clrMapOvr>
    <a:masterClrMapping/>
  </p:clrMapOvr>
  <mc:AlternateContent xmlns:mc="http://schemas.openxmlformats.org/markup-compatibility/2006">
    <mc:Choice xmlns:p14="http://schemas.microsoft.com/office/powerpoint/2010/main" Requires="p14">
      <p:transition spd="slow" p14:dur="2000">
        <p:dissolve/>
      </p:transition>
    </mc:Choice>
    <mc:Fallback>
      <p:transition spd="slow">
        <p:dissolv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77" name="Image" descr="Image"/>
          <p:cNvPicPr>
            <a:picLocks noChangeAspect="1"/>
          </p:cNvPicPr>
          <p:nvPr/>
        </p:nvPicPr>
        <p:blipFill>
          <a:blip r:embed="rId2"/>
          <a:stretch>
            <a:fillRect/>
          </a:stretch>
        </p:blipFill>
        <p:spPr>
          <a:xfrm>
            <a:off x="1314450" y="1669391"/>
            <a:ext cx="9563100" cy="4705351"/>
          </a:xfrm>
          <a:prstGeom prst="rect">
            <a:avLst/>
          </a:prstGeom>
          <a:ln w="12700">
            <a:miter lim="400000"/>
          </a:ln>
        </p:spPr>
      </p:pic>
      <p:sp>
        <p:nvSpPr>
          <p:cNvPr id="1778" name="Chakrabarty et al., 2020"/>
          <p:cNvSpPr txBox="1"/>
          <p:nvPr/>
        </p:nvSpPr>
        <p:spPr>
          <a:xfrm>
            <a:off x="9574274" y="6591232"/>
            <a:ext cx="1070806"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Chakrabarty et al., 2020</a:t>
            </a:r>
          </a:p>
        </p:txBody>
      </p:sp>
      <p:sp>
        <p:nvSpPr>
          <p:cNvPr id="1779" name="Commonsense Knowledge for any Situation"/>
          <p:cNvSpPr txBox="1">
            <a:spLocks noGrp="1"/>
          </p:cNvSpPr>
          <p:nvPr>
            <p:ph type="title" idx="4294967295"/>
          </p:nvPr>
        </p:nvSpPr>
        <p:spPr>
          <a:prstGeom prst="rect">
            <a:avLst/>
          </a:prstGeom>
        </p:spPr>
        <p:txBody>
          <a:bodyPr>
            <a:normAutofit fontScale="90000"/>
          </a:bodyPr>
          <a:lstStyle>
            <a:lvl1pPr defTabSz="619125">
              <a:defRPr sz="8400">
                <a:latin typeface="+mj-lt"/>
                <a:ea typeface="+mj-ea"/>
                <a:cs typeface="+mj-cs"/>
                <a:sym typeface="Avenir Book"/>
              </a:defRPr>
            </a:lvl1pPr>
          </a:lstStyle>
          <a:p>
            <a:r>
              <a:t>Commonsense Knowledge for any Situation</a:t>
            </a:r>
          </a:p>
        </p:txBody>
      </p:sp>
      <p:grpSp>
        <p:nvGrpSpPr>
          <p:cNvPr id="1782" name="Group"/>
          <p:cNvGrpSpPr/>
          <p:nvPr/>
        </p:nvGrpSpPr>
        <p:grpSpPr>
          <a:xfrm>
            <a:off x="2732282" y="4914053"/>
            <a:ext cx="1468400" cy="1467333"/>
            <a:chOff x="0" y="0"/>
            <a:chExt cx="2936798" cy="2934664"/>
          </a:xfrm>
        </p:grpSpPr>
        <p:pic>
          <p:nvPicPr>
            <p:cNvPr id="1780" name="Image" descr="Image"/>
            <p:cNvPicPr>
              <a:picLocks noChangeAspect="1"/>
            </p:cNvPicPr>
            <p:nvPr/>
          </p:nvPicPr>
          <p:blipFill>
            <a:blip r:embed="rId3"/>
            <a:stretch>
              <a:fillRect/>
            </a:stretch>
          </p:blipFill>
          <p:spPr>
            <a:xfrm>
              <a:off x="303977" y="469684"/>
              <a:ext cx="2168407" cy="2168408"/>
            </a:xfrm>
            <a:prstGeom prst="rect">
              <a:avLst/>
            </a:prstGeom>
            <a:ln w="12700" cap="flat">
              <a:noFill/>
              <a:miter lim="400000"/>
            </a:ln>
            <a:effectLst/>
          </p:spPr>
        </p:pic>
        <p:sp>
          <p:nvSpPr>
            <p:cNvPr id="1781" name="Circle"/>
            <p:cNvSpPr/>
            <p:nvPr/>
          </p:nvSpPr>
          <p:spPr>
            <a:xfrm>
              <a:off x="0" y="0"/>
              <a:ext cx="2936799" cy="2934665"/>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Tree>
  </p:cSld>
  <p:clrMapOvr>
    <a:masterClrMapping/>
  </p:clrMapOvr>
  <p:transition spd="slow">
    <p:dissolve/>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86" name="Group"/>
          <p:cNvGrpSpPr/>
          <p:nvPr/>
        </p:nvGrpSpPr>
        <p:grpSpPr>
          <a:xfrm>
            <a:off x="3606425" y="1410260"/>
            <a:ext cx="7508560" cy="4975196"/>
            <a:chOff x="0" y="0"/>
            <a:chExt cx="15017119" cy="9950390"/>
          </a:xfrm>
        </p:grpSpPr>
        <p:pic>
          <p:nvPicPr>
            <p:cNvPr id="1784" name="Image" descr="Image"/>
            <p:cNvPicPr>
              <a:picLocks noChangeAspect="1"/>
            </p:cNvPicPr>
            <p:nvPr/>
          </p:nvPicPr>
          <p:blipFill>
            <a:blip r:embed="rId2"/>
            <a:srcRect b="3551"/>
            <a:stretch>
              <a:fillRect/>
            </a:stretch>
          </p:blipFill>
          <p:spPr>
            <a:xfrm>
              <a:off x="5719" y="4237"/>
              <a:ext cx="15011401" cy="9946154"/>
            </a:xfrm>
            <a:prstGeom prst="rect">
              <a:avLst/>
            </a:prstGeom>
            <a:ln w="12700" cap="flat">
              <a:noFill/>
              <a:miter lim="400000"/>
            </a:ln>
            <a:effectLst/>
          </p:spPr>
        </p:pic>
        <p:sp>
          <p:nvSpPr>
            <p:cNvPr id="1785" name="Rectangle"/>
            <p:cNvSpPr/>
            <p:nvPr/>
          </p:nvSpPr>
          <p:spPr>
            <a:xfrm>
              <a:off x="0" y="0"/>
              <a:ext cx="2132878" cy="743098"/>
            </a:xfrm>
            <a:prstGeom prst="rect">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1795" name="Connection Line"/>
          <p:cNvSpPr/>
          <p:nvPr/>
        </p:nvSpPr>
        <p:spPr>
          <a:xfrm>
            <a:off x="2313465" y="2805829"/>
            <a:ext cx="1382926" cy="484890"/>
          </a:xfrm>
          <a:custGeom>
            <a:avLst/>
            <a:gdLst/>
            <a:ahLst/>
            <a:cxnLst>
              <a:cxn ang="0">
                <a:pos x="wd2" y="hd2"/>
              </a:cxn>
              <a:cxn ang="5400000">
                <a:pos x="wd2" y="hd2"/>
              </a:cxn>
              <a:cxn ang="10800000">
                <a:pos x="wd2" y="hd2"/>
              </a:cxn>
              <a:cxn ang="16200000">
                <a:pos x="wd2" y="hd2"/>
              </a:cxn>
            </a:cxnLst>
            <a:rect l="0" t="0" r="r" b="b"/>
            <a:pathLst>
              <a:path w="21600" h="16519" extrusionOk="0">
                <a:moveTo>
                  <a:pt x="21600" y="16519"/>
                </a:moveTo>
                <a:cubicBezTo>
                  <a:pt x="13069" y="-2444"/>
                  <a:pt x="5869" y="-5081"/>
                  <a:pt x="0" y="8608"/>
                </a:cubicBezTo>
              </a:path>
            </a:pathLst>
          </a:custGeom>
          <a:ln w="63500">
            <a:solidFill>
              <a:srgbClr val="000000"/>
            </a:solidFill>
            <a:miter lim="400000"/>
            <a:tailEnd type="triangle"/>
          </a:ln>
        </p:spPr>
        <p:txBody>
          <a:bodyPr/>
          <a:lstStyle/>
          <a:p>
            <a:endParaRPr sz="700"/>
          </a:p>
        </p:txBody>
      </p:sp>
      <p:sp>
        <p:nvSpPr>
          <p:cNvPr id="1796" name="Connection Line"/>
          <p:cNvSpPr/>
          <p:nvPr/>
        </p:nvSpPr>
        <p:spPr>
          <a:xfrm>
            <a:off x="2226338" y="4779131"/>
            <a:ext cx="4591855" cy="2048619"/>
          </a:xfrm>
          <a:custGeom>
            <a:avLst/>
            <a:gdLst/>
            <a:ahLst/>
            <a:cxnLst>
              <a:cxn ang="0">
                <a:pos x="wd2" y="hd2"/>
              </a:cxn>
              <a:cxn ang="5400000">
                <a:pos x="wd2" y="hd2"/>
              </a:cxn>
              <a:cxn ang="10800000">
                <a:pos x="wd2" y="hd2"/>
              </a:cxn>
              <a:cxn ang="16200000">
                <a:pos x="wd2" y="hd2"/>
              </a:cxn>
            </a:cxnLst>
            <a:rect l="0" t="0" r="r" b="b"/>
            <a:pathLst>
              <a:path w="21600" h="16302" extrusionOk="0">
                <a:moveTo>
                  <a:pt x="0" y="0"/>
                </a:moveTo>
                <a:cubicBezTo>
                  <a:pt x="5629" y="20019"/>
                  <a:pt x="12829" y="21600"/>
                  <a:pt x="21600" y="4743"/>
                </a:cubicBezTo>
              </a:path>
            </a:pathLst>
          </a:custGeom>
          <a:ln w="63500">
            <a:solidFill>
              <a:srgbClr val="000000"/>
            </a:solidFill>
            <a:miter lim="400000"/>
            <a:tailEnd type="triangle"/>
          </a:ln>
        </p:spPr>
        <p:txBody>
          <a:bodyPr/>
          <a:lstStyle/>
          <a:p>
            <a:endParaRPr sz="700"/>
          </a:p>
        </p:txBody>
      </p:sp>
      <p:sp>
        <p:nvSpPr>
          <p:cNvPr id="1789" name="Oval"/>
          <p:cNvSpPr/>
          <p:nvPr/>
        </p:nvSpPr>
        <p:spPr>
          <a:xfrm>
            <a:off x="6697076" y="1173781"/>
            <a:ext cx="2360485" cy="5605483"/>
          </a:xfrm>
          <a:prstGeom prst="ellipse">
            <a:avLst/>
          </a:prstGeom>
          <a:ln w="139700">
            <a:solidFill>
              <a:schemeClr val="accent5">
                <a:lumOff val="-29866"/>
              </a:schemeClr>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790" name="Kearns et al., 2020"/>
          <p:cNvSpPr txBox="1"/>
          <p:nvPr/>
        </p:nvSpPr>
        <p:spPr>
          <a:xfrm>
            <a:off x="9516039" y="6550981"/>
            <a:ext cx="844783"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Kearns et al., 2020</a:t>
            </a:r>
          </a:p>
        </p:txBody>
      </p:sp>
      <p:sp>
        <p:nvSpPr>
          <p:cNvPr id="1791" name="Commonsense Knowledge for any Situation"/>
          <p:cNvSpPr txBox="1">
            <a:spLocks noGrp="1"/>
          </p:cNvSpPr>
          <p:nvPr>
            <p:ph type="title"/>
          </p:nvPr>
        </p:nvSpPr>
        <p:spPr>
          <a:prstGeom prst="rect">
            <a:avLst/>
          </a:prstGeom>
        </p:spPr>
        <p:txBody>
          <a:bodyPr/>
          <a:lstStyle/>
          <a:p>
            <a:r>
              <a:t>Commonsense Knowledge for any Situation</a:t>
            </a:r>
          </a:p>
        </p:txBody>
      </p:sp>
      <p:grpSp>
        <p:nvGrpSpPr>
          <p:cNvPr id="1794" name="Group"/>
          <p:cNvGrpSpPr/>
          <p:nvPr/>
        </p:nvGrpSpPr>
        <p:grpSpPr>
          <a:xfrm>
            <a:off x="934428" y="2977080"/>
            <a:ext cx="1842895" cy="1841556"/>
            <a:chOff x="0" y="0"/>
            <a:chExt cx="3685789" cy="3683110"/>
          </a:xfrm>
        </p:grpSpPr>
        <p:pic>
          <p:nvPicPr>
            <p:cNvPr id="1792" name="Image" descr="Image"/>
            <p:cNvPicPr>
              <a:picLocks noChangeAspect="1"/>
            </p:cNvPicPr>
            <p:nvPr/>
          </p:nvPicPr>
          <p:blipFill>
            <a:blip r:embed="rId3"/>
            <a:stretch>
              <a:fillRect/>
            </a:stretch>
          </p:blipFill>
          <p:spPr>
            <a:xfrm>
              <a:off x="381502" y="589471"/>
              <a:ext cx="2721430" cy="2721430"/>
            </a:xfrm>
            <a:prstGeom prst="rect">
              <a:avLst/>
            </a:prstGeom>
            <a:ln w="12700" cap="flat">
              <a:noFill/>
              <a:miter lim="400000"/>
            </a:ln>
            <a:effectLst/>
          </p:spPr>
        </p:pic>
        <p:sp>
          <p:nvSpPr>
            <p:cNvPr id="1793" name="Circle"/>
            <p:cNvSpPr/>
            <p:nvPr/>
          </p:nvSpPr>
          <p:spPr>
            <a:xfrm>
              <a:off x="0" y="0"/>
              <a:ext cx="3685790"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Tree>
  </p:cSld>
  <p:clrMapOvr>
    <a:masterClrMapping/>
  </p:clrMapOvr>
  <mc:AlternateContent xmlns:mc="http://schemas.openxmlformats.org/markup-compatibility/2006">
    <mc:Choice xmlns:p14="http://schemas.microsoft.com/office/powerpoint/2010/main" Requires="p14">
      <p:transition spd="slow" p14:dur="2000">
        <p:dissolve/>
      </p:transition>
    </mc:Choice>
    <mc:Fallback>
      <p:transition spd="slow">
        <p:dissolv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98" name="transformer-style architecture — input format is natural language…"/>
          <p:cNvSpPr txBox="1">
            <a:spLocks noGrp="1"/>
          </p:cNvSpPr>
          <p:nvPr>
            <p:ph type="body" sz="half" idx="4294967295"/>
          </p:nvPr>
        </p:nvSpPr>
        <p:spPr>
          <a:xfrm>
            <a:off x="844550" y="1574800"/>
            <a:ext cx="10502900" cy="2540675"/>
          </a:xfrm>
          <a:prstGeom prst="rect">
            <a:avLst/>
          </a:prstGeom>
        </p:spPr>
        <p:txBody>
          <a:bodyPr anchor="t">
            <a:normAutofit fontScale="55000" lnSpcReduction="20000"/>
          </a:bodyPr>
          <a:lstStyle/>
          <a:p>
            <a:pPr marL="310134" indent="-310134" defTabSz="305435">
              <a:spcBef>
                <a:spcPts val="1150"/>
              </a:spcBef>
              <a:defRPr sz="5476">
                <a:latin typeface="+mj-lt"/>
                <a:ea typeface="+mj-ea"/>
                <a:cs typeface="+mj-cs"/>
                <a:sym typeface="Avenir Book"/>
              </a:defRPr>
            </a:pPr>
            <a:r>
              <a:t>transformer-style architecture — input format is natural language</a:t>
            </a:r>
          </a:p>
          <a:p>
            <a:pPr marL="545084" lvl="1" indent="-310134" defTabSz="305435">
              <a:spcBef>
                <a:spcPts val="1150"/>
              </a:spcBef>
              <a:buChar char="-"/>
              <a:defRPr sz="5254">
                <a:latin typeface="+mj-lt"/>
                <a:ea typeface="+mj-ea"/>
                <a:cs typeface="+mj-cs"/>
                <a:sym typeface="Avenir Book"/>
              </a:defRPr>
            </a:pPr>
            <a:r>
              <a:t>event can be fully parsed</a:t>
            </a:r>
          </a:p>
          <a:p>
            <a:pPr marL="545084" lvl="1" indent="-310134" defTabSz="305435">
              <a:spcBef>
                <a:spcPts val="1150"/>
              </a:spcBef>
              <a:buChar char="-"/>
              <a:defRPr sz="5254">
                <a:latin typeface="+mj-lt"/>
                <a:ea typeface="+mj-ea"/>
                <a:cs typeface="+mj-cs"/>
                <a:sym typeface="Avenir Book"/>
              </a:defRPr>
            </a:pPr>
            <a:r>
              <a:t>knowledge representations passed to downstream model</a:t>
            </a:r>
            <a:br/>
            <a:endParaRPr/>
          </a:p>
        </p:txBody>
      </p:sp>
      <p:sp>
        <p:nvSpPr>
          <p:cNvPr id="1799" name="Bhagavatula et al., 2020"/>
          <p:cNvSpPr txBox="1"/>
          <p:nvPr/>
        </p:nvSpPr>
        <p:spPr>
          <a:xfrm>
            <a:off x="9297743" y="6591232"/>
            <a:ext cx="1072409"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Bhagavatula et al., 2020</a:t>
            </a:r>
          </a:p>
        </p:txBody>
      </p:sp>
      <p:grpSp>
        <p:nvGrpSpPr>
          <p:cNvPr id="1804" name="Group"/>
          <p:cNvGrpSpPr/>
          <p:nvPr/>
        </p:nvGrpSpPr>
        <p:grpSpPr>
          <a:xfrm rot="16200000">
            <a:off x="6077445" y="5038521"/>
            <a:ext cx="865454" cy="218817"/>
            <a:chOff x="0" y="0"/>
            <a:chExt cx="1730906" cy="437632"/>
          </a:xfrm>
        </p:grpSpPr>
        <p:sp>
          <p:nvSpPr>
            <p:cNvPr id="1800" name="Rectangle"/>
            <p:cNvSpPr/>
            <p:nvPr/>
          </p:nvSpPr>
          <p:spPr>
            <a:xfrm>
              <a:off x="0" y="2547"/>
              <a:ext cx="1730907" cy="431801"/>
            </a:xfrm>
            <a:prstGeom prst="rect">
              <a:avLst/>
            </a:prstGeom>
            <a:solidFill>
              <a:schemeClr val="accent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01"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02"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03"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809" name="Group"/>
          <p:cNvGrpSpPr/>
          <p:nvPr/>
        </p:nvGrpSpPr>
        <p:grpSpPr>
          <a:xfrm rot="16200000">
            <a:off x="5746358" y="5038521"/>
            <a:ext cx="865454" cy="218817"/>
            <a:chOff x="0" y="0"/>
            <a:chExt cx="1730906" cy="437632"/>
          </a:xfrm>
        </p:grpSpPr>
        <p:sp>
          <p:nvSpPr>
            <p:cNvPr id="1805" name="Rectangle"/>
            <p:cNvSpPr/>
            <p:nvPr/>
          </p:nvSpPr>
          <p:spPr>
            <a:xfrm>
              <a:off x="0" y="2547"/>
              <a:ext cx="1730907" cy="431801"/>
            </a:xfrm>
            <a:prstGeom prst="rect">
              <a:avLst/>
            </a:prstGeom>
            <a:solidFill>
              <a:schemeClr val="accent3">
                <a:hueOff val="362282"/>
                <a:satOff val="31803"/>
                <a:lumOff val="-18242"/>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06"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07"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08"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814" name="Group"/>
          <p:cNvGrpSpPr/>
          <p:nvPr/>
        </p:nvGrpSpPr>
        <p:grpSpPr>
          <a:xfrm rot="16200000">
            <a:off x="5415271" y="5038521"/>
            <a:ext cx="865454" cy="218817"/>
            <a:chOff x="0" y="0"/>
            <a:chExt cx="1730906" cy="437632"/>
          </a:xfrm>
        </p:grpSpPr>
        <p:sp>
          <p:nvSpPr>
            <p:cNvPr id="1810"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11"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12"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13"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819" name="Group"/>
          <p:cNvGrpSpPr/>
          <p:nvPr/>
        </p:nvGrpSpPr>
        <p:grpSpPr>
          <a:xfrm rot="16200000">
            <a:off x="6408531" y="5038521"/>
            <a:ext cx="865454" cy="218817"/>
            <a:chOff x="0" y="0"/>
            <a:chExt cx="1730906" cy="437632"/>
          </a:xfrm>
        </p:grpSpPr>
        <p:sp>
          <p:nvSpPr>
            <p:cNvPr id="1815" name="Rectangle"/>
            <p:cNvSpPr/>
            <p:nvPr/>
          </p:nvSpPr>
          <p:spPr>
            <a:xfrm>
              <a:off x="0" y="2547"/>
              <a:ext cx="1730907" cy="431801"/>
            </a:xfrm>
            <a:prstGeom prst="rect">
              <a:avLst/>
            </a:prstGeom>
            <a:solidFill>
              <a:schemeClr val="accent3">
                <a:hueOff val="-274225"/>
                <a:satOff val="26768"/>
                <a:lumOff val="11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16"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17"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18"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pic>
        <p:nvPicPr>
          <p:cNvPr id="1820" name="Image" descr="Image"/>
          <p:cNvPicPr>
            <a:picLocks noChangeAspect="1"/>
          </p:cNvPicPr>
          <p:nvPr/>
        </p:nvPicPr>
        <p:blipFill>
          <a:blip r:embed="rId2"/>
          <a:stretch>
            <a:fillRect/>
          </a:stretch>
        </p:blipFill>
        <p:spPr>
          <a:xfrm>
            <a:off x="645472" y="3683286"/>
            <a:ext cx="10901057" cy="2308681"/>
          </a:xfrm>
          <a:prstGeom prst="rect">
            <a:avLst/>
          </a:prstGeom>
          <a:ln w="12700">
            <a:miter lim="400000"/>
          </a:ln>
        </p:spPr>
      </p:pic>
      <p:sp>
        <p:nvSpPr>
          <p:cNvPr id="1821" name="Circle"/>
          <p:cNvSpPr/>
          <p:nvPr/>
        </p:nvSpPr>
        <p:spPr>
          <a:xfrm>
            <a:off x="5268838" y="4133074"/>
            <a:ext cx="2031188" cy="2029711"/>
          </a:xfrm>
          <a:prstGeom prst="ellipse">
            <a:avLst/>
          </a:prstGeom>
          <a:ln w="139700">
            <a:solidFill>
              <a:schemeClr val="accent5">
                <a:lumOff val="-29866"/>
              </a:schemeClr>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822" name="Commonsense Knowledge for any Situation"/>
          <p:cNvSpPr txBox="1">
            <a:spLocks noGrp="1"/>
          </p:cNvSpPr>
          <p:nvPr>
            <p:ph type="title"/>
          </p:nvPr>
        </p:nvSpPr>
        <p:spPr>
          <a:prstGeom prst="rect">
            <a:avLst/>
          </a:prstGeom>
        </p:spPr>
        <p:txBody>
          <a:bodyPr/>
          <a:lstStyle/>
          <a:p>
            <a:r>
              <a:t>Commonsense Knowledge for any Situation</a:t>
            </a:r>
          </a:p>
        </p:txBody>
      </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4" name="Question"/>
          <p:cNvSpPr txBox="1">
            <a:spLocks noGrp="1"/>
          </p:cNvSpPr>
          <p:nvPr>
            <p:ph type="title"/>
          </p:nvPr>
        </p:nvSpPr>
        <p:spPr>
          <a:prstGeom prst="rect">
            <a:avLst/>
          </a:prstGeom>
        </p:spPr>
        <p:txBody>
          <a:bodyPr/>
          <a:lstStyle/>
          <a:p>
            <a:r>
              <a:t>Question</a:t>
            </a:r>
          </a:p>
        </p:txBody>
      </p:sp>
      <p:sp>
        <p:nvSpPr>
          <p:cNvPr id="1825" name="What are the implications of this…"/>
          <p:cNvSpPr txBox="1">
            <a:spLocks noGrp="1"/>
          </p:cNvSpPr>
          <p:nvPr>
            <p:ph type="body" sz="half" idx="4294967295"/>
          </p:nvPr>
        </p:nvSpPr>
        <p:spPr>
          <a:xfrm>
            <a:off x="844550" y="2123514"/>
            <a:ext cx="10502900" cy="2610974"/>
          </a:xfrm>
          <a:prstGeom prst="rect">
            <a:avLst/>
          </a:prstGeom>
        </p:spPr>
        <p:txBody>
          <a:bodyPr>
            <a:normAutofit fontScale="70000" lnSpcReduction="20000"/>
          </a:bodyPr>
          <a:lstStyle/>
          <a:p>
            <a:pPr marL="0" indent="0" algn="ctr">
              <a:spcBef>
                <a:spcPts val="0"/>
              </a:spcBef>
              <a:buSzTx/>
              <a:defRPr sz="8300">
                <a:latin typeface="+mj-lt"/>
                <a:ea typeface="+mj-ea"/>
                <a:cs typeface="+mj-cs"/>
                <a:sym typeface="Avenir Book"/>
              </a:defRPr>
            </a:pPr>
            <a:r>
              <a:t>What are the implications of this </a:t>
            </a:r>
          </a:p>
          <a:p>
            <a:pPr marL="0" indent="0" algn="ctr">
              <a:spcBef>
                <a:spcPts val="0"/>
              </a:spcBef>
              <a:buSzTx/>
              <a:defRPr sz="8300">
                <a:latin typeface="+mj-lt"/>
                <a:ea typeface="+mj-ea"/>
                <a:cs typeface="+mj-cs"/>
                <a:sym typeface="Avenir Book"/>
              </a:defRPr>
            </a:pPr>
            <a:r>
              <a:t>new knowledge representation?</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5DC5A9D9-5C3A-F743-8714-68BB427B9382}"/>
              </a:ext>
            </a:extLst>
          </p:cNvPr>
          <p:cNvPicPr>
            <a:picLocks noChangeAspect="1"/>
          </p:cNvPicPr>
          <p:nvPr/>
        </p:nvPicPr>
        <p:blipFill>
          <a:blip r:embed="rId3"/>
          <a:stretch>
            <a:fillRect/>
          </a:stretch>
        </p:blipFill>
        <p:spPr>
          <a:xfrm>
            <a:off x="10732" y="0"/>
            <a:ext cx="12170535" cy="6858000"/>
          </a:xfrm>
          <a:prstGeom prst="rect">
            <a:avLst/>
          </a:prstGeom>
        </p:spPr>
      </p:pic>
      <p:sp>
        <p:nvSpPr>
          <p:cNvPr id="2" name="Title 1">
            <a:extLst>
              <a:ext uri="{FF2B5EF4-FFF2-40B4-BE49-F238E27FC236}">
                <a16:creationId xmlns:a16="http://schemas.microsoft.com/office/drawing/2014/main" id="{A7B11BC9-0FF7-4A0B-A8AD-107C72C8E4C6}"/>
              </a:ext>
            </a:extLst>
          </p:cNvPr>
          <p:cNvSpPr>
            <a:spLocks noGrp="1"/>
          </p:cNvSpPr>
          <p:nvPr>
            <p:ph type="title"/>
          </p:nvPr>
        </p:nvSpPr>
        <p:spPr>
          <a:xfrm>
            <a:off x="838200" y="161448"/>
            <a:ext cx="10515600" cy="862134"/>
          </a:xfrm>
        </p:spPr>
        <p:txBody>
          <a:bodyPr>
            <a:normAutofit/>
          </a:bodyPr>
          <a:lstStyle/>
          <a:p>
            <a:r>
              <a:rPr lang="en-US" dirty="0"/>
              <a:t>Grandma’s glasses</a:t>
            </a:r>
          </a:p>
        </p:txBody>
      </p:sp>
      <p:pic>
        <p:nvPicPr>
          <p:cNvPr id="5" name="Picture 4">
            <a:extLst>
              <a:ext uri="{FF2B5EF4-FFF2-40B4-BE49-F238E27FC236}">
                <a16:creationId xmlns:a16="http://schemas.microsoft.com/office/drawing/2014/main" id="{7044BF4F-BFDB-429C-9C22-83371F00F308}"/>
              </a:ext>
            </a:extLst>
          </p:cNvPr>
          <p:cNvPicPr>
            <a:picLocks noChangeAspect="1"/>
          </p:cNvPicPr>
          <p:nvPr/>
        </p:nvPicPr>
        <p:blipFill>
          <a:blip r:embed="rId4"/>
          <a:stretch>
            <a:fillRect/>
          </a:stretch>
        </p:blipFill>
        <p:spPr>
          <a:xfrm>
            <a:off x="8931965" y="0"/>
            <a:ext cx="3260035" cy="1137221"/>
          </a:xfrm>
          <a:prstGeom prst="rect">
            <a:avLst/>
          </a:prstGeom>
        </p:spPr>
      </p:pic>
    </p:spTree>
    <p:extLst>
      <p:ext uri="{BB962C8B-B14F-4D97-AF65-F5344CB8AC3E}">
        <p14:creationId xmlns:p14="http://schemas.microsoft.com/office/powerpoint/2010/main" val="17224339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7" name="Arrow"/>
          <p:cNvSpPr/>
          <p:nvPr/>
        </p:nvSpPr>
        <p:spPr>
          <a:xfrm>
            <a:off x="3766624" y="4638117"/>
            <a:ext cx="1033301"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1830" name="Group"/>
          <p:cNvGrpSpPr/>
          <p:nvPr/>
        </p:nvGrpSpPr>
        <p:grpSpPr>
          <a:xfrm>
            <a:off x="5075107" y="4034839"/>
            <a:ext cx="1842895" cy="1841556"/>
            <a:chOff x="0" y="0"/>
            <a:chExt cx="3685789" cy="3683110"/>
          </a:xfrm>
        </p:grpSpPr>
        <p:sp>
          <p:nvSpPr>
            <p:cNvPr id="1828" name="Circle"/>
            <p:cNvSpPr/>
            <p:nvPr/>
          </p:nvSpPr>
          <p:spPr>
            <a:xfrm>
              <a:off x="0" y="0"/>
              <a:ext cx="3685790" cy="3683111"/>
            </a:xfrm>
            <a:prstGeom prst="ellipse">
              <a:avLst/>
            </a:prstGeom>
            <a:solidFill>
              <a:srgbClr val="FFFFFF"/>
            </a:solid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829" name="Image" descr="Image"/>
            <p:cNvPicPr>
              <a:picLocks noChangeAspect="1"/>
            </p:cNvPicPr>
            <p:nvPr/>
          </p:nvPicPr>
          <p:blipFill>
            <a:blip r:embed="rId2"/>
            <a:stretch>
              <a:fillRect/>
            </a:stretch>
          </p:blipFill>
          <p:spPr>
            <a:xfrm>
              <a:off x="381502" y="589471"/>
              <a:ext cx="2721430" cy="2721430"/>
            </a:xfrm>
            <a:prstGeom prst="rect">
              <a:avLst/>
            </a:prstGeom>
            <a:ln w="12700" cap="flat">
              <a:noFill/>
              <a:miter lim="400000"/>
            </a:ln>
            <a:effectLst/>
          </p:spPr>
        </p:pic>
      </p:grpSp>
      <p:sp>
        <p:nvSpPr>
          <p:cNvPr id="1831" name="Arrow"/>
          <p:cNvSpPr/>
          <p:nvPr/>
        </p:nvSpPr>
        <p:spPr>
          <a:xfrm>
            <a:off x="7193185" y="4638117"/>
            <a:ext cx="1033301"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832" name="transformer-style architecture — input format is natural language…"/>
          <p:cNvSpPr txBox="1">
            <a:spLocks noGrp="1"/>
          </p:cNvSpPr>
          <p:nvPr>
            <p:ph type="body" sz="half" idx="4294967295"/>
          </p:nvPr>
        </p:nvSpPr>
        <p:spPr>
          <a:xfrm>
            <a:off x="844550" y="1574800"/>
            <a:ext cx="10502900" cy="2540675"/>
          </a:xfrm>
          <a:prstGeom prst="rect">
            <a:avLst/>
          </a:prstGeom>
        </p:spPr>
        <p:txBody>
          <a:bodyPr anchor="t">
            <a:normAutofit fontScale="62500" lnSpcReduction="20000"/>
          </a:bodyPr>
          <a:lstStyle/>
          <a:p>
            <a:pPr marL="310134" indent="-310134" defTabSz="305435">
              <a:spcBef>
                <a:spcPts val="1150"/>
              </a:spcBef>
              <a:defRPr sz="5476">
                <a:latin typeface="+mj-lt"/>
                <a:ea typeface="+mj-ea"/>
                <a:cs typeface="+mj-cs"/>
                <a:sym typeface="Avenir Book"/>
              </a:defRPr>
            </a:pPr>
            <a:r>
              <a:t>transformer-style architecture — input format is natural language</a:t>
            </a:r>
          </a:p>
          <a:p>
            <a:pPr marL="545084" lvl="1" indent="-310134" defTabSz="305435">
              <a:spcBef>
                <a:spcPts val="1150"/>
              </a:spcBef>
              <a:buChar char="-"/>
              <a:defRPr sz="5254">
                <a:latin typeface="+mj-lt"/>
                <a:ea typeface="+mj-ea"/>
                <a:cs typeface="+mj-cs"/>
                <a:sym typeface="Avenir Book"/>
              </a:defRPr>
            </a:pPr>
            <a:r>
              <a:t>event can be fully parsed</a:t>
            </a:r>
          </a:p>
          <a:p>
            <a:pPr marL="545084" lvl="1" indent="-310134" defTabSz="305435">
              <a:spcBef>
                <a:spcPts val="1150"/>
              </a:spcBef>
              <a:buChar char="-"/>
              <a:defRPr sz="5254">
                <a:latin typeface="+mj-lt"/>
                <a:ea typeface="+mj-ea"/>
                <a:cs typeface="+mj-cs"/>
                <a:sym typeface="Avenir Book"/>
              </a:defRPr>
            </a:pPr>
            <a:r>
              <a:t>knowledge generated </a:t>
            </a:r>
            <a:r>
              <a:rPr>
                <a:solidFill>
                  <a:schemeClr val="accent1">
                    <a:lumOff val="-13575"/>
                  </a:schemeClr>
                </a:solidFill>
                <a:latin typeface="Avenir Heavy"/>
                <a:ea typeface="Avenir Heavy"/>
                <a:cs typeface="Avenir Heavy"/>
                <a:sym typeface="Avenir Heavy"/>
              </a:rPr>
              <a:t>dynamically</a:t>
            </a:r>
            <a:r>
              <a:t> from </a:t>
            </a:r>
            <a:r>
              <a:rPr>
                <a:solidFill>
                  <a:schemeClr val="accent1">
                    <a:lumOff val="-13575"/>
                  </a:schemeClr>
                </a:solidFill>
                <a:latin typeface="Avenir Heavy"/>
                <a:ea typeface="Avenir Heavy"/>
                <a:cs typeface="Avenir Heavy"/>
                <a:sym typeface="Avenir Heavy"/>
              </a:rPr>
              <a:t>neural</a:t>
            </a:r>
            <a:r>
              <a:t> knowledge model</a:t>
            </a:r>
          </a:p>
        </p:txBody>
      </p:sp>
      <p:sp>
        <p:nvSpPr>
          <p:cNvPr id="1833" name="Kai wants to avoid trouble…"/>
          <p:cNvSpPr txBox="1"/>
          <p:nvPr/>
        </p:nvSpPr>
        <p:spPr>
          <a:xfrm>
            <a:off x="8501669" y="4117417"/>
            <a:ext cx="2693045" cy="1544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p>
            <a:pPr>
              <a:spcBef>
                <a:spcPts val="1000"/>
              </a:spcBef>
              <a:defRPr sz="3600" b="0">
                <a:latin typeface="+mj-lt"/>
                <a:ea typeface="+mj-ea"/>
                <a:cs typeface="+mj-cs"/>
                <a:sym typeface="Avenir Book"/>
              </a:defRPr>
            </a:pPr>
            <a:r>
              <a:rPr sz="1800"/>
              <a:t>Kai wants to avoid trouble</a:t>
            </a:r>
          </a:p>
          <a:p>
            <a:pPr>
              <a:spcBef>
                <a:spcPts val="1000"/>
              </a:spcBef>
              <a:defRPr sz="3600" b="0">
                <a:latin typeface="+mj-lt"/>
                <a:ea typeface="+mj-ea"/>
                <a:cs typeface="+mj-cs"/>
                <a:sym typeface="Avenir Book"/>
              </a:defRPr>
            </a:pPr>
            <a:r>
              <a:rPr sz="1800"/>
              <a:t>Kai intends to be calm</a:t>
            </a:r>
          </a:p>
          <a:p>
            <a:pPr>
              <a:spcBef>
                <a:spcPts val="1000"/>
              </a:spcBef>
              <a:defRPr sz="3600" b="0">
                <a:latin typeface="+mj-lt"/>
                <a:ea typeface="+mj-ea"/>
                <a:cs typeface="+mj-cs"/>
                <a:sym typeface="Avenir Book"/>
              </a:defRPr>
            </a:pPr>
            <a:r>
              <a:rPr sz="1800"/>
              <a:t>Kai stays calm</a:t>
            </a:r>
          </a:p>
          <a:p>
            <a:pPr>
              <a:spcBef>
                <a:spcPts val="1000"/>
              </a:spcBef>
              <a:defRPr sz="3600" b="0">
                <a:latin typeface="+mj-lt"/>
                <a:ea typeface="+mj-ea"/>
                <a:cs typeface="+mj-cs"/>
                <a:sym typeface="Avenir Book"/>
              </a:defRPr>
            </a:pPr>
            <a:r>
              <a:rPr sz="1800"/>
              <a:t>Kai is viewed as cautious</a:t>
            </a:r>
          </a:p>
        </p:txBody>
      </p:sp>
      <p:sp>
        <p:nvSpPr>
          <p:cNvPr id="1834" name="Kai knew that things were getting out of control and managed to keep his temper in check"/>
          <p:cNvSpPr txBox="1"/>
          <p:nvPr/>
        </p:nvSpPr>
        <p:spPr>
          <a:xfrm>
            <a:off x="482668" y="4822248"/>
            <a:ext cx="3110529"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b="0">
                <a:latin typeface="+mj-lt"/>
                <a:ea typeface="+mj-ea"/>
                <a:cs typeface="+mj-cs"/>
                <a:sym typeface="Avenir Book"/>
              </a:defRPr>
            </a:lvl1pPr>
          </a:lstStyle>
          <a:p>
            <a:r>
              <a:rPr sz="700"/>
              <a:t>Kai knew that things were getting out of control and managed to keep his temper in check</a:t>
            </a:r>
          </a:p>
        </p:txBody>
      </p:sp>
      <p:sp>
        <p:nvSpPr>
          <p:cNvPr id="1835" name="Commonsense Knowledge for any Situation"/>
          <p:cNvSpPr txBox="1">
            <a:spLocks noGrp="1"/>
          </p:cNvSpPr>
          <p:nvPr>
            <p:ph type="title"/>
          </p:nvPr>
        </p:nvSpPr>
        <p:spPr>
          <a:prstGeom prst="rect">
            <a:avLst/>
          </a:prstGeom>
        </p:spPr>
        <p:txBody>
          <a:bodyPr/>
          <a:lstStyle/>
          <a:p>
            <a:r>
              <a:t>Commonsense Knowledge for any Situation</a:t>
            </a:r>
          </a:p>
        </p:txBody>
      </p:sp>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7" name="Dynamic Construction of Reasoning Graphs"/>
          <p:cNvSpPr txBox="1">
            <a:spLocks noGrp="1"/>
          </p:cNvSpPr>
          <p:nvPr>
            <p:ph type="title"/>
          </p:nvPr>
        </p:nvSpPr>
        <p:spPr>
          <a:prstGeom prst="rect">
            <a:avLst/>
          </a:prstGeom>
        </p:spPr>
        <p:txBody>
          <a:bodyPr/>
          <a:lstStyle/>
          <a:p>
            <a:r>
              <a:t>Dynamic Construction of Reasoning Graphs</a:t>
            </a:r>
          </a:p>
        </p:txBody>
      </p:sp>
      <p:sp>
        <p:nvSpPr>
          <p:cNvPr id="1838" name="Group"/>
          <p:cNvSpPr/>
          <p:nvPr/>
        </p:nvSpPr>
        <p:spPr>
          <a:xfrm>
            <a:off x="1987316" y="2789243"/>
            <a:ext cx="2501901" cy="2500083"/>
          </a:xfrm>
          <a:prstGeom prst="ellipse">
            <a:avLst/>
          </a:prstGeom>
          <a:ln w="50800">
            <a:solidFill>
              <a:srgbClr val="929292"/>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839" name="Kai wants to avoid trouble"/>
          <p:cNvSpPr txBox="1"/>
          <p:nvPr/>
        </p:nvSpPr>
        <p:spPr>
          <a:xfrm>
            <a:off x="6596782" y="2101021"/>
            <a:ext cx="3060133"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lvl1pPr>
              <a:defRPr sz="4100" b="0">
                <a:latin typeface="+mj-lt"/>
                <a:ea typeface="+mj-ea"/>
                <a:cs typeface="+mj-cs"/>
                <a:sym typeface="Avenir Book"/>
              </a:defRPr>
            </a:lvl1pPr>
          </a:lstStyle>
          <a:p>
            <a:r>
              <a:rPr sz="2050"/>
              <a:t>Kai wants to avoid trouble</a:t>
            </a:r>
          </a:p>
        </p:txBody>
      </p:sp>
      <p:sp>
        <p:nvSpPr>
          <p:cNvPr id="1840" name="Group"/>
          <p:cNvSpPr/>
          <p:nvPr/>
        </p:nvSpPr>
        <p:spPr>
          <a:xfrm>
            <a:off x="5862856" y="1990245"/>
            <a:ext cx="4341829" cy="610781"/>
          </a:xfrm>
          <a:prstGeom prst="ellipse">
            <a:avLst/>
          </a:prstGeom>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cxnSp>
        <p:nvCxnSpPr>
          <p:cNvPr id="1841" name="Connection Line"/>
          <p:cNvCxnSpPr>
            <a:stCxn id="1838" idx="0"/>
            <a:endCxn id="1840" idx="0"/>
          </p:cNvCxnSpPr>
          <p:nvPr/>
        </p:nvCxnSpPr>
        <p:spPr>
          <a:xfrm flipV="1">
            <a:off x="3238266" y="2295635"/>
            <a:ext cx="4795504" cy="1743650"/>
          </a:xfrm>
          <a:prstGeom prst="straightConnector1">
            <a:avLst/>
          </a:prstGeom>
          <a:ln w="50800">
            <a:solidFill>
              <a:srgbClr val="000000"/>
            </a:solidFill>
            <a:miter lim="400000"/>
            <a:tailEnd type="triangle"/>
          </a:ln>
        </p:spPr>
      </p:cxnSp>
      <p:cxnSp>
        <p:nvCxnSpPr>
          <p:cNvPr id="1842" name="Connection Line"/>
          <p:cNvCxnSpPr>
            <a:stCxn id="1838" idx="0"/>
            <a:endCxn id="1846" idx="0"/>
          </p:cNvCxnSpPr>
          <p:nvPr/>
        </p:nvCxnSpPr>
        <p:spPr>
          <a:xfrm flipV="1">
            <a:off x="3238266" y="3373478"/>
            <a:ext cx="4795504" cy="665807"/>
          </a:xfrm>
          <a:prstGeom prst="straightConnector1">
            <a:avLst/>
          </a:prstGeom>
          <a:ln w="50800">
            <a:solidFill>
              <a:srgbClr val="000000"/>
            </a:solidFill>
            <a:miter lim="400000"/>
            <a:tailEnd type="triangle"/>
          </a:ln>
        </p:spPr>
      </p:cxnSp>
      <p:cxnSp>
        <p:nvCxnSpPr>
          <p:cNvPr id="1843" name="Connection Line"/>
          <p:cNvCxnSpPr>
            <a:stCxn id="1838" idx="0"/>
            <a:endCxn id="1844" idx="0"/>
          </p:cNvCxnSpPr>
          <p:nvPr/>
        </p:nvCxnSpPr>
        <p:spPr>
          <a:xfrm>
            <a:off x="3238266" y="4039284"/>
            <a:ext cx="4795504" cy="398538"/>
          </a:xfrm>
          <a:prstGeom prst="straightConnector1">
            <a:avLst/>
          </a:prstGeom>
          <a:ln w="50800">
            <a:solidFill>
              <a:srgbClr val="000000"/>
            </a:solidFill>
            <a:miter lim="400000"/>
            <a:tailEnd type="triangle"/>
          </a:ln>
        </p:spPr>
      </p:cxnSp>
      <p:sp>
        <p:nvSpPr>
          <p:cNvPr id="1844" name="Group"/>
          <p:cNvSpPr/>
          <p:nvPr/>
        </p:nvSpPr>
        <p:spPr>
          <a:xfrm>
            <a:off x="5862856" y="4132431"/>
            <a:ext cx="4341829" cy="610782"/>
          </a:xfrm>
          <a:prstGeom prst="ellipse">
            <a:avLst/>
          </a:prstGeom>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845" name="Kai stays calm"/>
          <p:cNvSpPr txBox="1"/>
          <p:nvPr/>
        </p:nvSpPr>
        <p:spPr>
          <a:xfrm>
            <a:off x="7195116" y="4254438"/>
            <a:ext cx="174567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100" b="0">
                <a:latin typeface="+mj-lt"/>
                <a:ea typeface="+mj-ea"/>
                <a:cs typeface="+mj-cs"/>
                <a:sym typeface="Avenir Book"/>
              </a:defRPr>
            </a:lvl1pPr>
          </a:lstStyle>
          <a:p>
            <a:r>
              <a:rPr sz="2050"/>
              <a:t>Kai stays calm</a:t>
            </a:r>
          </a:p>
        </p:txBody>
      </p:sp>
      <p:sp>
        <p:nvSpPr>
          <p:cNvPr id="1846" name="Group"/>
          <p:cNvSpPr/>
          <p:nvPr/>
        </p:nvSpPr>
        <p:spPr>
          <a:xfrm>
            <a:off x="5862856" y="3068087"/>
            <a:ext cx="4341829" cy="610781"/>
          </a:xfrm>
          <a:prstGeom prst="ellipse">
            <a:avLst/>
          </a:prstGeom>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847" name="Kai intends to be calm"/>
          <p:cNvSpPr txBox="1"/>
          <p:nvPr/>
        </p:nvSpPr>
        <p:spPr>
          <a:xfrm>
            <a:off x="6708262" y="3183346"/>
            <a:ext cx="2636940"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100" b="0">
                <a:latin typeface="+mj-lt"/>
                <a:ea typeface="+mj-ea"/>
                <a:cs typeface="+mj-cs"/>
                <a:sym typeface="Avenir Book"/>
              </a:defRPr>
            </a:lvl1pPr>
          </a:lstStyle>
          <a:p>
            <a:r>
              <a:rPr sz="2050"/>
              <a:t>Kai intends to be calm</a:t>
            </a:r>
          </a:p>
        </p:txBody>
      </p:sp>
      <p:sp>
        <p:nvSpPr>
          <p:cNvPr id="1848" name="Kai knew that things  were getting out of  control and managed to  keep his temper in check"/>
          <p:cNvSpPr txBox="1"/>
          <p:nvPr/>
        </p:nvSpPr>
        <p:spPr>
          <a:xfrm>
            <a:off x="2149368" y="3798193"/>
            <a:ext cx="1045158"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b="0">
                <a:latin typeface="+mj-lt"/>
                <a:ea typeface="+mj-ea"/>
                <a:cs typeface="+mj-cs"/>
                <a:sym typeface="Avenir Book"/>
              </a:defRPr>
            </a:pPr>
            <a:r>
              <a:rPr sz="700"/>
              <a:t>Kai knew that things </a:t>
            </a:r>
            <a:br>
              <a:rPr sz="700"/>
            </a:br>
            <a:r>
              <a:rPr sz="700"/>
              <a:t>were getting out of </a:t>
            </a:r>
            <a:br>
              <a:rPr sz="700"/>
            </a:br>
            <a:r>
              <a:rPr sz="700"/>
              <a:t>control and managed to </a:t>
            </a:r>
            <a:br>
              <a:rPr sz="700"/>
            </a:br>
            <a:r>
              <a:rPr sz="700"/>
              <a:t>keep his temper in check</a:t>
            </a:r>
          </a:p>
        </p:txBody>
      </p:sp>
      <p:sp>
        <p:nvSpPr>
          <p:cNvPr id="1849" name="Group"/>
          <p:cNvSpPr/>
          <p:nvPr/>
        </p:nvSpPr>
        <p:spPr>
          <a:xfrm>
            <a:off x="5862856" y="5196775"/>
            <a:ext cx="4341829" cy="610781"/>
          </a:xfrm>
          <a:prstGeom prst="ellipse">
            <a:avLst/>
          </a:prstGeom>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850" name="Kai is viewed as cautious"/>
          <p:cNvSpPr txBox="1"/>
          <p:nvPr/>
        </p:nvSpPr>
        <p:spPr>
          <a:xfrm>
            <a:off x="6575483" y="5318782"/>
            <a:ext cx="298479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100" b="0">
                <a:latin typeface="+mj-lt"/>
                <a:ea typeface="+mj-ea"/>
                <a:cs typeface="+mj-cs"/>
                <a:sym typeface="Avenir Book"/>
              </a:defRPr>
            </a:lvl1pPr>
          </a:lstStyle>
          <a:p>
            <a:r>
              <a:rPr sz="2050"/>
              <a:t>Kai is viewed as cautious</a:t>
            </a:r>
          </a:p>
        </p:txBody>
      </p:sp>
      <p:cxnSp>
        <p:nvCxnSpPr>
          <p:cNvPr id="1851" name="Connection Line"/>
          <p:cNvCxnSpPr>
            <a:stCxn id="1849" idx="0"/>
            <a:endCxn id="1838" idx="0"/>
          </p:cNvCxnSpPr>
          <p:nvPr/>
        </p:nvCxnSpPr>
        <p:spPr>
          <a:xfrm flipH="1" flipV="1">
            <a:off x="3238266" y="4039284"/>
            <a:ext cx="4795504" cy="1462882"/>
          </a:xfrm>
          <a:prstGeom prst="straightConnector1">
            <a:avLst/>
          </a:prstGeom>
          <a:ln w="50800">
            <a:solidFill>
              <a:srgbClr val="000000"/>
            </a:solidFill>
            <a:miter lim="400000"/>
            <a:headEnd type="triangle"/>
          </a:ln>
        </p:spPr>
      </p:cxnSp>
      <p:grpSp>
        <p:nvGrpSpPr>
          <p:cNvPr id="1854" name="Group"/>
          <p:cNvGrpSpPr/>
          <p:nvPr/>
        </p:nvGrpSpPr>
        <p:grpSpPr>
          <a:xfrm>
            <a:off x="4412328" y="2302872"/>
            <a:ext cx="554955" cy="554552"/>
            <a:chOff x="0" y="0"/>
            <a:chExt cx="1109908" cy="1109101"/>
          </a:xfrm>
        </p:grpSpPr>
        <p:sp>
          <p:nvSpPr>
            <p:cNvPr id="1852"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853"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sp>
        <p:nvSpPr>
          <p:cNvPr id="1855" name="Circle"/>
          <p:cNvSpPr/>
          <p:nvPr/>
        </p:nvSpPr>
        <p:spPr>
          <a:xfrm>
            <a:off x="4798483" y="3294198"/>
            <a:ext cx="554955" cy="554552"/>
          </a:xfrm>
          <a:prstGeom prst="ellipse">
            <a:avLst/>
          </a:prstGeom>
          <a:solidFill>
            <a:srgbClr val="FFFFFF"/>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pic>
        <p:nvPicPr>
          <p:cNvPr id="1856" name="Image" descr="Image"/>
          <p:cNvPicPr>
            <a:picLocks noChangeAspect="1"/>
          </p:cNvPicPr>
          <p:nvPr/>
        </p:nvPicPr>
        <p:blipFill>
          <a:blip r:embed="rId2"/>
          <a:stretch>
            <a:fillRect/>
          </a:stretch>
        </p:blipFill>
        <p:spPr>
          <a:xfrm>
            <a:off x="4855925" y="3382952"/>
            <a:ext cx="409755" cy="409755"/>
          </a:xfrm>
          <a:prstGeom prst="rect">
            <a:avLst/>
          </a:prstGeom>
          <a:ln w="12700">
            <a:miter lim="400000"/>
          </a:ln>
        </p:spPr>
      </p:pic>
      <p:sp>
        <p:nvSpPr>
          <p:cNvPr id="1857" name="Circle"/>
          <p:cNvSpPr/>
          <p:nvPr/>
        </p:nvSpPr>
        <p:spPr>
          <a:xfrm>
            <a:off x="4798483" y="4160546"/>
            <a:ext cx="554955" cy="554552"/>
          </a:xfrm>
          <a:prstGeom prst="ellipse">
            <a:avLst/>
          </a:prstGeom>
          <a:solidFill>
            <a:srgbClr val="FFFFFF"/>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pic>
        <p:nvPicPr>
          <p:cNvPr id="1858" name="Image" descr="Image"/>
          <p:cNvPicPr>
            <a:picLocks noChangeAspect="1"/>
          </p:cNvPicPr>
          <p:nvPr/>
        </p:nvPicPr>
        <p:blipFill>
          <a:blip r:embed="rId2"/>
          <a:stretch>
            <a:fillRect/>
          </a:stretch>
        </p:blipFill>
        <p:spPr>
          <a:xfrm>
            <a:off x="4855925" y="4249300"/>
            <a:ext cx="409755" cy="409755"/>
          </a:xfrm>
          <a:prstGeom prst="rect">
            <a:avLst/>
          </a:prstGeom>
          <a:ln w="12700">
            <a:miter lim="400000"/>
          </a:ln>
        </p:spPr>
      </p:pic>
      <p:sp>
        <p:nvSpPr>
          <p:cNvPr id="1859" name="Circle"/>
          <p:cNvSpPr/>
          <p:nvPr/>
        </p:nvSpPr>
        <p:spPr>
          <a:xfrm>
            <a:off x="4676200" y="5026893"/>
            <a:ext cx="554955" cy="554552"/>
          </a:xfrm>
          <a:prstGeom prst="ellipse">
            <a:avLst/>
          </a:prstGeom>
          <a:solidFill>
            <a:srgbClr val="FFFFFF"/>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pic>
        <p:nvPicPr>
          <p:cNvPr id="1860" name="Image" descr="Image"/>
          <p:cNvPicPr>
            <a:picLocks noChangeAspect="1"/>
          </p:cNvPicPr>
          <p:nvPr/>
        </p:nvPicPr>
        <p:blipFill>
          <a:blip r:embed="rId2"/>
          <a:stretch>
            <a:fillRect/>
          </a:stretch>
        </p:blipFill>
        <p:spPr>
          <a:xfrm>
            <a:off x="4733642" y="5115647"/>
            <a:ext cx="409755" cy="409755"/>
          </a:xfrm>
          <a:prstGeom prst="rect">
            <a:avLst/>
          </a:prstGeom>
          <a:ln w="12700">
            <a:miter lim="400000"/>
          </a:ln>
        </p:spPr>
      </p:pic>
      <p:sp>
        <p:nvSpPr>
          <p:cNvPr id="1861" name="Bosselut et al., 2020"/>
          <p:cNvSpPr txBox="1"/>
          <p:nvPr/>
        </p:nvSpPr>
        <p:spPr>
          <a:xfrm>
            <a:off x="9447268" y="6550981"/>
            <a:ext cx="912109"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Bosselut et al., 2020</a:t>
            </a:r>
          </a:p>
        </p:txBody>
      </p:sp>
    </p:spTree>
  </p:cSld>
  <p:clrMapOvr>
    <a:masterClrMapping/>
  </p:clrMapOvr>
  <mc:AlternateContent xmlns:mc="http://schemas.openxmlformats.org/markup-compatibility/2006">
    <mc:Choice xmlns:p14="http://schemas.microsoft.com/office/powerpoint/2010/main" Requires="p14">
      <p:transition spd="slow" p14:dur="2000">
        <p:dissolve/>
      </p:transition>
    </mc:Choice>
    <mc:Fallback>
      <p:transition spd="slow">
        <p:dissolv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63" name="Group"/>
          <p:cNvSpPr/>
          <p:nvPr/>
        </p:nvSpPr>
        <p:spPr>
          <a:xfrm>
            <a:off x="1987316" y="2789243"/>
            <a:ext cx="2501901" cy="2500083"/>
          </a:xfrm>
          <a:prstGeom prst="ellipse">
            <a:avLst/>
          </a:prstGeom>
          <a:solidFill>
            <a:schemeClr val="accent5">
              <a:hueOff val="-152896"/>
              <a:lumOff val="12368"/>
            </a:schemeClr>
          </a:solidFill>
          <a:ln w="50800">
            <a:solidFill>
              <a:srgbClr val="929292"/>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grpSp>
        <p:nvGrpSpPr>
          <p:cNvPr id="1866" name="Group"/>
          <p:cNvGrpSpPr/>
          <p:nvPr/>
        </p:nvGrpSpPr>
        <p:grpSpPr>
          <a:xfrm>
            <a:off x="5862856" y="1990245"/>
            <a:ext cx="4341829" cy="610782"/>
            <a:chOff x="0" y="0"/>
            <a:chExt cx="8683656" cy="1221562"/>
          </a:xfrm>
        </p:grpSpPr>
        <p:sp>
          <p:nvSpPr>
            <p:cNvPr id="1864" name="Kai wants to avoid trouble"/>
            <p:cNvSpPr txBox="1"/>
            <p:nvPr/>
          </p:nvSpPr>
          <p:spPr>
            <a:xfrm>
              <a:off x="1467852" y="221554"/>
              <a:ext cx="6120265" cy="7335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t">
              <a:spAutoFit/>
            </a:bodyPr>
            <a:lstStyle>
              <a:lvl1pPr>
                <a:defRPr sz="4100" b="0">
                  <a:latin typeface="+mj-lt"/>
                  <a:ea typeface="+mj-ea"/>
                  <a:cs typeface="+mj-cs"/>
                  <a:sym typeface="Avenir Book"/>
                </a:defRPr>
              </a:lvl1pPr>
            </a:lstStyle>
            <a:p>
              <a:r>
                <a:rPr sz="2050"/>
                <a:t>Kai wants to avoid trouble</a:t>
              </a:r>
            </a:p>
          </p:txBody>
        </p:sp>
        <p:sp>
          <p:nvSpPr>
            <p:cNvPr id="1865" name="Group"/>
            <p:cNvSpPr/>
            <p:nvPr/>
          </p:nvSpPr>
          <p:spPr>
            <a:xfrm>
              <a:off x="0" y="0"/>
              <a:ext cx="8683656" cy="1221562"/>
            </a:xfrm>
            <a:prstGeom prst="ellipse">
              <a:avLst/>
            </a:prstGeom>
            <a:no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
        <p:nvSpPr>
          <p:cNvPr id="1896" name="Connection Line"/>
          <p:cNvSpPr/>
          <p:nvPr/>
        </p:nvSpPr>
        <p:spPr>
          <a:xfrm>
            <a:off x="3828879" y="2291079"/>
            <a:ext cx="2021445" cy="6315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48" y="10062"/>
                  <a:pt x="11848" y="2862"/>
                  <a:pt x="21600" y="0"/>
                </a:cubicBezTo>
              </a:path>
            </a:pathLst>
          </a:custGeom>
          <a:ln w="50800">
            <a:solidFill>
              <a:srgbClr val="000000"/>
            </a:solidFill>
            <a:miter lim="400000"/>
            <a:tailEnd type="triangle"/>
          </a:ln>
        </p:spPr>
        <p:txBody>
          <a:bodyPr/>
          <a:lstStyle/>
          <a:p>
            <a:endParaRPr sz="700"/>
          </a:p>
        </p:txBody>
      </p:sp>
      <p:sp>
        <p:nvSpPr>
          <p:cNvPr id="1897" name="Connection Line"/>
          <p:cNvSpPr/>
          <p:nvPr/>
        </p:nvSpPr>
        <p:spPr>
          <a:xfrm>
            <a:off x="4448999" y="3392380"/>
            <a:ext cx="1404398" cy="2844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567" y="11934"/>
                  <a:pt x="14767" y="4734"/>
                  <a:pt x="21600" y="0"/>
                </a:cubicBezTo>
              </a:path>
            </a:pathLst>
          </a:custGeom>
          <a:ln w="50800">
            <a:solidFill>
              <a:srgbClr val="000000"/>
            </a:solidFill>
            <a:miter lim="400000"/>
            <a:tailEnd type="triangle"/>
          </a:ln>
        </p:spPr>
        <p:txBody>
          <a:bodyPr/>
          <a:lstStyle/>
          <a:p>
            <a:endParaRPr sz="700"/>
          </a:p>
        </p:txBody>
      </p:sp>
      <p:sp>
        <p:nvSpPr>
          <p:cNvPr id="1898" name="Connection Line"/>
          <p:cNvSpPr/>
          <p:nvPr/>
        </p:nvSpPr>
        <p:spPr>
          <a:xfrm>
            <a:off x="4471607" y="4314834"/>
            <a:ext cx="1379563" cy="1123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68" y="10183"/>
                  <a:pt x="13468" y="17383"/>
                  <a:pt x="21600" y="21600"/>
                </a:cubicBezTo>
              </a:path>
            </a:pathLst>
          </a:custGeom>
          <a:ln w="50800">
            <a:solidFill>
              <a:srgbClr val="000000"/>
            </a:solidFill>
            <a:miter lim="400000"/>
            <a:tailEnd type="triangle"/>
          </a:ln>
        </p:spPr>
        <p:txBody>
          <a:bodyPr/>
          <a:lstStyle/>
          <a:p>
            <a:endParaRPr sz="700"/>
          </a:p>
        </p:txBody>
      </p:sp>
      <p:grpSp>
        <p:nvGrpSpPr>
          <p:cNvPr id="1872" name="Group"/>
          <p:cNvGrpSpPr/>
          <p:nvPr/>
        </p:nvGrpSpPr>
        <p:grpSpPr>
          <a:xfrm>
            <a:off x="5862856" y="4132431"/>
            <a:ext cx="4341829" cy="610782"/>
            <a:chOff x="0" y="0"/>
            <a:chExt cx="8683656" cy="1221562"/>
          </a:xfrm>
        </p:grpSpPr>
        <p:sp>
          <p:nvSpPr>
            <p:cNvPr id="1870" name="Group"/>
            <p:cNvSpPr/>
            <p:nvPr/>
          </p:nvSpPr>
          <p:spPr>
            <a:xfrm>
              <a:off x="0" y="0"/>
              <a:ext cx="8683656" cy="1221562"/>
            </a:xfrm>
            <a:prstGeom prst="ellipse">
              <a:avLst/>
            </a:prstGeom>
            <a:no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1871" name="Kai stays calm"/>
            <p:cNvSpPr txBox="1"/>
            <p:nvPr/>
          </p:nvSpPr>
          <p:spPr>
            <a:xfrm>
              <a:off x="2664519" y="244012"/>
              <a:ext cx="3491341" cy="7335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100" b="0">
                  <a:latin typeface="+mj-lt"/>
                  <a:ea typeface="+mj-ea"/>
                  <a:cs typeface="+mj-cs"/>
                  <a:sym typeface="Avenir Book"/>
                </a:defRPr>
              </a:lvl1pPr>
            </a:lstStyle>
            <a:p>
              <a:r>
                <a:rPr sz="2050"/>
                <a:t>Kai stays calm</a:t>
              </a:r>
            </a:p>
          </p:txBody>
        </p:sp>
      </p:grpSp>
      <p:grpSp>
        <p:nvGrpSpPr>
          <p:cNvPr id="1875" name="Group"/>
          <p:cNvGrpSpPr/>
          <p:nvPr/>
        </p:nvGrpSpPr>
        <p:grpSpPr>
          <a:xfrm>
            <a:off x="5862856" y="3068087"/>
            <a:ext cx="4341829" cy="610782"/>
            <a:chOff x="0" y="0"/>
            <a:chExt cx="8683656" cy="1221562"/>
          </a:xfrm>
        </p:grpSpPr>
        <p:sp>
          <p:nvSpPr>
            <p:cNvPr id="1873" name="Group"/>
            <p:cNvSpPr/>
            <p:nvPr/>
          </p:nvSpPr>
          <p:spPr>
            <a:xfrm>
              <a:off x="0" y="0"/>
              <a:ext cx="8683656" cy="1221562"/>
            </a:xfrm>
            <a:prstGeom prst="ellipse">
              <a:avLst/>
            </a:prstGeom>
            <a:no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1874" name="Kai intends to be calm"/>
            <p:cNvSpPr txBox="1"/>
            <p:nvPr/>
          </p:nvSpPr>
          <p:spPr>
            <a:xfrm>
              <a:off x="1690810" y="230514"/>
              <a:ext cx="5273879" cy="7335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100" b="0">
                  <a:latin typeface="+mj-lt"/>
                  <a:ea typeface="+mj-ea"/>
                  <a:cs typeface="+mj-cs"/>
                  <a:sym typeface="Avenir Book"/>
                </a:defRPr>
              </a:lvl1pPr>
            </a:lstStyle>
            <a:p>
              <a:r>
                <a:rPr sz="2050"/>
                <a:t>Kai intends to be calm</a:t>
              </a:r>
            </a:p>
          </p:txBody>
        </p:sp>
      </p:grpSp>
      <p:sp>
        <p:nvSpPr>
          <p:cNvPr id="1876" name="Kai knew that things  were getting out of  control and managed to  keep his temper in check"/>
          <p:cNvSpPr txBox="1"/>
          <p:nvPr/>
        </p:nvSpPr>
        <p:spPr>
          <a:xfrm>
            <a:off x="2149368" y="3798193"/>
            <a:ext cx="1045158"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b="0">
                <a:latin typeface="+mj-lt"/>
                <a:ea typeface="+mj-ea"/>
                <a:cs typeface="+mj-cs"/>
                <a:sym typeface="Avenir Book"/>
              </a:defRPr>
            </a:pPr>
            <a:r>
              <a:rPr sz="700"/>
              <a:t>Kai knew that things </a:t>
            </a:r>
            <a:br>
              <a:rPr sz="700"/>
            </a:br>
            <a:r>
              <a:rPr sz="700"/>
              <a:t>were getting out of </a:t>
            </a:r>
            <a:br>
              <a:rPr sz="700"/>
            </a:br>
            <a:r>
              <a:rPr sz="700"/>
              <a:t>control and managed to </a:t>
            </a:r>
            <a:br>
              <a:rPr sz="700"/>
            </a:br>
            <a:r>
              <a:rPr sz="700"/>
              <a:t>keep his temper in check</a:t>
            </a:r>
          </a:p>
        </p:txBody>
      </p:sp>
      <p:grpSp>
        <p:nvGrpSpPr>
          <p:cNvPr id="1879" name="Group"/>
          <p:cNvGrpSpPr/>
          <p:nvPr/>
        </p:nvGrpSpPr>
        <p:grpSpPr>
          <a:xfrm>
            <a:off x="5862856" y="5196775"/>
            <a:ext cx="4341829" cy="610782"/>
            <a:chOff x="0" y="0"/>
            <a:chExt cx="8683656" cy="1221562"/>
          </a:xfrm>
        </p:grpSpPr>
        <p:sp>
          <p:nvSpPr>
            <p:cNvPr id="1877" name="Group"/>
            <p:cNvSpPr/>
            <p:nvPr/>
          </p:nvSpPr>
          <p:spPr>
            <a:xfrm>
              <a:off x="0" y="0"/>
              <a:ext cx="8683656" cy="1221562"/>
            </a:xfrm>
            <a:prstGeom prst="ellipse">
              <a:avLst/>
            </a:prstGeom>
            <a:no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1878" name="Kai is viewed as cautious"/>
            <p:cNvSpPr txBox="1"/>
            <p:nvPr/>
          </p:nvSpPr>
          <p:spPr>
            <a:xfrm>
              <a:off x="1425254" y="244012"/>
              <a:ext cx="5969581" cy="7335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100" b="0">
                  <a:latin typeface="+mj-lt"/>
                  <a:ea typeface="+mj-ea"/>
                  <a:cs typeface="+mj-cs"/>
                  <a:sym typeface="Avenir Book"/>
                </a:defRPr>
              </a:lvl1pPr>
            </a:lstStyle>
            <a:p>
              <a:r>
                <a:rPr sz="2050"/>
                <a:t>Kai is viewed as cautious</a:t>
              </a:r>
            </a:p>
          </p:txBody>
        </p:sp>
      </p:grpSp>
      <p:sp>
        <p:nvSpPr>
          <p:cNvPr id="1899" name="Connection Line"/>
          <p:cNvSpPr/>
          <p:nvPr/>
        </p:nvSpPr>
        <p:spPr>
          <a:xfrm>
            <a:off x="4175955" y="4885829"/>
            <a:ext cx="1678342" cy="59486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3292" y="17880"/>
                  <a:pt x="6092" y="10680"/>
                  <a:pt x="0" y="0"/>
                </a:cubicBezTo>
              </a:path>
            </a:pathLst>
          </a:custGeom>
          <a:ln w="50800">
            <a:solidFill>
              <a:srgbClr val="000000"/>
            </a:solidFill>
            <a:miter lim="400000"/>
            <a:headEnd type="triangle"/>
          </a:ln>
        </p:spPr>
        <p:txBody>
          <a:bodyPr/>
          <a:lstStyle/>
          <a:p>
            <a:endParaRPr sz="700"/>
          </a:p>
        </p:txBody>
      </p:sp>
      <p:sp>
        <p:nvSpPr>
          <p:cNvPr id="1881" name="Root Node"/>
          <p:cNvSpPr txBox="1"/>
          <p:nvPr/>
        </p:nvSpPr>
        <p:spPr>
          <a:xfrm>
            <a:off x="2670624" y="5465679"/>
            <a:ext cx="1141338" cy="3052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300" b="0">
                <a:latin typeface="Avenir Heavy"/>
                <a:ea typeface="Avenir Heavy"/>
                <a:cs typeface="Avenir Heavy"/>
                <a:sym typeface="Avenir Heavy"/>
              </a:defRPr>
            </a:lvl1pPr>
          </a:lstStyle>
          <a:p>
            <a:r>
              <a:rPr sz="1650"/>
              <a:t>Root Node</a:t>
            </a:r>
          </a:p>
        </p:txBody>
      </p:sp>
      <p:sp>
        <p:nvSpPr>
          <p:cNvPr id="1882" name="Dynamic Construction of Reasoning Graphs"/>
          <p:cNvSpPr txBox="1">
            <a:spLocks noGrp="1"/>
          </p:cNvSpPr>
          <p:nvPr>
            <p:ph type="title"/>
          </p:nvPr>
        </p:nvSpPr>
        <p:spPr>
          <a:prstGeom prst="rect">
            <a:avLst/>
          </a:prstGeom>
        </p:spPr>
        <p:txBody>
          <a:bodyPr/>
          <a:lstStyle/>
          <a:p>
            <a:r>
              <a:t>Dynamic Construction of Reasoning Graphs</a:t>
            </a:r>
          </a:p>
        </p:txBody>
      </p:sp>
      <p:grpSp>
        <p:nvGrpSpPr>
          <p:cNvPr id="1885" name="Group"/>
          <p:cNvGrpSpPr/>
          <p:nvPr/>
        </p:nvGrpSpPr>
        <p:grpSpPr>
          <a:xfrm>
            <a:off x="4412328" y="2302872"/>
            <a:ext cx="554955" cy="554552"/>
            <a:chOff x="0" y="0"/>
            <a:chExt cx="1109908" cy="1109101"/>
          </a:xfrm>
        </p:grpSpPr>
        <p:sp>
          <p:nvSpPr>
            <p:cNvPr id="1883"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884"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grpSp>
        <p:nvGrpSpPr>
          <p:cNvPr id="1888" name="Group"/>
          <p:cNvGrpSpPr/>
          <p:nvPr/>
        </p:nvGrpSpPr>
        <p:grpSpPr>
          <a:xfrm>
            <a:off x="4798483" y="3294198"/>
            <a:ext cx="554955" cy="554552"/>
            <a:chOff x="0" y="0"/>
            <a:chExt cx="1109908" cy="1109101"/>
          </a:xfrm>
        </p:grpSpPr>
        <p:sp>
          <p:nvSpPr>
            <p:cNvPr id="1886"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887"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grpSp>
        <p:nvGrpSpPr>
          <p:cNvPr id="1891" name="Group"/>
          <p:cNvGrpSpPr/>
          <p:nvPr/>
        </p:nvGrpSpPr>
        <p:grpSpPr>
          <a:xfrm>
            <a:off x="4798483" y="4160546"/>
            <a:ext cx="554955" cy="554552"/>
            <a:chOff x="0" y="0"/>
            <a:chExt cx="1109908" cy="1109101"/>
          </a:xfrm>
        </p:grpSpPr>
        <p:sp>
          <p:nvSpPr>
            <p:cNvPr id="1889"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890"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grpSp>
        <p:nvGrpSpPr>
          <p:cNvPr id="1894" name="Group"/>
          <p:cNvGrpSpPr/>
          <p:nvPr/>
        </p:nvGrpSpPr>
        <p:grpSpPr>
          <a:xfrm>
            <a:off x="4676200" y="5026893"/>
            <a:ext cx="554955" cy="554552"/>
            <a:chOff x="0" y="0"/>
            <a:chExt cx="1109908" cy="1109101"/>
          </a:xfrm>
        </p:grpSpPr>
        <p:sp>
          <p:nvSpPr>
            <p:cNvPr id="1892"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893"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sp>
        <p:nvSpPr>
          <p:cNvPr id="1895" name="Bosselut et al., 2020"/>
          <p:cNvSpPr txBox="1"/>
          <p:nvPr/>
        </p:nvSpPr>
        <p:spPr>
          <a:xfrm>
            <a:off x="9447268" y="6550981"/>
            <a:ext cx="912109"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Bosselut et al., 2020</a:t>
            </a:r>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01" name="Group"/>
          <p:cNvSpPr/>
          <p:nvPr/>
        </p:nvSpPr>
        <p:spPr>
          <a:xfrm>
            <a:off x="1987316" y="2789243"/>
            <a:ext cx="2501901" cy="2500083"/>
          </a:xfrm>
          <a:prstGeom prst="ellipse">
            <a:avLst/>
          </a:prstGeom>
          <a:solidFill>
            <a:schemeClr val="accent5">
              <a:hueOff val="-152896"/>
              <a:lumOff val="12368"/>
            </a:schemeClr>
          </a:solidFill>
          <a:ln w="50800">
            <a:solidFill>
              <a:srgbClr val="929292"/>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02" name="Kai wants to avoid trouble"/>
          <p:cNvSpPr txBox="1"/>
          <p:nvPr/>
        </p:nvSpPr>
        <p:spPr>
          <a:xfrm>
            <a:off x="6596782" y="2101021"/>
            <a:ext cx="3060133"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lvl1pPr>
              <a:defRPr sz="4100" b="0">
                <a:latin typeface="+mj-lt"/>
                <a:ea typeface="+mj-ea"/>
                <a:cs typeface="+mj-cs"/>
                <a:sym typeface="Avenir Book"/>
              </a:defRPr>
            </a:lvl1pPr>
          </a:lstStyle>
          <a:p>
            <a:r>
              <a:rPr sz="2050"/>
              <a:t>Kai wants to avoid trouble</a:t>
            </a:r>
          </a:p>
        </p:txBody>
      </p:sp>
      <p:sp>
        <p:nvSpPr>
          <p:cNvPr id="1903" name="Group"/>
          <p:cNvSpPr/>
          <p:nvPr/>
        </p:nvSpPr>
        <p:spPr>
          <a:xfrm>
            <a:off x="5862856" y="1990245"/>
            <a:ext cx="4341829" cy="610781"/>
          </a:xfrm>
          <a:prstGeom prst="ellipse">
            <a:avLst/>
          </a:prstGeom>
          <a:solidFill>
            <a:srgbClr val="00A1FF">
              <a:alpha val="19825"/>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cxnSp>
        <p:nvCxnSpPr>
          <p:cNvPr id="1904" name="Connection Line"/>
          <p:cNvCxnSpPr>
            <a:stCxn id="1901" idx="0"/>
            <a:endCxn id="1903" idx="0"/>
          </p:cNvCxnSpPr>
          <p:nvPr/>
        </p:nvCxnSpPr>
        <p:spPr>
          <a:xfrm flipV="1">
            <a:off x="3238266" y="2295635"/>
            <a:ext cx="4795504" cy="1743650"/>
          </a:xfrm>
          <a:prstGeom prst="straightConnector1">
            <a:avLst/>
          </a:prstGeom>
          <a:ln w="50800">
            <a:solidFill>
              <a:srgbClr val="000000"/>
            </a:solidFill>
            <a:miter lim="400000"/>
            <a:tailEnd type="triangle"/>
          </a:ln>
        </p:spPr>
      </p:cxnSp>
      <p:cxnSp>
        <p:nvCxnSpPr>
          <p:cNvPr id="1905" name="Connection Line"/>
          <p:cNvCxnSpPr>
            <a:stCxn id="1901" idx="0"/>
            <a:endCxn id="1909" idx="0"/>
          </p:cNvCxnSpPr>
          <p:nvPr/>
        </p:nvCxnSpPr>
        <p:spPr>
          <a:xfrm flipV="1">
            <a:off x="3238266" y="3373478"/>
            <a:ext cx="4795504" cy="665807"/>
          </a:xfrm>
          <a:prstGeom prst="straightConnector1">
            <a:avLst/>
          </a:prstGeom>
          <a:ln w="50800">
            <a:solidFill>
              <a:srgbClr val="000000"/>
            </a:solidFill>
            <a:miter lim="400000"/>
            <a:tailEnd type="triangle"/>
          </a:ln>
        </p:spPr>
      </p:cxnSp>
      <p:cxnSp>
        <p:nvCxnSpPr>
          <p:cNvPr id="1906" name="Connection Line"/>
          <p:cNvCxnSpPr>
            <a:stCxn id="1901" idx="0"/>
            <a:endCxn id="1907" idx="0"/>
          </p:cNvCxnSpPr>
          <p:nvPr/>
        </p:nvCxnSpPr>
        <p:spPr>
          <a:xfrm>
            <a:off x="3238266" y="4039284"/>
            <a:ext cx="4795504" cy="398538"/>
          </a:xfrm>
          <a:prstGeom prst="straightConnector1">
            <a:avLst/>
          </a:prstGeom>
          <a:ln w="50800">
            <a:solidFill>
              <a:srgbClr val="000000"/>
            </a:solidFill>
            <a:miter lim="400000"/>
            <a:tailEnd type="triangle"/>
          </a:ln>
        </p:spPr>
      </p:cxnSp>
      <p:sp>
        <p:nvSpPr>
          <p:cNvPr id="1907" name="Group"/>
          <p:cNvSpPr/>
          <p:nvPr/>
        </p:nvSpPr>
        <p:spPr>
          <a:xfrm>
            <a:off x="5862856" y="4132431"/>
            <a:ext cx="4341829" cy="610782"/>
          </a:xfrm>
          <a:prstGeom prst="ellipse">
            <a:avLst/>
          </a:prstGeom>
          <a:solidFill>
            <a:schemeClr val="accent1">
              <a:alpha val="20202"/>
            </a:scheme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08" name="Kai stays calm"/>
          <p:cNvSpPr txBox="1"/>
          <p:nvPr/>
        </p:nvSpPr>
        <p:spPr>
          <a:xfrm>
            <a:off x="7195116" y="4254438"/>
            <a:ext cx="174567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100" b="0">
                <a:latin typeface="+mj-lt"/>
                <a:ea typeface="+mj-ea"/>
                <a:cs typeface="+mj-cs"/>
                <a:sym typeface="Avenir Book"/>
              </a:defRPr>
            </a:lvl1pPr>
          </a:lstStyle>
          <a:p>
            <a:r>
              <a:rPr sz="2050"/>
              <a:t>Kai stays calm</a:t>
            </a:r>
          </a:p>
        </p:txBody>
      </p:sp>
      <p:sp>
        <p:nvSpPr>
          <p:cNvPr id="1909" name="Group"/>
          <p:cNvSpPr/>
          <p:nvPr/>
        </p:nvSpPr>
        <p:spPr>
          <a:xfrm>
            <a:off x="5862856" y="3068087"/>
            <a:ext cx="4341829" cy="610781"/>
          </a:xfrm>
          <a:prstGeom prst="ellipse">
            <a:avLst/>
          </a:prstGeom>
          <a:solidFill>
            <a:srgbClr val="00A1FF">
              <a:alpha val="19825"/>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10" name="Kai intends to be calm"/>
          <p:cNvSpPr txBox="1"/>
          <p:nvPr/>
        </p:nvSpPr>
        <p:spPr>
          <a:xfrm>
            <a:off x="6708262" y="3183346"/>
            <a:ext cx="2636940"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100" b="0">
                <a:latin typeface="+mj-lt"/>
                <a:ea typeface="+mj-ea"/>
                <a:cs typeface="+mj-cs"/>
                <a:sym typeface="Avenir Book"/>
              </a:defRPr>
            </a:lvl1pPr>
          </a:lstStyle>
          <a:p>
            <a:r>
              <a:rPr sz="2050"/>
              <a:t>Kai intends to be calm</a:t>
            </a:r>
          </a:p>
        </p:txBody>
      </p:sp>
      <p:sp>
        <p:nvSpPr>
          <p:cNvPr id="1911" name="Kai knew that things  were getting out of  control and managed to  keep his temper in check"/>
          <p:cNvSpPr txBox="1"/>
          <p:nvPr/>
        </p:nvSpPr>
        <p:spPr>
          <a:xfrm>
            <a:off x="2149368" y="3798193"/>
            <a:ext cx="1045158"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b="0">
                <a:latin typeface="+mj-lt"/>
                <a:ea typeface="+mj-ea"/>
                <a:cs typeface="+mj-cs"/>
                <a:sym typeface="Avenir Book"/>
              </a:defRPr>
            </a:pPr>
            <a:r>
              <a:rPr sz="700"/>
              <a:t>Kai knew that things </a:t>
            </a:r>
            <a:br>
              <a:rPr sz="700"/>
            </a:br>
            <a:r>
              <a:rPr sz="700"/>
              <a:t>were getting out of </a:t>
            </a:r>
            <a:br>
              <a:rPr sz="700"/>
            </a:br>
            <a:r>
              <a:rPr sz="700"/>
              <a:t>control and managed to </a:t>
            </a:r>
            <a:br>
              <a:rPr sz="700"/>
            </a:br>
            <a:r>
              <a:rPr sz="700"/>
              <a:t>keep his temper in check</a:t>
            </a:r>
          </a:p>
        </p:txBody>
      </p:sp>
      <p:sp>
        <p:nvSpPr>
          <p:cNvPr id="1912" name="Group"/>
          <p:cNvSpPr/>
          <p:nvPr/>
        </p:nvSpPr>
        <p:spPr>
          <a:xfrm>
            <a:off x="5862856" y="5196775"/>
            <a:ext cx="4341829" cy="610781"/>
          </a:xfrm>
          <a:prstGeom prst="ellipse">
            <a:avLst/>
          </a:prstGeom>
          <a:solidFill>
            <a:schemeClr val="accent1">
              <a:alpha val="19892"/>
            </a:scheme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13" name="Kai is viewed as cautious"/>
          <p:cNvSpPr txBox="1"/>
          <p:nvPr/>
        </p:nvSpPr>
        <p:spPr>
          <a:xfrm>
            <a:off x="6575483" y="5318782"/>
            <a:ext cx="298479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100" b="0">
                <a:latin typeface="+mj-lt"/>
                <a:ea typeface="+mj-ea"/>
                <a:cs typeface="+mj-cs"/>
                <a:sym typeface="Avenir Book"/>
              </a:defRPr>
            </a:lvl1pPr>
          </a:lstStyle>
          <a:p>
            <a:r>
              <a:rPr sz="2050"/>
              <a:t>Kai is viewed as cautious</a:t>
            </a:r>
          </a:p>
        </p:txBody>
      </p:sp>
      <p:cxnSp>
        <p:nvCxnSpPr>
          <p:cNvPr id="1914" name="Connection Line"/>
          <p:cNvCxnSpPr>
            <a:stCxn id="1912" idx="0"/>
            <a:endCxn id="1901" idx="0"/>
          </p:cNvCxnSpPr>
          <p:nvPr/>
        </p:nvCxnSpPr>
        <p:spPr>
          <a:xfrm flipH="1" flipV="1">
            <a:off x="3238266" y="4039284"/>
            <a:ext cx="4795504" cy="1462882"/>
          </a:xfrm>
          <a:prstGeom prst="straightConnector1">
            <a:avLst/>
          </a:prstGeom>
          <a:ln w="50800">
            <a:solidFill>
              <a:srgbClr val="000000"/>
            </a:solidFill>
            <a:miter lim="400000"/>
            <a:headEnd type="triangle"/>
          </a:ln>
        </p:spPr>
      </p:cxnSp>
      <p:sp>
        <p:nvSpPr>
          <p:cNvPr id="1915" name="Generated Commonsense Inference Nodes"/>
          <p:cNvSpPr txBox="1"/>
          <p:nvPr/>
        </p:nvSpPr>
        <p:spPr>
          <a:xfrm>
            <a:off x="6603577" y="6074833"/>
            <a:ext cx="2625719" cy="5591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300" b="0">
                <a:latin typeface="Avenir Heavy"/>
                <a:ea typeface="Avenir Heavy"/>
                <a:cs typeface="Avenir Heavy"/>
                <a:sym typeface="Avenir Heavy"/>
              </a:defRPr>
            </a:pPr>
            <a:r>
              <a:rPr sz="1650"/>
              <a:t>Generated Commonsense</a:t>
            </a:r>
            <a:br>
              <a:rPr sz="1650"/>
            </a:br>
            <a:r>
              <a:rPr sz="1650"/>
              <a:t>Inference Nodes</a:t>
            </a:r>
          </a:p>
        </p:txBody>
      </p:sp>
      <p:sp>
        <p:nvSpPr>
          <p:cNvPr id="1916" name="Root Node"/>
          <p:cNvSpPr txBox="1"/>
          <p:nvPr/>
        </p:nvSpPr>
        <p:spPr>
          <a:xfrm>
            <a:off x="2670624" y="5465679"/>
            <a:ext cx="1141338" cy="3052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300" b="0">
                <a:latin typeface="Avenir Heavy"/>
                <a:ea typeface="Avenir Heavy"/>
                <a:cs typeface="Avenir Heavy"/>
                <a:sym typeface="Avenir Heavy"/>
              </a:defRPr>
            </a:lvl1pPr>
          </a:lstStyle>
          <a:p>
            <a:r>
              <a:rPr sz="1650"/>
              <a:t>Root Node</a:t>
            </a:r>
          </a:p>
        </p:txBody>
      </p:sp>
      <p:sp>
        <p:nvSpPr>
          <p:cNvPr id="1917" name="Dynamic Construction of Reasoning Graphs"/>
          <p:cNvSpPr txBox="1">
            <a:spLocks noGrp="1"/>
          </p:cNvSpPr>
          <p:nvPr>
            <p:ph type="title"/>
          </p:nvPr>
        </p:nvSpPr>
        <p:spPr>
          <a:prstGeom prst="rect">
            <a:avLst/>
          </a:prstGeom>
        </p:spPr>
        <p:txBody>
          <a:bodyPr/>
          <a:lstStyle/>
          <a:p>
            <a:r>
              <a:t>Dynamic Construction of Reasoning Graphs</a:t>
            </a:r>
          </a:p>
        </p:txBody>
      </p:sp>
      <p:grpSp>
        <p:nvGrpSpPr>
          <p:cNvPr id="1920" name="Group"/>
          <p:cNvGrpSpPr/>
          <p:nvPr/>
        </p:nvGrpSpPr>
        <p:grpSpPr>
          <a:xfrm>
            <a:off x="4412328" y="2302872"/>
            <a:ext cx="554955" cy="554552"/>
            <a:chOff x="0" y="0"/>
            <a:chExt cx="1109908" cy="1109101"/>
          </a:xfrm>
        </p:grpSpPr>
        <p:sp>
          <p:nvSpPr>
            <p:cNvPr id="1918"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19"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grpSp>
        <p:nvGrpSpPr>
          <p:cNvPr id="1923" name="Group"/>
          <p:cNvGrpSpPr/>
          <p:nvPr/>
        </p:nvGrpSpPr>
        <p:grpSpPr>
          <a:xfrm>
            <a:off x="4798483" y="3294198"/>
            <a:ext cx="554955" cy="554552"/>
            <a:chOff x="0" y="0"/>
            <a:chExt cx="1109908" cy="1109101"/>
          </a:xfrm>
        </p:grpSpPr>
        <p:sp>
          <p:nvSpPr>
            <p:cNvPr id="1921"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22"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grpSp>
        <p:nvGrpSpPr>
          <p:cNvPr id="1926" name="Group"/>
          <p:cNvGrpSpPr/>
          <p:nvPr/>
        </p:nvGrpSpPr>
        <p:grpSpPr>
          <a:xfrm>
            <a:off x="4798483" y="4160546"/>
            <a:ext cx="554955" cy="554552"/>
            <a:chOff x="0" y="0"/>
            <a:chExt cx="1109908" cy="1109101"/>
          </a:xfrm>
        </p:grpSpPr>
        <p:sp>
          <p:nvSpPr>
            <p:cNvPr id="1924"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25"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grpSp>
        <p:nvGrpSpPr>
          <p:cNvPr id="1929" name="Group"/>
          <p:cNvGrpSpPr/>
          <p:nvPr/>
        </p:nvGrpSpPr>
        <p:grpSpPr>
          <a:xfrm>
            <a:off x="4676200" y="5026893"/>
            <a:ext cx="554955" cy="554552"/>
            <a:chOff x="0" y="0"/>
            <a:chExt cx="1109908" cy="1109101"/>
          </a:xfrm>
        </p:grpSpPr>
        <p:sp>
          <p:nvSpPr>
            <p:cNvPr id="1927"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28"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sp>
        <p:nvSpPr>
          <p:cNvPr id="1930" name="Bosselut et al., 2020"/>
          <p:cNvSpPr txBox="1"/>
          <p:nvPr/>
        </p:nvSpPr>
        <p:spPr>
          <a:xfrm>
            <a:off x="9447268" y="6550981"/>
            <a:ext cx="912109"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Bosselut et al., 2020</a:t>
            </a:r>
          </a:p>
        </p:txBody>
      </p:sp>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32" name="Group"/>
          <p:cNvSpPr/>
          <p:nvPr/>
        </p:nvSpPr>
        <p:spPr>
          <a:xfrm>
            <a:off x="1149350" y="3454400"/>
            <a:ext cx="1270000" cy="1269078"/>
          </a:xfrm>
          <a:prstGeom prst="ellipse">
            <a:avLst/>
          </a:prstGeom>
          <a:solidFill>
            <a:schemeClr val="accent5">
              <a:hueOff val="-152896"/>
              <a:lumOff val="12368"/>
            </a:schemeClr>
          </a:solidFill>
          <a:ln w="50800">
            <a:solidFill>
              <a:srgbClr val="929292"/>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33" name="Group"/>
          <p:cNvSpPr/>
          <p:nvPr/>
        </p:nvSpPr>
        <p:spPr>
          <a:xfrm>
            <a:off x="4413250" y="1977544"/>
            <a:ext cx="952501" cy="952501"/>
          </a:xfrm>
          <a:prstGeom prst="ellipse">
            <a:avLst/>
          </a:prstGeom>
          <a:solidFill>
            <a:srgbClr val="00A1FF">
              <a:alpha val="19825"/>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34" name="Group"/>
          <p:cNvSpPr/>
          <p:nvPr/>
        </p:nvSpPr>
        <p:spPr>
          <a:xfrm>
            <a:off x="4413250" y="4119731"/>
            <a:ext cx="952501" cy="952501"/>
          </a:xfrm>
          <a:prstGeom prst="ellipse">
            <a:avLst/>
          </a:prstGeom>
          <a:solidFill>
            <a:schemeClr val="accent1">
              <a:alpha val="20202"/>
            </a:scheme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35" name="Group"/>
          <p:cNvSpPr/>
          <p:nvPr/>
        </p:nvSpPr>
        <p:spPr>
          <a:xfrm>
            <a:off x="4413250" y="3042287"/>
            <a:ext cx="952501" cy="952501"/>
          </a:xfrm>
          <a:prstGeom prst="ellipse">
            <a:avLst/>
          </a:prstGeom>
          <a:solidFill>
            <a:srgbClr val="00A1FF">
              <a:alpha val="19825"/>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36" name="Group"/>
          <p:cNvSpPr/>
          <p:nvPr/>
        </p:nvSpPr>
        <p:spPr>
          <a:xfrm>
            <a:off x="4413250" y="5184075"/>
            <a:ext cx="952501" cy="952501"/>
          </a:xfrm>
          <a:prstGeom prst="ellipse">
            <a:avLst/>
          </a:prstGeom>
          <a:solidFill>
            <a:schemeClr val="accent1">
              <a:alpha val="19892"/>
            </a:scheme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37" name="Kai knew that things  were getting out of  control and managed to  keep his temper in check"/>
          <p:cNvSpPr txBox="1"/>
          <p:nvPr/>
        </p:nvSpPr>
        <p:spPr>
          <a:xfrm>
            <a:off x="1225614" y="3832458"/>
            <a:ext cx="1110882"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1500" b="0">
                <a:latin typeface="+mj-lt"/>
                <a:ea typeface="+mj-ea"/>
                <a:cs typeface="+mj-cs"/>
                <a:sym typeface="Avenir Book"/>
              </a:defRPr>
            </a:pPr>
            <a:r>
              <a:rPr sz="750"/>
              <a:t>Kai knew that things </a:t>
            </a:r>
            <a:br>
              <a:rPr sz="750"/>
            </a:br>
            <a:r>
              <a:rPr sz="750"/>
              <a:t>were getting out of </a:t>
            </a:r>
            <a:br>
              <a:rPr sz="750"/>
            </a:br>
            <a:r>
              <a:rPr sz="750"/>
              <a:t>control and managed to </a:t>
            </a:r>
            <a:br>
              <a:rPr sz="750"/>
            </a:br>
            <a:r>
              <a:rPr sz="750"/>
              <a:t>keep his temper in check</a:t>
            </a:r>
          </a:p>
        </p:txBody>
      </p:sp>
      <p:sp>
        <p:nvSpPr>
          <p:cNvPr id="1938" name="Kai stays calm"/>
          <p:cNvSpPr txBox="1"/>
          <p:nvPr/>
        </p:nvSpPr>
        <p:spPr>
          <a:xfrm>
            <a:off x="4510256" y="4431834"/>
            <a:ext cx="75848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800" b="0">
                <a:latin typeface="+mj-lt"/>
                <a:ea typeface="+mj-ea"/>
                <a:cs typeface="+mj-cs"/>
                <a:sym typeface="Avenir Book"/>
              </a:defRPr>
            </a:lvl1pPr>
          </a:lstStyle>
          <a:p>
            <a:r>
              <a:rPr sz="900"/>
              <a:t>Kai stays calm</a:t>
            </a:r>
          </a:p>
        </p:txBody>
      </p:sp>
      <p:sp>
        <p:nvSpPr>
          <p:cNvPr id="1939" name="Kai is viewed as cautious"/>
          <p:cNvSpPr txBox="1"/>
          <p:nvPr/>
        </p:nvSpPr>
        <p:spPr>
          <a:xfrm>
            <a:off x="4510256" y="5496177"/>
            <a:ext cx="75848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800" b="0">
                <a:latin typeface="+mj-lt"/>
                <a:ea typeface="+mj-ea"/>
                <a:cs typeface="+mj-cs"/>
                <a:sym typeface="Avenir Book"/>
              </a:defRPr>
            </a:lvl1pPr>
          </a:lstStyle>
          <a:p>
            <a:r>
              <a:rPr sz="900"/>
              <a:t>Kai is viewed as cautious</a:t>
            </a:r>
          </a:p>
        </p:txBody>
      </p:sp>
      <p:sp>
        <p:nvSpPr>
          <p:cNvPr id="1940" name="Kai intends to be calm"/>
          <p:cNvSpPr txBox="1"/>
          <p:nvPr/>
        </p:nvSpPr>
        <p:spPr>
          <a:xfrm>
            <a:off x="4510256" y="3361223"/>
            <a:ext cx="75848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intends to be calm</a:t>
            </a:r>
          </a:p>
        </p:txBody>
      </p:sp>
      <p:grpSp>
        <p:nvGrpSpPr>
          <p:cNvPr id="1943" name="Group"/>
          <p:cNvGrpSpPr/>
          <p:nvPr/>
        </p:nvGrpSpPr>
        <p:grpSpPr>
          <a:xfrm>
            <a:off x="2940654" y="2442210"/>
            <a:ext cx="554955" cy="554552"/>
            <a:chOff x="0" y="0"/>
            <a:chExt cx="1109908" cy="1109101"/>
          </a:xfrm>
        </p:grpSpPr>
        <p:sp>
          <p:nvSpPr>
            <p:cNvPr id="1941"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42"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grpSp>
        <p:nvGrpSpPr>
          <p:cNvPr id="1946" name="Group"/>
          <p:cNvGrpSpPr/>
          <p:nvPr/>
        </p:nvGrpSpPr>
        <p:grpSpPr>
          <a:xfrm>
            <a:off x="2940654" y="3255789"/>
            <a:ext cx="554955" cy="554552"/>
            <a:chOff x="0" y="0"/>
            <a:chExt cx="1109908" cy="1109101"/>
          </a:xfrm>
        </p:grpSpPr>
        <p:sp>
          <p:nvSpPr>
            <p:cNvPr id="1944"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45"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grpSp>
        <p:nvGrpSpPr>
          <p:cNvPr id="1949" name="Group"/>
          <p:cNvGrpSpPr/>
          <p:nvPr/>
        </p:nvGrpSpPr>
        <p:grpSpPr>
          <a:xfrm>
            <a:off x="2940654" y="4427608"/>
            <a:ext cx="554955" cy="554552"/>
            <a:chOff x="0" y="0"/>
            <a:chExt cx="1109908" cy="1109101"/>
          </a:xfrm>
        </p:grpSpPr>
        <p:sp>
          <p:nvSpPr>
            <p:cNvPr id="1947"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48"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grpSp>
        <p:nvGrpSpPr>
          <p:cNvPr id="1952" name="Group"/>
          <p:cNvGrpSpPr/>
          <p:nvPr/>
        </p:nvGrpSpPr>
        <p:grpSpPr>
          <a:xfrm>
            <a:off x="2940654" y="5293956"/>
            <a:ext cx="554955" cy="554552"/>
            <a:chOff x="0" y="0"/>
            <a:chExt cx="1109908" cy="1109101"/>
          </a:xfrm>
        </p:grpSpPr>
        <p:sp>
          <p:nvSpPr>
            <p:cNvPr id="1950"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51" name="Image" descr="Image"/>
            <p:cNvPicPr>
              <a:picLocks noChangeAspect="1"/>
            </p:cNvPicPr>
            <p:nvPr/>
          </p:nvPicPr>
          <p:blipFill>
            <a:blip r:embed="rId2"/>
            <a:stretch>
              <a:fillRect/>
            </a:stretch>
          </p:blipFill>
          <p:spPr>
            <a:xfrm>
              <a:off x="114882" y="177508"/>
              <a:ext cx="819510" cy="819510"/>
            </a:xfrm>
            <a:prstGeom prst="rect">
              <a:avLst/>
            </a:prstGeom>
            <a:ln w="12700" cap="flat">
              <a:noFill/>
              <a:miter lim="400000"/>
            </a:ln>
            <a:effectLst/>
          </p:spPr>
        </p:pic>
      </p:grpSp>
      <p:grpSp>
        <p:nvGrpSpPr>
          <p:cNvPr id="1955" name="Group"/>
          <p:cNvGrpSpPr/>
          <p:nvPr/>
        </p:nvGrpSpPr>
        <p:grpSpPr>
          <a:xfrm>
            <a:off x="379140" y="904217"/>
            <a:ext cx="1112937" cy="444178"/>
            <a:chOff x="0" y="0"/>
            <a:chExt cx="2225872" cy="888354"/>
          </a:xfrm>
        </p:grpSpPr>
        <p:sp>
          <p:nvSpPr>
            <p:cNvPr id="1953" name="Group"/>
            <p:cNvSpPr/>
            <p:nvPr/>
          </p:nvSpPr>
          <p:spPr>
            <a:xfrm>
              <a:off x="0" y="0"/>
              <a:ext cx="889000" cy="888354"/>
            </a:xfrm>
            <a:prstGeom prst="ellipse">
              <a:avLst/>
            </a:prstGeom>
            <a:solidFill>
              <a:schemeClr val="accent5">
                <a:hueOff val="-152896"/>
                <a:lumOff val="12368"/>
              </a:schemeClr>
            </a:solidFill>
            <a:ln w="50800" cap="flat">
              <a:solidFill>
                <a:srgbClr val="929292"/>
              </a:solidFill>
              <a:prstDash val="solid"/>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1954" name="root node"/>
            <p:cNvSpPr txBox="1"/>
            <p:nvPr/>
          </p:nvSpPr>
          <p:spPr>
            <a:xfrm>
              <a:off x="1283307" y="285159"/>
              <a:ext cx="942565" cy="318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b="0">
                  <a:latin typeface="Avenir Heavy"/>
                  <a:ea typeface="Avenir Heavy"/>
                  <a:cs typeface="Avenir Heavy"/>
                  <a:sym typeface="Avenir Heavy"/>
                </a:defRPr>
              </a:lvl1pPr>
            </a:lstStyle>
            <a:p>
              <a:r>
                <a:rPr sz="700"/>
                <a:t>root node</a:t>
              </a:r>
            </a:p>
          </p:txBody>
        </p:sp>
      </p:grpSp>
      <p:grpSp>
        <p:nvGrpSpPr>
          <p:cNvPr id="1958" name="Group"/>
          <p:cNvGrpSpPr/>
          <p:nvPr/>
        </p:nvGrpSpPr>
        <p:grpSpPr>
          <a:xfrm>
            <a:off x="380687" y="1560990"/>
            <a:ext cx="1367870" cy="443311"/>
            <a:chOff x="0" y="0"/>
            <a:chExt cx="2735740" cy="886620"/>
          </a:xfrm>
        </p:grpSpPr>
        <p:sp>
          <p:nvSpPr>
            <p:cNvPr id="1956" name="Group"/>
            <p:cNvSpPr/>
            <p:nvPr/>
          </p:nvSpPr>
          <p:spPr>
            <a:xfrm>
              <a:off x="0" y="0"/>
              <a:ext cx="882811" cy="886620"/>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1957" name="generated node"/>
            <p:cNvSpPr txBox="1"/>
            <p:nvPr/>
          </p:nvSpPr>
          <p:spPr>
            <a:xfrm>
              <a:off x="1280214" y="224537"/>
              <a:ext cx="1455526" cy="318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b="0">
                  <a:latin typeface="Avenir Heavy"/>
                  <a:ea typeface="Avenir Heavy"/>
                  <a:cs typeface="Avenir Heavy"/>
                  <a:sym typeface="Avenir Heavy"/>
                </a:defRPr>
              </a:lvl1pPr>
            </a:lstStyle>
            <a:p>
              <a:r>
                <a:rPr sz="700"/>
                <a:t>generated node</a:t>
              </a:r>
            </a:p>
          </p:txBody>
        </p:sp>
      </p:grpSp>
      <p:sp>
        <p:nvSpPr>
          <p:cNvPr id="1959" name="Kai wants to avoid trouble"/>
          <p:cNvSpPr txBox="1"/>
          <p:nvPr/>
        </p:nvSpPr>
        <p:spPr>
          <a:xfrm>
            <a:off x="4475281" y="2275602"/>
            <a:ext cx="82296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wants to avoid trouble</a:t>
            </a:r>
          </a:p>
        </p:txBody>
      </p:sp>
      <p:sp>
        <p:nvSpPr>
          <p:cNvPr id="1960" name="Bosselut et al., 2020"/>
          <p:cNvSpPr txBox="1"/>
          <p:nvPr/>
        </p:nvSpPr>
        <p:spPr>
          <a:xfrm>
            <a:off x="9447268" y="6550981"/>
            <a:ext cx="912109"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Bosselut et al., 2020</a:t>
            </a:r>
          </a:p>
        </p:txBody>
      </p:sp>
    </p:spTree>
  </p:cSld>
  <p:clrMapOvr>
    <a:masterClrMapping/>
  </p:clrMapOvr>
  <mc:AlternateContent xmlns:mc="http://schemas.openxmlformats.org/markup-compatibility/2006">
    <mc:Choice xmlns:p14="http://schemas.microsoft.com/office/powerpoint/2010/main" Requires="p14">
      <p:transition spd="slow" p14:dur="2000">
        <p:dissolve/>
      </p:transition>
    </mc:Choice>
    <mc:Fallback>
      <p:transition spd="slow">
        <p:dissolv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62" name="Group"/>
          <p:cNvSpPr/>
          <p:nvPr/>
        </p:nvSpPr>
        <p:spPr>
          <a:xfrm>
            <a:off x="1148343" y="3455827"/>
            <a:ext cx="1270001" cy="1269078"/>
          </a:xfrm>
          <a:prstGeom prst="ellipse">
            <a:avLst/>
          </a:prstGeom>
          <a:solidFill>
            <a:schemeClr val="accent5">
              <a:hueOff val="-152896"/>
              <a:lumOff val="12368"/>
            </a:schemeClr>
          </a:solidFill>
          <a:ln w="50800">
            <a:solidFill>
              <a:srgbClr val="929292"/>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63" name="Group"/>
          <p:cNvSpPr/>
          <p:nvPr/>
        </p:nvSpPr>
        <p:spPr>
          <a:xfrm>
            <a:off x="4410514" y="1977544"/>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cxnSp>
        <p:nvCxnSpPr>
          <p:cNvPr id="1964" name="Connection Line"/>
          <p:cNvCxnSpPr>
            <a:stCxn id="1962" idx="0"/>
            <a:endCxn id="1963" idx="0"/>
          </p:cNvCxnSpPr>
          <p:nvPr/>
        </p:nvCxnSpPr>
        <p:spPr>
          <a:xfrm flipV="1">
            <a:off x="1783343" y="2453794"/>
            <a:ext cx="3103422" cy="1636573"/>
          </a:xfrm>
          <a:prstGeom prst="straightConnector1">
            <a:avLst/>
          </a:prstGeom>
          <a:ln w="50800">
            <a:solidFill>
              <a:srgbClr val="000000"/>
            </a:solidFill>
            <a:miter lim="400000"/>
            <a:tailEnd type="triangle"/>
          </a:ln>
        </p:spPr>
      </p:cxnSp>
      <p:cxnSp>
        <p:nvCxnSpPr>
          <p:cNvPr id="1965" name="Connection Line"/>
          <p:cNvCxnSpPr>
            <a:stCxn id="1962" idx="0"/>
            <a:endCxn id="1968" idx="0"/>
          </p:cNvCxnSpPr>
          <p:nvPr/>
        </p:nvCxnSpPr>
        <p:spPr>
          <a:xfrm flipV="1">
            <a:off x="1783343" y="3518337"/>
            <a:ext cx="3103423" cy="572029"/>
          </a:xfrm>
          <a:prstGeom prst="straightConnector1">
            <a:avLst/>
          </a:prstGeom>
          <a:ln w="50800">
            <a:solidFill>
              <a:srgbClr val="000000"/>
            </a:solidFill>
            <a:miter lim="400000"/>
            <a:tailEnd type="triangle"/>
          </a:ln>
        </p:spPr>
      </p:cxnSp>
      <p:cxnSp>
        <p:nvCxnSpPr>
          <p:cNvPr id="1966" name="Connection Line"/>
          <p:cNvCxnSpPr>
            <a:stCxn id="1962" idx="0"/>
            <a:endCxn id="1970" idx="0"/>
          </p:cNvCxnSpPr>
          <p:nvPr/>
        </p:nvCxnSpPr>
        <p:spPr>
          <a:xfrm>
            <a:off x="1783343" y="4090366"/>
            <a:ext cx="3103423" cy="1576109"/>
          </a:xfrm>
          <a:prstGeom prst="straightConnector1">
            <a:avLst/>
          </a:prstGeom>
          <a:ln w="50800">
            <a:solidFill>
              <a:srgbClr val="000000"/>
            </a:solidFill>
            <a:miter lim="400000"/>
            <a:tailEnd type="triangle"/>
          </a:ln>
        </p:spPr>
      </p:cxnSp>
      <p:cxnSp>
        <p:nvCxnSpPr>
          <p:cNvPr id="1967" name="Connection Line"/>
          <p:cNvCxnSpPr>
            <a:stCxn id="1962" idx="0"/>
            <a:endCxn id="1969" idx="0"/>
          </p:cNvCxnSpPr>
          <p:nvPr/>
        </p:nvCxnSpPr>
        <p:spPr>
          <a:xfrm>
            <a:off x="1783343" y="4090366"/>
            <a:ext cx="3103423" cy="505216"/>
          </a:xfrm>
          <a:prstGeom prst="straightConnector1">
            <a:avLst/>
          </a:prstGeom>
          <a:ln w="50800">
            <a:solidFill>
              <a:srgbClr val="000000"/>
            </a:solidFill>
            <a:miter lim="400000"/>
            <a:tailEnd type="triangle"/>
          </a:ln>
        </p:spPr>
      </p:cxnSp>
      <p:sp>
        <p:nvSpPr>
          <p:cNvPr id="1968" name="Circle"/>
          <p:cNvSpPr/>
          <p:nvPr/>
        </p:nvSpPr>
        <p:spPr>
          <a:xfrm>
            <a:off x="4410515" y="3042087"/>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69" name="Circle"/>
          <p:cNvSpPr/>
          <p:nvPr/>
        </p:nvSpPr>
        <p:spPr>
          <a:xfrm>
            <a:off x="4410515" y="4119331"/>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970" name="Circle"/>
          <p:cNvSpPr/>
          <p:nvPr/>
        </p:nvSpPr>
        <p:spPr>
          <a:xfrm>
            <a:off x="4410515" y="5190224"/>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mc:AlternateContent xmlns:mc="http://schemas.openxmlformats.org/markup-compatibility/2006">
        <mc:Choice xmlns:a14="http://schemas.microsoft.com/office/drawing/2010/main" Requires="a14">
          <p:sp>
            <p:nvSpPr>
              <p:cNvPr id="1971" name="Equation"/>
              <p:cNvSpPr txBox="1"/>
              <p:nvPr/>
            </p:nvSpPr>
            <p:spPr>
              <a:xfrm>
                <a:off x="4535945" y="1263650"/>
                <a:ext cx="867802" cy="392415"/>
              </a:xfrm>
              <a:prstGeom prst="rect">
                <a:avLst/>
              </a:prstGeom>
              <a:ln w="12700">
                <a:miter lim="400000"/>
              </a:ln>
            </p:spPr>
            <p:txBody>
              <a:bodyPr wrap="none" lIns="0" tIns="0" rIns="0" bIns="0">
                <a:spAutoFit/>
              </a:bodyPr>
              <a:lstStyle/>
              <a:p>
                <a:pPr defTabSz="457200" latinLnBrk="1">
                  <a:defRPr sz="1800" b="0"/>
                </a:pPr>
                <a14:m>
                  <m:oMathPara xmlns:m="http://schemas.openxmlformats.org/officeDocument/2006/math">
                    <m:oMathParaPr>
                      <m:jc m:val="centerGroup"/>
                    </m:oMathParaPr>
                    <m:oMath xmlns:m="http://schemas.openxmlformats.org/officeDocument/2006/math">
                      <m:r>
                        <a:rPr sz="2550" i="1">
                          <a:latin typeface="Cambria Math" panose="02040503050406030204" pitchFamily="18" charset="0"/>
                        </a:rPr>
                        <m:t>ℓ=1</m:t>
                      </m:r>
                    </m:oMath>
                  </m:oMathPara>
                </a14:m>
                <a:endParaRPr sz="2550"/>
              </a:p>
            </p:txBody>
          </p:sp>
        </mc:Choice>
        <mc:Fallback>
          <p:sp>
            <p:nvSpPr>
              <p:cNvPr id="1971" name="Equation"/>
              <p:cNvSpPr txBox="1">
                <a:spLocks noRot="1" noChangeAspect="1" noMove="1" noResize="1" noEditPoints="1" noAdjustHandles="1" noChangeArrowheads="1" noChangeShapeType="1" noTextEdit="1"/>
              </p:cNvSpPr>
              <p:nvPr/>
            </p:nvSpPr>
            <p:spPr>
              <a:xfrm>
                <a:off x="4535945" y="1263650"/>
                <a:ext cx="867802" cy="392415"/>
              </a:xfrm>
              <a:prstGeom prst="rect">
                <a:avLst/>
              </a:prstGeom>
              <a:blipFill>
                <a:blip r:embed="rId2"/>
                <a:stretch>
                  <a:fillRect l="-8696" r="-7246" b="-9375"/>
                </a:stretch>
              </a:blipFill>
              <a:ln w="12700">
                <a:miter lim="400000"/>
              </a:ln>
            </p:spPr>
            <p:txBody>
              <a:bodyPr/>
              <a:lstStyle/>
              <a:p>
                <a:r>
                  <a:rPr lang="en-US">
                    <a:noFill/>
                  </a:rPr>
                  <a:t> </a:t>
                </a:r>
              </a:p>
            </p:txBody>
          </p:sp>
        </mc:Fallback>
      </mc:AlternateContent>
      <p:sp>
        <p:nvSpPr>
          <p:cNvPr id="1972" name="Kai knew that things  were getting out of  control and managed to  keep his temper in check"/>
          <p:cNvSpPr txBox="1"/>
          <p:nvPr/>
        </p:nvSpPr>
        <p:spPr>
          <a:xfrm>
            <a:off x="1225614" y="3833886"/>
            <a:ext cx="1110882"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1500" b="0">
                <a:latin typeface="+mj-lt"/>
                <a:ea typeface="+mj-ea"/>
                <a:cs typeface="+mj-cs"/>
                <a:sym typeface="Avenir Book"/>
              </a:defRPr>
            </a:pPr>
            <a:r>
              <a:rPr sz="750"/>
              <a:t>Kai knew that things </a:t>
            </a:r>
            <a:br>
              <a:rPr sz="750"/>
            </a:br>
            <a:r>
              <a:rPr sz="750"/>
              <a:t>were getting out of </a:t>
            </a:r>
            <a:br>
              <a:rPr sz="750"/>
            </a:br>
            <a:r>
              <a:rPr sz="750"/>
              <a:t>control and managed to </a:t>
            </a:r>
            <a:br>
              <a:rPr sz="750"/>
            </a:br>
            <a:r>
              <a:rPr sz="750"/>
              <a:t>keep his temper in check</a:t>
            </a:r>
          </a:p>
        </p:txBody>
      </p:sp>
      <p:sp>
        <p:nvSpPr>
          <p:cNvPr id="1973" name="Kai wants to avoid trouble"/>
          <p:cNvSpPr txBox="1"/>
          <p:nvPr/>
        </p:nvSpPr>
        <p:spPr>
          <a:xfrm>
            <a:off x="4475281" y="2275602"/>
            <a:ext cx="82296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wants to avoid trouble</a:t>
            </a:r>
          </a:p>
        </p:txBody>
      </p:sp>
      <p:sp>
        <p:nvSpPr>
          <p:cNvPr id="1974" name="Kai stays calm"/>
          <p:cNvSpPr txBox="1"/>
          <p:nvPr/>
        </p:nvSpPr>
        <p:spPr>
          <a:xfrm>
            <a:off x="4510256" y="4433261"/>
            <a:ext cx="75848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800" b="0">
                <a:latin typeface="+mj-lt"/>
                <a:ea typeface="+mj-ea"/>
                <a:cs typeface="+mj-cs"/>
                <a:sym typeface="Avenir Book"/>
              </a:defRPr>
            </a:lvl1pPr>
          </a:lstStyle>
          <a:p>
            <a:r>
              <a:rPr sz="900"/>
              <a:t>Kai stays calm</a:t>
            </a:r>
          </a:p>
        </p:txBody>
      </p:sp>
      <p:sp>
        <p:nvSpPr>
          <p:cNvPr id="1975" name="Kai is viewed as cautious"/>
          <p:cNvSpPr txBox="1"/>
          <p:nvPr/>
        </p:nvSpPr>
        <p:spPr>
          <a:xfrm>
            <a:off x="4510256" y="5497604"/>
            <a:ext cx="75848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800" b="0">
                <a:latin typeface="+mj-lt"/>
                <a:ea typeface="+mj-ea"/>
                <a:cs typeface="+mj-cs"/>
                <a:sym typeface="Avenir Book"/>
              </a:defRPr>
            </a:lvl1pPr>
          </a:lstStyle>
          <a:p>
            <a:r>
              <a:rPr sz="900"/>
              <a:t>Kai is viewed as cautious</a:t>
            </a:r>
          </a:p>
        </p:txBody>
      </p:sp>
      <p:grpSp>
        <p:nvGrpSpPr>
          <p:cNvPr id="1978" name="Group"/>
          <p:cNvGrpSpPr/>
          <p:nvPr/>
        </p:nvGrpSpPr>
        <p:grpSpPr>
          <a:xfrm>
            <a:off x="2940654" y="2442210"/>
            <a:ext cx="554955" cy="554552"/>
            <a:chOff x="0" y="0"/>
            <a:chExt cx="1109908" cy="1109101"/>
          </a:xfrm>
        </p:grpSpPr>
        <p:sp>
          <p:nvSpPr>
            <p:cNvPr id="1976"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77" name="Image" descr="Image"/>
            <p:cNvPicPr>
              <a:picLocks noChangeAspect="1"/>
            </p:cNvPicPr>
            <p:nvPr/>
          </p:nvPicPr>
          <p:blipFill>
            <a:blip r:embed="rId3"/>
            <a:stretch>
              <a:fillRect/>
            </a:stretch>
          </p:blipFill>
          <p:spPr>
            <a:xfrm>
              <a:off x="114882" y="177508"/>
              <a:ext cx="819510" cy="819510"/>
            </a:xfrm>
            <a:prstGeom prst="rect">
              <a:avLst/>
            </a:prstGeom>
            <a:ln w="12700" cap="flat">
              <a:noFill/>
              <a:miter lim="400000"/>
            </a:ln>
            <a:effectLst/>
          </p:spPr>
        </p:pic>
      </p:grpSp>
      <p:grpSp>
        <p:nvGrpSpPr>
          <p:cNvPr id="1981" name="Group"/>
          <p:cNvGrpSpPr/>
          <p:nvPr/>
        </p:nvGrpSpPr>
        <p:grpSpPr>
          <a:xfrm>
            <a:off x="2940654" y="3255789"/>
            <a:ext cx="554955" cy="554552"/>
            <a:chOff x="0" y="0"/>
            <a:chExt cx="1109908" cy="1109101"/>
          </a:xfrm>
        </p:grpSpPr>
        <p:sp>
          <p:nvSpPr>
            <p:cNvPr id="1979"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80" name="Image" descr="Image"/>
            <p:cNvPicPr>
              <a:picLocks noChangeAspect="1"/>
            </p:cNvPicPr>
            <p:nvPr/>
          </p:nvPicPr>
          <p:blipFill>
            <a:blip r:embed="rId3"/>
            <a:stretch>
              <a:fillRect/>
            </a:stretch>
          </p:blipFill>
          <p:spPr>
            <a:xfrm>
              <a:off x="114882" y="177508"/>
              <a:ext cx="819510" cy="819510"/>
            </a:xfrm>
            <a:prstGeom prst="rect">
              <a:avLst/>
            </a:prstGeom>
            <a:ln w="12700" cap="flat">
              <a:noFill/>
              <a:miter lim="400000"/>
            </a:ln>
            <a:effectLst/>
          </p:spPr>
        </p:pic>
      </p:grpSp>
      <p:grpSp>
        <p:nvGrpSpPr>
          <p:cNvPr id="1984" name="Group"/>
          <p:cNvGrpSpPr/>
          <p:nvPr/>
        </p:nvGrpSpPr>
        <p:grpSpPr>
          <a:xfrm>
            <a:off x="2940654" y="4427608"/>
            <a:ext cx="554955" cy="554552"/>
            <a:chOff x="0" y="0"/>
            <a:chExt cx="1109908" cy="1109101"/>
          </a:xfrm>
        </p:grpSpPr>
        <p:sp>
          <p:nvSpPr>
            <p:cNvPr id="1982"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83" name="Image" descr="Image"/>
            <p:cNvPicPr>
              <a:picLocks noChangeAspect="1"/>
            </p:cNvPicPr>
            <p:nvPr/>
          </p:nvPicPr>
          <p:blipFill>
            <a:blip r:embed="rId3"/>
            <a:stretch>
              <a:fillRect/>
            </a:stretch>
          </p:blipFill>
          <p:spPr>
            <a:xfrm>
              <a:off x="114882" y="177508"/>
              <a:ext cx="819510" cy="819510"/>
            </a:xfrm>
            <a:prstGeom prst="rect">
              <a:avLst/>
            </a:prstGeom>
            <a:ln w="12700" cap="flat">
              <a:noFill/>
              <a:miter lim="400000"/>
            </a:ln>
            <a:effectLst/>
          </p:spPr>
        </p:pic>
      </p:grpSp>
      <p:grpSp>
        <p:nvGrpSpPr>
          <p:cNvPr id="1987" name="Group"/>
          <p:cNvGrpSpPr/>
          <p:nvPr/>
        </p:nvGrpSpPr>
        <p:grpSpPr>
          <a:xfrm>
            <a:off x="2940654" y="5293956"/>
            <a:ext cx="554955" cy="554552"/>
            <a:chOff x="0" y="0"/>
            <a:chExt cx="1109908" cy="1109101"/>
          </a:xfrm>
        </p:grpSpPr>
        <p:sp>
          <p:nvSpPr>
            <p:cNvPr id="1985"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986" name="Image" descr="Image"/>
            <p:cNvPicPr>
              <a:picLocks noChangeAspect="1"/>
            </p:cNvPicPr>
            <p:nvPr/>
          </p:nvPicPr>
          <p:blipFill>
            <a:blip r:embed="rId3"/>
            <a:stretch>
              <a:fillRect/>
            </a:stretch>
          </p:blipFill>
          <p:spPr>
            <a:xfrm>
              <a:off x="114882" y="177508"/>
              <a:ext cx="819510" cy="819510"/>
            </a:xfrm>
            <a:prstGeom prst="rect">
              <a:avLst/>
            </a:prstGeom>
            <a:ln w="12700" cap="flat">
              <a:noFill/>
              <a:miter lim="400000"/>
            </a:ln>
            <a:effectLst/>
          </p:spPr>
        </p:pic>
      </p:grpSp>
      <p:grpSp>
        <p:nvGrpSpPr>
          <p:cNvPr id="1990" name="Group"/>
          <p:cNvGrpSpPr/>
          <p:nvPr/>
        </p:nvGrpSpPr>
        <p:grpSpPr>
          <a:xfrm>
            <a:off x="379140" y="904217"/>
            <a:ext cx="1112937" cy="444178"/>
            <a:chOff x="0" y="0"/>
            <a:chExt cx="2225872" cy="888354"/>
          </a:xfrm>
        </p:grpSpPr>
        <p:sp>
          <p:nvSpPr>
            <p:cNvPr id="1988" name="Group"/>
            <p:cNvSpPr/>
            <p:nvPr/>
          </p:nvSpPr>
          <p:spPr>
            <a:xfrm>
              <a:off x="0" y="0"/>
              <a:ext cx="889000" cy="888354"/>
            </a:xfrm>
            <a:prstGeom prst="ellipse">
              <a:avLst/>
            </a:prstGeom>
            <a:solidFill>
              <a:schemeClr val="accent5">
                <a:hueOff val="-152896"/>
                <a:lumOff val="12368"/>
              </a:schemeClr>
            </a:solidFill>
            <a:ln w="50800" cap="flat">
              <a:solidFill>
                <a:srgbClr val="929292"/>
              </a:solidFill>
              <a:prstDash val="solid"/>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1989" name="root node"/>
            <p:cNvSpPr txBox="1"/>
            <p:nvPr/>
          </p:nvSpPr>
          <p:spPr>
            <a:xfrm>
              <a:off x="1283307" y="285159"/>
              <a:ext cx="942565" cy="318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b="0">
                  <a:latin typeface="Avenir Heavy"/>
                  <a:ea typeface="Avenir Heavy"/>
                  <a:cs typeface="Avenir Heavy"/>
                  <a:sym typeface="Avenir Heavy"/>
                </a:defRPr>
              </a:lvl1pPr>
            </a:lstStyle>
            <a:p>
              <a:r>
                <a:rPr sz="700"/>
                <a:t>root node</a:t>
              </a:r>
            </a:p>
          </p:txBody>
        </p:sp>
      </p:grpSp>
      <p:grpSp>
        <p:nvGrpSpPr>
          <p:cNvPr id="1993" name="Group"/>
          <p:cNvGrpSpPr/>
          <p:nvPr/>
        </p:nvGrpSpPr>
        <p:grpSpPr>
          <a:xfrm>
            <a:off x="380687" y="1560990"/>
            <a:ext cx="1367870" cy="443311"/>
            <a:chOff x="0" y="0"/>
            <a:chExt cx="2735740" cy="886620"/>
          </a:xfrm>
        </p:grpSpPr>
        <p:sp>
          <p:nvSpPr>
            <p:cNvPr id="1991" name="Group"/>
            <p:cNvSpPr/>
            <p:nvPr/>
          </p:nvSpPr>
          <p:spPr>
            <a:xfrm>
              <a:off x="0" y="0"/>
              <a:ext cx="882811" cy="886620"/>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1992" name="generated node"/>
            <p:cNvSpPr txBox="1"/>
            <p:nvPr/>
          </p:nvSpPr>
          <p:spPr>
            <a:xfrm>
              <a:off x="1280214" y="224537"/>
              <a:ext cx="1455526" cy="318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b="0">
                  <a:latin typeface="Avenir Heavy"/>
                  <a:ea typeface="Avenir Heavy"/>
                  <a:cs typeface="Avenir Heavy"/>
                  <a:sym typeface="Avenir Heavy"/>
                </a:defRPr>
              </a:lvl1pPr>
            </a:lstStyle>
            <a:p>
              <a:r>
                <a:rPr sz="700"/>
                <a:t>generated node</a:t>
              </a:r>
            </a:p>
          </p:txBody>
        </p:sp>
      </p:grpSp>
      <p:sp>
        <p:nvSpPr>
          <p:cNvPr id="1994" name="Kai intends to be calm"/>
          <p:cNvSpPr txBox="1"/>
          <p:nvPr/>
        </p:nvSpPr>
        <p:spPr>
          <a:xfrm>
            <a:off x="4507521" y="3359364"/>
            <a:ext cx="75848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intends to be calm</a:t>
            </a:r>
          </a:p>
        </p:txBody>
      </p:sp>
      <p:sp>
        <p:nvSpPr>
          <p:cNvPr id="1995" name="Bosselut et al., 2020"/>
          <p:cNvSpPr txBox="1"/>
          <p:nvPr/>
        </p:nvSpPr>
        <p:spPr>
          <a:xfrm>
            <a:off x="9447268" y="6550981"/>
            <a:ext cx="912109"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Bosselut et al., 2020</a:t>
            </a:r>
          </a:p>
        </p:txBody>
      </p:sp>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997" name="Equation"/>
              <p:cNvSpPr txBox="1"/>
              <p:nvPr/>
            </p:nvSpPr>
            <p:spPr>
              <a:xfrm>
                <a:off x="4535945" y="1263618"/>
                <a:ext cx="867802" cy="392415"/>
              </a:xfrm>
              <a:prstGeom prst="rect">
                <a:avLst/>
              </a:prstGeom>
              <a:ln w="12700">
                <a:miter lim="400000"/>
              </a:ln>
            </p:spPr>
            <p:txBody>
              <a:bodyPr wrap="none" lIns="0" tIns="0" rIns="0" bIns="0">
                <a:spAutoFit/>
              </a:bodyPr>
              <a:lstStyle/>
              <a:p>
                <a:pPr defTabSz="457200" latinLnBrk="1">
                  <a:defRPr sz="1800" b="0"/>
                </a:pPr>
                <a14:m>
                  <m:oMathPara xmlns:m="http://schemas.openxmlformats.org/officeDocument/2006/math">
                    <m:oMathParaPr>
                      <m:jc m:val="centerGroup"/>
                    </m:oMathParaPr>
                    <m:oMath xmlns:m="http://schemas.openxmlformats.org/officeDocument/2006/math">
                      <m:r>
                        <a:rPr sz="2550" i="1">
                          <a:latin typeface="Cambria Math" panose="02040503050406030204" pitchFamily="18" charset="0"/>
                        </a:rPr>
                        <m:t>ℓ=1</m:t>
                      </m:r>
                    </m:oMath>
                  </m:oMathPara>
                </a14:m>
                <a:endParaRPr sz="2550"/>
              </a:p>
            </p:txBody>
          </p:sp>
        </mc:Choice>
        <mc:Fallback>
          <p:sp>
            <p:nvSpPr>
              <p:cNvPr id="1997" name="Equation"/>
              <p:cNvSpPr txBox="1">
                <a:spLocks noRot="1" noChangeAspect="1" noMove="1" noResize="1" noEditPoints="1" noAdjustHandles="1" noChangeArrowheads="1" noChangeShapeType="1" noTextEdit="1"/>
              </p:cNvSpPr>
              <p:nvPr/>
            </p:nvSpPr>
            <p:spPr>
              <a:xfrm>
                <a:off x="4535945" y="1263618"/>
                <a:ext cx="867802" cy="392415"/>
              </a:xfrm>
              <a:prstGeom prst="rect">
                <a:avLst/>
              </a:prstGeom>
              <a:blipFill>
                <a:blip r:embed="rId2"/>
                <a:stretch>
                  <a:fillRect l="-8696" r="-7246" b="-9375"/>
                </a:stretch>
              </a:blipFill>
              <a:ln w="12700">
                <a:miter lim="400000"/>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98" name="Equation"/>
              <p:cNvSpPr txBox="1"/>
              <p:nvPr/>
            </p:nvSpPr>
            <p:spPr>
              <a:xfrm>
                <a:off x="6993068" y="4482363"/>
                <a:ext cx="867802" cy="392415"/>
              </a:xfrm>
              <a:prstGeom prst="rect">
                <a:avLst/>
              </a:prstGeom>
              <a:ln w="12700">
                <a:miter lim="400000"/>
              </a:ln>
            </p:spPr>
            <p:txBody>
              <a:bodyPr wrap="none" lIns="0" tIns="0" rIns="0" bIns="0">
                <a:spAutoFit/>
              </a:bodyPr>
              <a:lstStyle/>
              <a:p>
                <a:pPr defTabSz="457200" latinLnBrk="1">
                  <a:defRPr sz="1800" b="0"/>
                </a:pPr>
                <a14:m>
                  <m:oMathPara xmlns:m="http://schemas.openxmlformats.org/officeDocument/2006/math">
                    <m:oMathParaPr>
                      <m:jc m:val="centerGroup"/>
                    </m:oMathParaPr>
                    <m:oMath xmlns:m="http://schemas.openxmlformats.org/officeDocument/2006/math">
                      <m:r>
                        <a:rPr sz="2550" i="1">
                          <a:latin typeface="Cambria Math" panose="02040503050406030204" pitchFamily="18" charset="0"/>
                        </a:rPr>
                        <m:t>ℓ=2</m:t>
                      </m:r>
                    </m:oMath>
                  </m:oMathPara>
                </a14:m>
                <a:endParaRPr sz="2550"/>
              </a:p>
            </p:txBody>
          </p:sp>
        </mc:Choice>
        <mc:Fallback>
          <p:sp>
            <p:nvSpPr>
              <p:cNvPr id="1998" name="Equation"/>
              <p:cNvSpPr txBox="1">
                <a:spLocks noRot="1" noChangeAspect="1" noMove="1" noResize="1" noEditPoints="1" noAdjustHandles="1" noChangeArrowheads="1" noChangeShapeType="1" noTextEdit="1"/>
              </p:cNvSpPr>
              <p:nvPr/>
            </p:nvSpPr>
            <p:spPr>
              <a:xfrm>
                <a:off x="6993068" y="4482363"/>
                <a:ext cx="867802" cy="392415"/>
              </a:xfrm>
              <a:prstGeom prst="rect">
                <a:avLst/>
              </a:prstGeom>
              <a:blipFill>
                <a:blip r:embed="rId3"/>
                <a:stretch>
                  <a:fillRect l="-7143" r="-5714" b="-12500"/>
                </a:stretch>
              </a:blipFill>
              <a:ln w="12700">
                <a:miter lim="400000"/>
              </a:ln>
            </p:spPr>
            <p:txBody>
              <a:bodyPr/>
              <a:lstStyle/>
              <a:p>
                <a:r>
                  <a:rPr lang="en-US">
                    <a:noFill/>
                  </a:rPr>
                  <a:t> </a:t>
                </a:r>
              </a:p>
            </p:txBody>
          </p:sp>
        </mc:Fallback>
      </mc:AlternateContent>
      <p:sp>
        <p:nvSpPr>
          <p:cNvPr id="1999" name="Group"/>
          <p:cNvSpPr/>
          <p:nvPr/>
        </p:nvSpPr>
        <p:spPr>
          <a:xfrm>
            <a:off x="6960148" y="698500"/>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000" name="Group"/>
          <p:cNvSpPr/>
          <p:nvPr/>
        </p:nvSpPr>
        <p:spPr>
          <a:xfrm>
            <a:off x="6960148" y="1955731"/>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001" name="Group"/>
          <p:cNvSpPr/>
          <p:nvPr/>
        </p:nvSpPr>
        <p:spPr>
          <a:xfrm>
            <a:off x="6960148" y="3212962"/>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058" name="Connection Line"/>
          <p:cNvSpPr/>
          <p:nvPr/>
        </p:nvSpPr>
        <p:spPr>
          <a:xfrm>
            <a:off x="4886764" y="1142555"/>
            <a:ext cx="2061742" cy="13112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935" y="7389"/>
                  <a:pt x="12135" y="189"/>
                  <a:pt x="21600" y="0"/>
                </a:cubicBezTo>
              </a:path>
            </a:pathLst>
          </a:custGeom>
          <a:ln w="50800">
            <a:solidFill>
              <a:srgbClr val="000000"/>
            </a:solidFill>
            <a:miter lim="400000"/>
            <a:tailEnd type="triangle"/>
          </a:ln>
        </p:spPr>
        <p:txBody>
          <a:bodyPr/>
          <a:lstStyle/>
          <a:p>
            <a:endParaRPr sz="700"/>
          </a:p>
        </p:txBody>
      </p:sp>
      <p:sp>
        <p:nvSpPr>
          <p:cNvPr id="2059" name="Connection Line"/>
          <p:cNvSpPr/>
          <p:nvPr/>
        </p:nvSpPr>
        <p:spPr>
          <a:xfrm>
            <a:off x="4886764" y="2436158"/>
            <a:ext cx="2060702" cy="176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50800">
            <a:solidFill>
              <a:srgbClr val="000000"/>
            </a:solidFill>
            <a:miter lim="400000"/>
            <a:tailEnd type="triangle"/>
          </a:ln>
        </p:spPr>
        <p:txBody>
          <a:bodyPr/>
          <a:lstStyle/>
          <a:p>
            <a:endParaRPr sz="700"/>
          </a:p>
        </p:txBody>
      </p:sp>
      <p:sp>
        <p:nvSpPr>
          <p:cNvPr id="2060" name="Connection Line"/>
          <p:cNvSpPr/>
          <p:nvPr/>
        </p:nvSpPr>
        <p:spPr>
          <a:xfrm>
            <a:off x="4886765" y="2453762"/>
            <a:ext cx="2061084" cy="12539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841" y="13195"/>
                  <a:pt x="15041" y="20395"/>
                  <a:pt x="21600" y="21600"/>
                </a:cubicBezTo>
              </a:path>
            </a:pathLst>
          </a:custGeom>
          <a:ln w="50800">
            <a:solidFill>
              <a:srgbClr val="000000"/>
            </a:solidFill>
            <a:miter lim="400000"/>
            <a:tailEnd type="triangle"/>
          </a:ln>
        </p:spPr>
        <p:txBody>
          <a:bodyPr/>
          <a:lstStyle/>
          <a:p>
            <a:endParaRPr sz="700"/>
          </a:p>
        </p:txBody>
      </p:sp>
      <p:sp>
        <p:nvSpPr>
          <p:cNvPr id="2061" name="Connection Line"/>
          <p:cNvSpPr/>
          <p:nvPr/>
        </p:nvSpPr>
        <p:spPr>
          <a:xfrm>
            <a:off x="4886765" y="3524656"/>
            <a:ext cx="1437318" cy="8147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083" y="14227"/>
                  <a:pt x="17283" y="21427"/>
                  <a:pt x="21600" y="21600"/>
                </a:cubicBezTo>
              </a:path>
            </a:pathLst>
          </a:custGeom>
          <a:ln w="50800">
            <a:solidFill>
              <a:srgbClr val="000000"/>
            </a:solidFill>
            <a:prstDash val="sysDot"/>
            <a:miter lim="400000"/>
            <a:tailEnd type="triangle"/>
          </a:ln>
        </p:spPr>
        <p:txBody>
          <a:bodyPr/>
          <a:lstStyle/>
          <a:p>
            <a:endParaRPr sz="700"/>
          </a:p>
        </p:txBody>
      </p:sp>
      <p:sp>
        <p:nvSpPr>
          <p:cNvPr id="2062" name="Connection Line"/>
          <p:cNvSpPr/>
          <p:nvPr/>
        </p:nvSpPr>
        <p:spPr>
          <a:xfrm>
            <a:off x="4886765" y="4595549"/>
            <a:ext cx="1825970" cy="702244"/>
          </a:xfrm>
          <a:custGeom>
            <a:avLst/>
            <a:gdLst/>
            <a:ahLst/>
            <a:cxnLst>
              <a:cxn ang="0">
                <a:pos x="wd2" y="hd2"/>
              </a:cxn>
              <a:cxn ang="5400000">
                <a:pos x="wd2" y="hd2"/>
              </a:cxn>
              <a:cxn ang="10800000">
                <a:pos x="wd2" y="hd2"/>
              </a:cxn>
              <a:cxn ang="16200000">
                <a:pos x="wd2" y="hd2"/>
              </a:cxn>
            </a:cxnLst>
            <a:rect l="0" t="0" r="r" b="b"/>
            <a:pathLst>
              <a:path w="21600" h="20028" extrusionOk="0">
                <a:moveTo>
                  <a:pt x="0" y="0"/>
                </a:moveTo>
                <a:cubicBezTo>
                  <a:pt x="8468" y="15029"/>
                  <a:pt x="15668" y="21600"/>
                  <a:pt x="21600" y="19712"/>
                </a:cubicBezTo>
              </a:path>
            </a:pathLst>
          </a:custGeom>
          <a:ln w="50800">
            <a:solidFill>
              <a:srgbClr val="000000"/>
            </a:solidFill>
            <a:prstDash val="sysDot"/>
            <a:miter lim="400000"/>
            <a:tailEnd type="triangle"/>
          </a:ln>
        </p:spPr>
        <p:txBody>
          <a:bodyPr/>
          <a:lstStyle/>
          <a:p>
            <a:endParaRPr sz="700"/>
          </a:p>
        </p:txBody>
      </p:sp>
      <p:sp>
        <p:nvSpPr>
          <p:cNvPr id="2063" name="Connection Line"/>
          <p:cNvSpPr/>
          <p:nvPr/>
        </p:nvSpPr>
        <p:spPr>
          <a:xfrm>
            <a:off x="4886765" y="5666442"/>
            <a:ext cx="2155265" cy="318033"/>
          </a:xfrm>
          <a:custGeom>
            <a:avLst/>
            <a:gdLst/>
            <a:ahLst/>
            <a:cxnLst>
              <a:cxn ang="0">
                <a:pos x="wd2" y="hd2"/>
              </a:cxn>
              <a:cxn ang="5400000">
                <a:pos x="wd2" y="hd2"/>
              </a:cxn>
              <a:cxn ang="10800000">
                <a:pos x="wd2" y="hd2"/>
              </a:cxn>
              <a:cxn ang="16200000">
                <a:pos x="wd2" y="hd2"/>
              </a:cxn>
            </a:cxnLst>
            <a:rect l="0" t="0" r="r" b="b"/>
            <a:pathLst>
              <a:path w="21600" h="17326" extrusionOk="0">
                <a:moveTo>
                  <a:pt x="0" y="0"/>
                </a:moveTo>
                <a:cubicBezTo>
                  <a:pt x="7655" y="17212"/>
                  <a:pt x="14855" y="21600"/>
                  <a:pt x="21600" y="13163"/>
                </a:cubicBezTo>
              </a:path>
            </a:pathLst>
          </a:custGeom>
          <a:ln w="50800">
            <a:solidFill>
              <a:srgbClr val="000000"/>
            </a:solidFill>
            <a:prstDash val="sysDot"/>
            <a:miter lim="400000"/>
            <a:tailEnd type="triangle"/>
          </a:ln>
        </p:spPr>
        <p:txBody>
          <a:bodyPr/>
          <a:lstStyle/>
          <a:p>
            <a:endParaRPr sz="700"/>
          </a:p>
        </p:txBody>
      </p:sp>
      <p:grpSp>
        <p:nvGrpSpPr>
          <p:cNvPr id="2023" name="Group"/>
          <p:cNvGrpSpPr/>
          <p:nvPr/>
        </p:nvGrpSpPr>
        <p:grpSpPr>
          <a:xfrm>
            <a:off x="1149350" y="1976211"/>
            <a:ext cx="4217054" cy="4166483"/>
            <a:chOff x="0" y="0"/>
            <a:chExt cx="8434106" cy="8332964"/>
          </a:xfrm>
        </p:grpSpPr>
        <p:sp>
          <p:nvSpPr>
            <p:cNvPr id="2008" name="Circle"/>
            <p:cNvSpPr/>
            <p:nvPr/>
          </p:nvSpPr>
          <p:spPr>
            <a:xfrm>
              <a:off x="6516405" y="0"/>
              <a:ext cx="1905001" cy="1905000"/>
            </a:xfrm>
            <a:prstGeom prst="ellipse">
              <a:avLst/>
            </a:prstGeom>
            <a:solidFill>
              <a:srgbClr val="FFFFFF"/>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09" name="Circle"/>
            <p:cNvSpPr/>
            <p:nvPr/>
          </p:nvSpPr>
          <p:spPr>
            <a:xfrm>
              <a:off x="6522329" y="2131689"/>
              <a:ext cx="1905001" cy="1905001"/>
            </a:xfrm>
            <a:prstGeom prst="ellipse">
              <a:avLst/>
            </a:prstGeom>
            <a:solidFill>
              <a:srgbClr val="FFFFFF"/>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10" name="Circle"/>
            <p:cNvSpPr/>
            <p:nvPr/>
          </p:nvSpPr>
          <p:spPr>
            <a:xfrm>
              <a:off x="6522329" y="4298876"/>
              <a:ext cx="1905001" cy="1905001"/>
            </a:xfrm>
            <a:prstGeom prst="ellipse">
              <a:avLst/>
            </a:prstGeom>
            <a:solidFill>
              <a:srgbClr val="FFFFFF"/>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11" name="Circle"/>
            <p:cNvSpPr/>
            <p:nvPr/>
          </p:nvSpPr>
          <p:spPr>
            <a:xfrm>
              <a:off x="6529105" y="6415263"/>
              <a:ext cx="1905001" cy="1905001"/>
            </a:xfrm>
            <a:prstGeom prst="ellipse">
              <a:avLst/>
            </a:prstGeom>
            <a:solidFill>
              <a:srgbClr val="FFFFFF"/>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12" name="Group"/>
            <p:cNvSpPr/>
            <p:nvPr/>
          </p:nvSpPr>
          <p:spPr>
            <a:xfrm>
              <a:off x="0" y="2962288"/>
              <a:ext cx="2540000" cy="2538156"/>
            </a:xfrm>
            <a:prstGeom prst="ellipse">
              <a:avLst/>
            </a:prstGeom>
            <a:solidFill>
              <a:schemeClr val="accent5">
                <a:hueOff val="-152896"/>
                <a:lumOff val="12368"/>
              </a:schemeClr>
            </a:solidFill>
            <a:ln w="50800" cap="flat">
              <a:solidFill>
                <a:srgbClr val="929292"/>
              </a:solidFill>
              <a:prstDash val="solid"/>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13" name="Group"/>
            <p:cNvSpPr/>
            <p:nvPr/>
          </p:nvSpPr>
          <p:spPr>
            <a:xfrm>
              <a:off x="6522328" y="2602"/>
              <a:ext cx="1905001" cy="1905001"/>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cxnSp>
          <p:nvCxnSpPr>
            <p:cNvPr id="2014" name="Connection Line"/>
            <p:cNvCxnSpPr>
              <a:stCxn id="2012" idx="0"/>
              <a:endCxn id="2013" idx="0"/>
            </p:cNvCxnSpPr>
            <p:nvPr/>
          </p:nvCxnSpPr>
          <p:spPr>
            <a:xfrm flipV="1">
              <a:off x="1270000" y="955102"/>
              <a:ext cx="6204829" cy="3276265"/>
            </a:xfrm>
            <a:prstGeom prst="straightConnector1">
              <a:avLst/>
            </a:prstGeom>
            <a:ln w="50800" cap="flat">
              <a:solidFill>
                <a:srgbClr val="000000"/>
              </a:solidFill>
              <a:prstDash val="solid"/>
              <a:miter lim="400000"/>
              <a:tailEnd type="triangle" w="med" len="med"/>
            </a:ln>
            <a:effectLst/>
          </p:spPr>
        </p:cxnSp>
        <p:cxnSp>
          <p:nvCxnSpPr>
            <p:cNvPr id="2015" name="Connection Line"/>
            <p:cNvCxnSpPr>
              <a:stCxn id="2012" idx="0"/>
              <a:endCxn id="2018" idx="0"/>
            </p:cNvCxnSpPr>
            <p:nvPr/>
          </p:nvCxnSpPr>
          <p:spPr>
            <a:xfrm flipV="1">
              <a:off x="1270000" y="3096890"/>
              <a:ext cx="6204830" cy="1134477"/>
            </a:xfrm>
            <a:prstGeom prst="straightConnector1">
              <a:avLst/>
            </a:prstGeom>
            <a:ln w="50800" cap="flat">
              <a:solidFill>
                <a:srgbClr val="000000"/>
              </a:solidFill>
              <a:prstDash val="solid"/>
              <a:miter lim="400000"/>
              <a:tailEnd type="triangle" w="med" len="med"/>
            </a:ln>
            <a:effectLst/>
          </p:spPr>
        </p:cxnSp>
        <p:cxnSp>
          <p:nvCxnSpPr>
            <p:cNvPr id="2016" name="Connection Line"/>
            <p:cNvCxnSpPr>
              <a:stCxn id="2012" idx="0"/>
              <a:endCxn id="2020" idx="0"/>
            </p:cNvCxnSpPr>
            <p:nvPr/>
          </p:nvCxnSpPr>
          <p:spPr>
            <a:xfrm>
              <a:off x="1270000" y="4231366"/>
              <a:ext cx="6204830" cy="3149098"/>
            </a:xfrm>
            <a:prstGeom prst="straightConnector1">
              <a:avLst/>
            </a:prstGeom>
            <a:ln w="50800" cap="flat">
              <a:solidFill>
                <a:srgbClr val="000000"/>
              </a:solidFill>
              <a:prstDash val="solid"/>
              <a:miter lim="400000"/>
              <a:tailEnd type="triangle" w="med" len="med"/>
            </a:ln>
            <a:effectLst/>
          </p:spPr>
        </p:cxnSp>
        <p:cxnSp>
          <p:nvCxnSpPr>
            <p:cNvPr id="2017" name="Connection Line"/>
            <p:cNvCxnSpPr>
              <a:stCxn id="2012" idx="0"/>
              <a:endCxn id="2019" idx="0"/>
            </p:cNvCxnSpPr>
            <p:nvPr/>
          </p:nvCxnSpPr>
          <p:spPr>
            <a:xfrm>
              <a:off x="1270000" y="4231366"/>
              <a:ext cx="6204830" cy="1007311"/>
            </a:xfrm>
            <a:prstGeom prst="straightConnector1">
              <a:avLst/>
            </a:prstGeom>
            <a:ln w="50800" cap="flat">
              <a:solidFill>
                <a:srgbClr val="000000"/>
              </a:solidFill>
              <a:prstDash val="solid"/>
              <a:miter lim="400000"/>
              <a:tailEnd type="triangle" w="med" len="med"/>
            </a:ln>
            <a:effectLst/>
          </p:spPr>
        </p:cxnSp>
        <p:sp>
          <p:nvSpPr>
            <p:cNvPr id="2018" name="Circle"/>
            <p:cNvSpPr/>
            <p:nvPr/>
          </p:nvSpPr>
          <p:spPr>
            <a:xfrm>
              <a:off x="6522329" y="2144390"/>
              <a:ext cx="1905001" cy="1905001"/>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19" name="Circle"/>
            <p:cNvSpPr/>
            <p:nvPr/>
          </p:nvSpPr>
          <p:spPr>
            <a:xfrm>
              <a:off x="6522329" y="4286176"/>
              <a:ext cx="1905001" cy="1905001"/>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20" name="Circle"/>
            <p:cNvSpPr/>
            <p:nvPr/>
          </p:nvSpPr>
          <p:spPr>
            <a:xfrm>
              <a:off x="6522329" y="6427963"/>
              <a:ext cx="1905001" cy="1905001"/>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21" name="Kai knew that things  were getting out of  control and managed to  keep his temper in check"/>
            <p:cNvSpPr txBox="1"/>
            <p:nvPr/>
          </p:nvSpPr>
          <p:spPr>
            <a:xfrm>
              <a:off x="152528" y="3715285"/>
              <a:ext cx="2221763" cy="1025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1500" b="0">
                  <a:latin typeface="+mj-lt"/>
                  <a:ea typeface="+mj-ea"/>
                  <a:cs typeface="+mj-cs"/>
                  <a:sym typeface="Avenir Book"/>
                </a:defRPr>
              </a:pPr>
              <a:r>
                <a:rPr sz="750"/>
                <a:t>Kai knew that things </a:t>
              </a:r>
              <a:br>
                <a:rPr sz="750"/>
              </a:br>
              <a:r>
                <a:rPr sz="750"/>
                <a:t>were getting out of </a:t>
              </a:r>
              <a:br>
                <a:rPr sz="750"/>
              </a:br>
              <a:r>
                <a:rPr sz="750"/>
                <a:t>control and managed to </a:t>
              </a:r>
              <a:br>
                <a:rPr sz="750"/>
              </a:br>
              <a:r>
                <a:rPr sz="750"/>
                <a:t>keep his temper in check</a:t>
              </a:r>
            </a:p>
          </p:txBody>
        </p:sp>
        <p:sp>
          <p:nvSpPr>
            <p:cNvPr id="2022" name="Kai wants to avoid trouble"/>
            <p:cNvSpPr txBox="1"/>
            <p:nvPr/>
          </p:nvSpPr>
          <p:spPr>
            <a:xfrm>
              <a:off x="6696904" y="596116"/>
              <a:ext cx="1490794" cy="6873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1900" b="0">
                  <a:latin typeface="+mj-lt"/>
                  <a:ea typeface="+mj-ea"/>
                  <a:cs typeface="+mj-cs"/>
                  <a:sym typeface="Avenir Book"/>
                </a:defRPr>
              </a:pPr>
              <a:r>
                <a:rPr sz="950"/>
                <a:t>Kai wants to</a:t>
              </a:r>
              <a:br>
                <a:rPr sz="950"/>
              </a:br>
              <a:r>
                <a:rPr sz="950"/>
                <a:t>avoid trouble</a:t>
              </a:r>
            </a:p>
          </p:txBody>
        </p:sp>
      </p:grpSp>
      <p:sp>
        <p:nvSpPr>
          <p:cNvPr id="2024" name="Kai then avoids trouble"/>
          <p:cNvSpPr txBox="1"/>
          <p:nvPr/>
        </p:nvSpPr>
        <p:spPr>
          <a:xfrm>
            <a:off x="7022350" y="996823"/>
            <a:ext cx="838569"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then avoids trouble</a:t>
            </a:r>
          </a:p>
        </p:txBody>
      </p:sp>
      <p:grpSp>
        <p:nvGrpSpPr>
          <p:cNvPr id="2027" name="Group"/>
          <p:cNvGrpSpPr/>
          <p:nvPr/>
        </p:nvGrpSpPr>
        <p:grpSpPr>
          <a:xfrm>
            <a:off x="379140" y="904217"/>
            <a:ext cx="1112937" cy="444178"/>
            <a:chOff x="0" y="0"/>
            <a:chExt cx="2225872" cy="888354"/>
          </a:xfrm>
        </p:grpSpPr>
        <p:sp>
          <p:nvSpPr>
            <p:cNvPr id="2025" name="Group"/>
            <p:cNvSpPr/>
            <p:nvPr/>
          </p:nvSpPr>
          <p:spPr>
            <a:xfrm>
              <a:off x="0" y="0"/>
              <a:ext cx="889000" cy="888354"/>
            </a:xfrm>
            <a:prstGeom prst="ellipse">
              <a:avLst/>
            </a:prstGeom>
            <a:solidFill>
              <a:schemeClr val="accent5">
                <a:hueOff val="-152896"/>
                <a:lumOff val="12368"/>
              </a:schemeClr>
            </a:solidFill>
            <a:ln w="50800" cap="flat">
              <a:solidFill>
                <a:srgbClr val="929292"/>
              </a:solidFill>
              <a:prstDash val="solid"/>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26" name="root node"/>
            <p:cNvSpPr txBox="1"/>
            <p:nvPr/>
          </p:nvSpPr>
          <p:spPr>
            <a:xfrm>
              <a:off x="1283307" y="285159"/>
              <a:ext cx="942565" cy="318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b="0">
                  <a:latin typeface="Avenir Heavy"/>
                  <a:ea typeface="Avenir Heavy"/>
                  <a:cs typeface="Avenir Heavy"/>
                  <a:sym typeface="Avenir Heavy"/>
                </a:defRPr>
              </a:lvl1pPr>
            </a:lstStyle>
            <a:p>
              <a:r>
                <a:rPr sz="700"/>
                <a:t>root node</a:t>
              </a:r>
            </a:p>
          </p:txBody>
        </p:sp>
      </p:grpSp>
      <p:grpSp>
        <p:nvGrpSpPr>
          <p:cNvPr id="2030" name="Group"/>
          <p:cNvGrpSpPr/>
          <p:nvPr/>
        </p:nvGrpSpPr>
        <p:grpSpPr>
          <a:xfrm>
            <a:off x="380687" y="1560990"/>
            <a:ext cx="1367870" cy="443311"/>
            <a:chOff x="0" y="0"/>
            <a:chExt cx="2735740" cy="886620"/>
          </a:xfrm>
        </p:grpSpPr>
        <p:sp>
          <p:nvSpPr>
            <p:cNvPr id="2028" name="Group"/>
            <p:cNvSpPr/>
            <p:nvPr/>
          </p:nvSpPr>
          <p:spPr>
            <a:xfrm>
              <a:off x="0" y="0"/>
              <a:ext cx="882811" cy="886620"/>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29" name="generated node"/>
            <p:cNvSpPr txBox="1"/>
            <p:nvPr/>
          </p:nvSpPr>
          <p:spPr>
            <a:xfrm>
              <a:off x="1280214" y="224537"/>
              <a:ext cx="1455526" cy="318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b="0">
                  <a:latin typeface="Avenir Heavy"/>
                  <a:ea typeface="Avenir Heavy"/>
                  <a:cs typeface="Avenir Heavy"/>
                  <a:sym typeface="Avenir Heavy"/>
                </a:defRPr>
              </a:lvl1pPr>
            </a:lstStyle>
            <a:p>
              <a:r>
                <a:rPr sz="700"/>
                <a:t>generated node</a:t>
              </a:r>
            </a:p>
          </p:txBody>
        </p:sp>
      </p:grpSp>
      <p:sp>
        <p:nvSpPr>
          <p:cNvPr id="2031" name="Kai intends to be calm"/>
          <p:cNvSpPr txBox="1"/>
          <p:nvPr/>
        </p:nvSpPr>
        <p:spPr>
          <a:xfrm>
            <a:off x="4507521" y="3359364"/>
            <a:ext cx="75848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intends to be calm</a:t>
            </a:r>
          </a:p>
        </p:txBody>
      </p:sp>
      <p:sp>
        <p:nvSpPr>
          <p:cNvPr id="2032" name="Kai stays calm"/>
          <p:cNvSpPr txBox="1"/>
          <p:nvPr/>
        </p:nvSpPr>
        <p:spPr>
          <a:xfrm>
            <a:off x="4507521" y="4423707"/>
            <a:ext cx="75848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stays calm</a:t>
            </a:r>
          </a:p>
        </p:txBody>
      </p:sp>
      <p:sp>
        <p:nvSpPr>
          <p:cNvPr id="2033" name="Kai is viewed as cautious"/>
          <p:cNvSpPr txBox="1"/>
          <p:nvPr/>
        </p:nvSpPr>
        <p:spPr>
          <a:xfrm>
            <a:off x="4507521" y="5488051"/>
            <a:ext cx="75848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is viewed as cautious</a:t>
            </a:r>
          </a:p>
        </p:txBody>
      </p:sp>
      <p:sp>
        <p:nvSpPr>
          <p:cNvPr id="2034" name="Kai wants to be safe"/>
          <p:cNvSpPr txBox="1"/>
          <p:nvPr/>
        </p:nvSpPr>
        <p:spPr>
          <a:xfrm>
            <a:off x="7093241" y="2260140"/>
            <a:ext cx="696787"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wants to be safe</a:t>
            </a:r>
          </a:p>
        </p:txBody>
      </p:sp>
      <p:sp>
        <p:nvSpPr>
          <p:cNvPr id="2035" name="Kai feels relieved"/>
          <p:cNvSpPr txBox="1"/>
          <p:nvPr/>
        </p:nvSpPr>
        <p:spPr>
          <a:xfrm>
            <a:off x="7093463" y="3523455"/>
            <a:ext cx="696787"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feels relieved</a:t>
            </a:r>
          </a:p>
        </p:txBody>
      </p:sp>
      <p:sp>
        <p:nvSpPr>
          <p:cNvPr id="2036" name="Others want to avoid trouble"/>
          <p:cNvSpPr txBox="1"/>
          <p:nvPr/>
        </p:nvSpPr>
        <p:spPr>
          <a:xfrm>
            <a:off x="6993068" y="4700557"/>
            <a:ext cx="1098348" cy="389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spcBef>
                <a:spcPts val="1000"/>
              </a:spcBef>
              <a:defRPr sz="2200" b="0">
                <a:solidFill>
                  <a:srgbClr val="FFFFFF"/>
                </a:solidFill>
                <a:latin typeface="+mj-lt"/>
                <a:ea typeface="+mj-ea"/>
                <a:cs typeface="+mj-cs"/>
                <a:sym typeface="Avenir Book"/>
              </a:defRPr>
            </a:lvl1pPr>
          </a:lstStyle>
          <a:p>
            <a:r>
              <a:rPr sz="1100"/>
              <a:t>Others want to avoid trouble</a:t>
            </a:r>
          </a:p>
        </p:txBody>
      </p:sp>
      <p:grpSp>
        <p:nvGrpSpPr>
          <p:cNvPr id="2039" name="Group"/>
          <p:cNvGrpSpPr/>
          <p:nvPr/>
        </p:nvGrpSpPr>
        <p:grpSpPr>
          <a:xfrm>
            <a:off x="2940654" y="2442210"/>
            <a:ext cx="554955" cy="554552"/>
            <a:chOff x="0" y="0"/>
            <a:chExt cx="1109908" cy="1109101"/>
          </a:xfrm>
        </p:grpSpPr>
        <p:sp>
          <p:nvSpPr>
            <p:cNvPr id="2037"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038"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042" name="Group"/>
          <p:cNvGrpSpPr/>
          <p:nvPr/>
        </p:nvGrpSpPr>
        <p:grpSpPr>
          <a:xfrm>
            <a:off x="2940654" y="3255789"/>
            <a:ext cx="554955" cy="554552"/>
            <a:chOff x="0" y="0"/>
            <a:chExt cx="1109908" cy="1109101"/>
          </a:xfrm>
        </p:grpSpPr>
        <p:sp>
          <p:nvSpPr>
            <p:cNvPr id="2040"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041"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045" name="Group"/>
          <p:cNvGrpSpPr/>
          <p:nvPr/>
        </p:nvGrpSpPr>
        <p:grpSpPr>
          <a:xfrm>
            <a:off x="2940654" y="4427608"/>
            <a:ext cx="554955" cy="554552"/>
            <a:chOff x="0" y="0"/>
            <a:chExt cx="1109908" cy="1109101"/>
          </a:xfrm>
        </p:grpSpPr>
        <p:sp>
          <p:nvSpPr>
            <p:cNvPr id="2043"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044"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048" name="Group"/>
          <p:cNvGrpSpPr/>
          <p:nvPr/>
        </p:nvGrpSpPr>
        <p:grpSpPr>
          <a:xfrm>
            <a:off x="2940654" y="5293956"/>
            <a:ext cx="554955" cy="554552"/>
            <a:chOff x="0" y="0"/>
            <a:chExt cx="1109908" cy="1109101"/>
          </a:xfrm>
        </p:grpSpPr>
        <p:sp>
          <p:nvSpPr>
            <p:cNvPr id="2046"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047"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051" name="Group"/>
          <p:cNvGrpSpPr/>
          <p:nvPr/>
        </p:nvGrpSpPr>
        <p:grpSpPr>
          <a:xfrm>
            <a:off x="5952344" y="996224"/>
            <a:ext cx="554955" cy="554552"/>
            <a:chOff x="0" y="0"/>
            <a:chExt cx="1109908" cy="1109101"/>
          </a:xfrm>
        </p:grpSpPr>
        <p:sp>
          <p:nvSpPr>
            <p:cNvPr id="2049"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050"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054" name="Group"/>
          <p:cNvGrpSpPr/>
          <p:nvPr/>
        </p:nvGrpSpPr>
        <p:grpSpPr>
          <a:xfrm>
            <a:off x="5952344" y="2154705"/>
            <a:ext cx="554955" cy="554552"/>
            <a:chOff x="0" y="0"/>
            <a:chExt cx="1109908" cy="1109101"/>
          </a:xfrm>
        </p:grpSpPr>
        <p:sp>
          <p:nvSpPr>
            <p:cNvPr id="2052"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053"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057" name="Group"/>
          <p:cNvGrpSpPr/>
          <p:nvPr/>
        </p:nvGrpSpPr>
        <p:grpSpPr>
          <a:xfrm>
            <a:off x="5952344" y="3151724"/>
            <a:ext cx="554955" cy="554552"/>
            <a:chOff x="0" y="0"/>
            <a:chExt cx="1109908" cy="1109101"/>
          </a:xfrm>
        </p:grpSpPr>
        <p:sp>
          <p:nvSpPr>
            <p:cNvPr id="2055"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056"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67" name="Group"/>
          <p:cNvGrpSpPr/>
          <p:nvPr/>
        </p:nvGrpSpPr>
        <p:grpSpPr>
          <a:xfrm>
            <a:off x="379140" y="904217"/>
            <a:ext cx="1112937" cy="444178"/>
            <a:chOff x="0" y="0"/>
            <a:chExt cx="2225872" cy="888354"/>
          </a:xfrm>
        </p:grpSpPr>
        <p:sp>
          <p:nvSpPr>
            <p:cNvPr id="2065" name="Group"/>
            <p:cNvSpPr/>
            <p:nvPr/>
          </p:nvSpPr>
          <p:spPr>
            <a:xfrm>
              <a:off x="0" y="0"/>
              <a:ext cx="889000" cy="888354"/>
            </a:xfrm>
            <a:prstGeom prst="ellipse">
              <a:avLst/>
            </a:prstGeom>
            <a:solidFill>
              <a:schemeClr val="accent5">
                <a:hueOff val="-152896"/>
                <a:lumOff val="12368"/>
              </a:schemeClr>
            </a:solidFill>
            <a:ln w="50800" cap="flat">
              <a:solidFill>
                <a:srgbClr val="929292"/>
              </a:solidFill>
              <a:prstDash val="solid"/>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66" name="root node"/>
            <p:cNvSpPr txBox="1"/>
            <p:nvPr/>
          </p:nvSpPr>
          <p:spPr>
            <a:xfrm>
              <a:off x="1283307" y="285159"/>
              <a:ext cx="942565" cy="318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b="0">
                  <a:latin typeface="Avenir Heavy"/>
                  <a:ea typeface="Avenir Heavy"/>
                  <a:cs typeface="Avenir Heavy"/>
                  <a:sym typeface="Avenir Heavy"/>
                </a:defRPr>
              </a:lvl1pPr>
            </a:lstStyle>
            <a:p>
              <a:r>
                <a:rPr sz="700"/>
                <a:t>root node</a:t>
              </a:r>
            </a:p>
          </p:txBody>
        </p:sp>
      </p:grpSp>
      <p:grpSp>
        <p:nvGrpSpPr>
          <p:cNvPr id="2070" name="Group"/>
          <p:cNvGrpSpPr/>
          <p:nvPr/>
        </p:nvGrpSpPr>
        <p:grpSpPr>
          <a:xfrm>
            <a:off x="380687" y="1560990"/>
            <a:ext cx="1367870" cy="443311"/>
            <a:chOff x="0" y="0"/>
            <a:chExt cx="2735740" cy="886620"/>
          </a:xfrm>
        </p:grpSpPr>
        <p:sp>
          <p:nvSpPr>
            <p:cNvPr id="2068" name="Group"/>
            <p:cNvSpPr/>
            <p:nvPr/>
          </p:nvSpPr>
          <p:spPr>
            <a:xfrm>
              <a:off x="0" y="0"/>
              <a:ext cx="882811" cy="886620"/>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69" name="generated node"/>
            <p:cNvSpPr txBox="1"/>
            <p:nvPr/>
          </p:nvSpPr>
          <p:spPr>
            <a:xfrm>
              <a:off x="1280214" y="224537"/>
              <a:ext cx="1455526" cy="318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b="0">
                  <a:latin typeface="Avenir Heavy"/>
                  <a:ea typeface="Avenir Heavy"/>
                  <a:cs typeface="Avenir Heavy"/>
                  <a:sym typeface="Avenir Heavy"/>
                </a:defRPr>
              </a:lvl1pPr>
            </a:lstStyle>
            <a:p>
              <a:r>
                <a:rPr sz="700"/>
                <a:t>generated node</a:t>
              </a:r>
            </a:p>
          </p:txBody>
        </p:sp>
      </p:grpSp>
      <mc:AlternateContent xmlns:mc="http://schemas.openxmlformats.org/markup-compatibility/2006">
        <mc:Choice xmlns:a14="http://schemas.microsoft.com/office/drawing/2010/main" Requires="a14">
          <p:sp>
            <p:nvSpPr>
              <p:cNvPr id="2071" name="Equation"/>
              <p:cNvSpPr txBox="1"/>
              <p:nvPr/>
            </p:nvSpPr>
            <p:spPr>
              <a:xfrm>
                <a:off x="7268411" y="3212962"/>
                <a:ext cx="866519" cy="392415"/>
              </a:xfrm>
              <a:prstGeom prst="rect">
                <a:avLst/>
              </a:prstGeom>
              <a:ln w="12700">
                <a:miter lim="400000"/>
              </a:ln>
            </p:spPr>
            <p:txBody>
              <a:bodyPr wrap="none" lIns="0" tIns="0" rIns="0" bIns="0">
                <a:spAutoFit/>
              </a:bodyPr>
              <a:lstStyle/>
              <a:p>
                <a:pPr defTabSz="457200" latinLnBrk="1">
                  <a:defRPr sz="1800" b="0"/>
                </a:pPr>
                <a14:m>
                  <m:oMathPara xmlns:m="http://schemas.openxmlformats.org/officeDocument/2006/math">
                    <m:oMathParaPr>
                      <m:jc m:val="centerGroup"/>
                    </m:oMathParaPr>
                    <m:oMath xmlns:m="http://schemas.openxmlformats.org/officeDocument/2006/math">
                      <m:r>
                        <a:rPr sz="2550" i="1">
                          <a:latin typeface="Cambria Math" panose="02040503050406030204" pitchFamily="18" charset="0"/>
                        </a:rPr>
                        <m:t>ℓ=</m:t>
                      </m:r>
                      <m:r>
                        <a:rPr sz="2550" i="1">
                          <a:latin typeface="Cambria Math" panose="02040503050406030204" pitchFamily="18" charset="0"/>
                        </a:rPr>
                        <m:t>𝐿</m:t>
                      </m:r>
                    </m:oMath>
                  </m:oMathPara>
                </a14:m>
                <a:endParaRPr sz="2550"/>
              </a:p>
            </p:txBody>
          </p:sp>
        </mc:Choice>
        <mc:Fallback>
          <p:sp>
            <p:nvSpPr>
              <p:cNvPr id="2071" name="Equation"/>
              <p:cNvSpPr txBox="1">
                <a:spLocks noRot="1" noChangeAspect="1" noMove="1" noResize="1" noEditPoints="1" noAdjustHandles="1" noChangeArrowheads="1" noChangeShapeType="1" noTextEdit="1"/>
              </p:cNvSpPr>
              <p:nvPr/>
            </p:nvSpPr>
            <p:spPr>
              <a:xfrm>
                <a:off x="7268411" y="3212962"/>
                <a:ext cx="866519" cy="392415"/>
              </a:xfrm>
              <a:prstGeom prst="rect">
                <a:avLst/>
              </a:prstGeom>
              <a:blipFill>
                <a:blip r:embed="rId2"/>
                <a:stretch>
                  <a:fillRect l="-8696" r="-5797" b="-12500"/>
                </a:stretch>
              </a:blipFill>
              <a:ln w="12700">
                <a:miter lim="400000"/>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72" name="Equation"/>
              <p:cNvSpPr txBox="1"/>
              <p:nvPr/>
            </p:nvSpPr>
            <p:spPr>
              <a:xfrm>
                <a:off x="4535945" y="1263618"/>
                <a:ext cx="867802" cy="392415"/>
              </a:xfrm>
              <a:prstGeom prst="rect">
                <a:avLst/>
              </a:prstGeom>
              <a:ln w="12700">
                <a:miter lim="400000"/>
              </a:ln>
            </p:spPr>
            <p:txBody>
              <a:bodyPr wrap="none" lIns="0" tIns="0" rIns="0" bIns="0">
                <a:spAutoFit/>
              </a:bodyPr>
              <a:lstStyle/>
              <a:p>
                <a:pPr defTabSz="457200" latinLnBrk="1">
                  <a:defRPr sz="1800" b="0"/>
                </a:pPr>
                <a14:m>
                  <m:oMathPara xmlns:m="http://schemas.openxmlformats.org/officeDocument/2006/math">
                    <m:oMathParaPr>
                      <m:jc m:val="centerGroup"/>
                    </m:oMathParaPr>
                    <m:oMath xmlns:m="http://schemas.openxmlformats.org/officeDocument/2006/math">
                      <m:r>
                        <a:rPr sz="2550" i="1">
                          <a:latin typeface="Cambria Math" panose="02040503050406030204" pitchFamily="18" charset="0"/>
                        </a:rPr>
                        <m:t>ℓ=1</m:t>
                      </m:r>
                    </m:oMath>
                  </m:oMathPara>
                </a14:m>
                <a:endParaRPr sz="2550"/>
              </a:p>
            </p:txBody>
          </p:sp>
        </mc:Choice>
        <mc:Fallback>
          <p:sp>
            <p:nvSpPr>
              <p:cNvPr id="2072" name="Equation"/>
              <p:cNvSpPr txBox="1">
                <a:spLocks noRot="1" noChangeAspect="1" noMove="1" noResize="1" noEditPoints="1" noAdjustHandles="1" noChangeArrowheads="1" noChangeShapeType="1" noTextEdit="1"/>
              </p:cNvSpPr>
              <p:nvPr/>
            </p:nvSpPr>
            <p:spPr>
              <a:xfrm>
                <a:off x="4535945" y="1263618"/>
                <a:ext cx="867802" cy="392415"/>
              </a:xfrm>
              <a:prstGeom prst="rect">
                <a:avLst/>
              </a:prstGeom>
              <a:blipFill>
                <a:blip r:embed="rId3"/>
                <a:stretch>
                  <a:fillRect l="-8696" r="-7246" b="-9375"/>
                </a:stretch>
              </a:blipFill>
              <a:ln w="12700">
                <a:miter lim="400000"/>
              </a:ln>
            </p:spPr>
            <p:txBody>
              <a:bodyPr/>
              <a:lstStyle/>
              <a:p>
                <a:r>
                  <a:rPr lang="en-US">
                    <a:noFill/>
                  </a:rPr>
                  <a:t> </a:t>
                </a:r>
              </a:p>
            </p:txBody>
          </p:sp>
        </mc:Fallback>
      </mc:AlternateContent>
      <p:sp>
        <p:nvSpPr>
          <p:cNvPr id="2073" name="Group"/>
          <p:cNvSpPr/>
          <p:nvPr/>
        </p:nvSpPr>
        <p:spPr>
          <a:xfrm>
            <a:off x="7169698" y="698500"/>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074" name="Group"/>
          <p:cNvSpPr/>
          <p:nvPr/>
        </p:nvSpPr>
        <p:spPr>
          <a:xfrm>
            <a:off x="7169698" y="1955731"/>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14" name="Connection Line"/>
          <p:cNvSpPr/>
          <p:nvPr/>
        </p:nvSpPr>
        <p:spPr>
          <a:xfrm>
            <a:off x="6477933" y="1074444"/>
            <a:ext cx="689032" cy="192351"/>
          </a:xfrm>
          <a:custGeom>
            <a:avLst/>
            <a:gdLst/>
            <a:ahLst/>
            <a:cxnLst>
              <a:cxn ang="0">
                <a:pos x="wd2" y="hd2"/>
              </a:cxn>
              <a:cxn ang="5400000">
                <a:pos x="wd2" y="hd2"/>
              </a:cxn>
              <a:cxn ang="10800000">
                <a:pos x="wd2" y="hd2"/>
              </a:cxn>
              <a:cxn ang="16200000">
                <a:pos x="wd2" y="hd2"/>
              </a:cxn>
            </a:cxnLst>
            <a:rect l="0" t="0" r="r" b="b"/>
            <a:pathLst>
              <a:path w="21600" h="20315" extrusionOk="0">
                <a:moveTo>
                  <a:pt x="0" y="20315"/>
                </a:moveTo>
                <a:cubicBezTo>
                  <a:pt x="6148" y="5419"/>
                  <a:pt x="13348" y="-1285"/>
                  <a:pt x="21600" y="203"/>
                </a:cubicBezTo>
              </a:path>
            </a:pathLst>
          </a:custGeom>
          <a:ln w="50800">
            <a:solidFill>
              <a:srgbClr val="000000"/>
            </a:solidFill>
            <a:miter lim="400000"/>
            <a:tailEnd type="triangle"/>
          </a:ln>
        </p:spPr>
        <p:txBody>
          <a:bodyPr/>
          <a:lstStyle/>
          <a:p>
            <a:endParaRPr sz="700"/>
          </a:p>
        </p:txBody>
      </p:sp>
      <p:sp>
        <p:nvSpPr>
          <p:cNvPr id="2115" name="Connection Line"/>
          <p:cNvSpPr/>
          <p:nvPr/>
        </p:nvSpPr>
        <p:spPr>
          <a:xfrm>
            <a:off x="6582186" y="2422083"/>
            <a:ext cx="574834" cy="53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50800">
            <a:solidFill>
              <a:srgbClr val="000000"/>
            </a:solidFill>
            <a:miter lim="400000"/>
            <a:tailEnd type="triangle"/>
          </a:ln>
        </p:spPr>
        <p:txBody>
          <a:bodyPr/>
          <a:lstStyle/>
          <a:p>
            <a:endParaRPr sz="700"/>
          </a:p>
        </p:txBody>
      </p:sp>
      <p:sp>
        <p:nvSpPr>
          <p:cNvPr id="2116" name="Connection Line"/>
          <p:cNvSpPr/>
          <p:nvPr/>
        </p:nvSpPr>
        <p:spPr>
          <a:xfrm>
            <a:off x="4886765" y="3524656"/>
            <a:ext cx="1437319" cy="8147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083" y="14227"/>
                  <a:pt x="17283" y="21427"/>
                  <a:pt x="21600" y="21600"/>
                </a:cubicBezTo>
              </a:path>
            </a:pathLst>
          </a:custGeom>
          <a:ln w="50800">
            <a:solidFill>
              <a:srgbClr val="000000"/>
            </a:solidFill>
            <a:prstDash val="sysDot"/>
            <a:miter lim="400000"/>
            <a:tailEnd type="triangle"/>
          </a:ln>
        </p:spPr>
        <p:txBody>
          <a:bodyPr/>
          <a:lstStyle/>
          <a:p>
            <a:endParaRPr sz="700"/>
          </a:p>
        </p:txBody>
      </p:sp>
      <p:sp>
        <p:nvSpPr>
          <p:cNvPr id="2117" name="Connection Line"/>
          <p:cNvSpPr/>
          <p:nvPr/>
        </p:nvSpPr>
        <p:spPr>
          <a:xfrm>
            <a:off x="4886765" y="4595549"/>
            <a:ext cx="1825970" cy="702245"/>
          </a:xfrm>
          <a:custGeom>
            <a:avLst/>
            <a:gdLst/>
            <a:ahLst/>
            <a:cxnLst>
              <a:cxn ang="0">
                <a:pos x="wd2" y="hd2"/>
              </a:cxn>
              <a:cxn ang="5400000">
                <a:pos x="wd2" y="hd2"/>
              </a:cxn>
              <a:cxn ang="10800000">
                <a:pos x="wd2" y="hd2"/>
              </a:cxn>
              <a:cxn ang="16200000">
                <a:pos x="wd2" y="hd2"/>
              </a:cxn>
            </a:cxnLst>
            <a:rect l="0" t="0" r="r" b="b"/>
            <a:pathLst>
              <a:path w="21600" h="20028" extrusionOk="0">
                <a:moveTo>
                  <a:pt x="0" y="0"/>
                </a:moveTo>
                <a:cubicBezTo>
                  <a:pt x="8468" y="15029"/>
                  <a:pt x="15668" y="21600"/>
                  <a:pt x="21600" y="19712"/>
                </a:cubicBezTo>
              </a:path>
            </a:pathLst>
          </a:custGeom>
          <a:ln w="50800">
            <a:solidFill>
              <a:srgbClr val="000000"/>
            </a:solidFill>
            <a:prstDash val="sysDot"/>
            <a:miter lim="400000"/>
            <a:tailEnd type="triangle"/>
          </a:ln>
        </p:spPr>
        <p:txBody>
          <a:bodyPr/>
          <a:lstStyle/>
          <a:p>
            <a:endParaRPr sz="700"/>
          </a:p>
        </p:txBody>
      </p:sp>
      <p:sp>
        <p:nvSpPr>
          <p:cNvPr id="2118" name="Connection Line"/>
          <p:cNvSpPr/>
          <p:nvPr/>
        </p:nvSpPr>
        <p:spPr>
          <a:xfrm>
            <a:off x="4886765" y="5666442"/>
            <a:ext cx="2155266" cy="318033"/>
          </a:xfrm>
          <a:custGeom>
            <a:avLst/>
            <a:gdLst/>
            <a:ahLst/>
            <a:cxnLst>
              <a:cxn ang="0">
                <a:pos x="wd2" y="hd2"/>
              </a:cxn>
              <a:cxn ang="5400000">
                <a:pos x="wd2" y="hd2"/>
              </a:cxn>
              <a:cxn ang="10800000">
                <a:pos x="wd2" y="hd2"/>
              </a:cxn>
              <a:cxn ang="16200000">
                <a:pos x="wd2" y="hd2"/>
              </a:cxn>
            </a:cxnLst>
            <a:rect l="0" t="0" r="r" b="b"/>
            <a:pathLst>
              <a:path w="21600" h="17326" extrusionOk="0">
                <a:moveTo>
                  <a:pt x="0" y="0"/>
                </a:moveTo>
                <a:cubicBezTo>
                  <a:pt x="7655" y="17212"/>
                  <a:pt x="14855" y="21600"/>
                  <a:pt x="21600" y="13163"/>
                </a:cubicBezTo>
              </a:path>
            </a:pathLst>
          </a:custGeom>
          <a:ln w="50800">
            <a:solidFill>
              <a:srgbClr val="000000"/>
            </a:solidFill>
            <a:prstDash val="sysDot"/>
            <a:miter lim="400000"/>
            <a:tailEnd type="triangle"/>
          </a:ln>
        </p:spPr>
        <p:txBody>
          <a:bodyPr/>
          <a:lstStyle/>
          <a:p>
            <a:endParaRPr sz="700"/>
          </a:p>
        </p:txBody>
      </p:sp>
      <p:sp>
        <p:nvSpPr>
          <p:cNvPr id="2119" name="Connection Line"/>
          <p:cNvSpPr/>
          <p:nvPr/>
        </p:nvSpPr>
        <p:spPr>
          <a:xfrm>
            <a:off x="4883803" y="1736792"/>
            <a:ext cx="503873" cy="7296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716" y="11412"/>
                  <a:pt x="10916" y="4212"/>
                  <a:pt x="21600" y="0"/>
                </a:cubicBezTo>
              </a:path>
            </a:pathLst>
          </a:custGeom>
          <a:ln w="50800">
            <a:solidFill>
              <a:srgbClr val="000000"/>
            </a:solidFill>
            <a:miter lim="400000"/>
          </a:ln>
        </p:spPr>
        <p:txBody>
          <a:bodyPr/>
          <a:lstStyle/>
          <a:p>
            <a:endParaRPr sz="700"/>
          </a:p>
        </p:txBody>
      </p:sp>
      <p:sp>
        <p:nvSpPr>
          <p:cNvPr id="2120" name="Connection Line"/>
          <p:cNvSpPr/>
          <p:nvPr/>
        </p:nvSpPr>
        <p:spPr>
          <a:xfrm>
            <a:off x="4883803" y="2452809"/>
            <a:ext cx="901811" cy="136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50800">
            <a:solidFill>
              <a:srgbClr val="000000"/>
            </a:solidFill>
            <a:miter lim="400000"/>
          </a:ln>
        </p:spPr>
        <p:txBody>
          <a:bodyPr/>
          <a:lstStyle/>
          <a:p>
            <a:endParaRPr sz="700"/>
          </a:p>
        </p:txBody>
      </p:sp>
      <p:sp>
        <p:nvSpPr>
          <p:cNvPr id="2082" name="…"/>
          <p:cNvSpPr txBox="1"/>
          <p:nvPr/>
        </p:nvSpPr>
        <p:spPr>
          <a:xfrm>
            <a:off x="5934675" y="2071803"/>
            <a:ext cx="436017"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6000"/>
            </a:lvl1pPr>
          </a:lstStyle>
          <a:p>
            <a:r>
              <a:rPr sz="3000"/>
              <a:t>…</a:t>
            </a:r>
          </a:p>
        </p:txBody>
      </p:sp>
      <p:grpSp>
        <p:nvGrpSpPr>
          <p:cNvPr id="2098" name="Group"/>
          <p:cNvGrpSpPr/>
          <p:nvPr/>
        </p:nvGrpSpPr>
        <p:grpSpPr>
          <a:xfrm>
            <a:off x="1149350" y="1976211"/>
            <a:ext cx="4217054" cy="4166483"/>
            <a:chOff x="0" y="0"/>
            <a:chExt cx="8434106" cy="8332964"/>
          </a:xfrm>
        </p:grpSpPr>
        <p:sp>
          <p:nvSpPr>
            <p:cNvPr id="2083" name="Circle"/>
            <p:cNvSpPr/>
            <p:nvPr/>
          </p:nvSpPr>
          <p:spPr>
            <a:xfrm>
              <a:off x="6516405" y="0"/>
              <a:ext cx="1905001" cy="1905000"/>
            </a:xfrm>
            <a:prstGeom prst="ellipse">
              <a:avLst/>
            </a:prstGeom>
            <a:solidFill>
              <a:srgbClr val="FFFFFF"/>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84" name="Circle"/>
            <p:cNvSpPr/>
            <p:nvPr/>
          </p:nvSpPr>
          <p:spPr>
            <a:xfrm>
              <a:off x="6522329" y="2131689"/>
              <a:ext cx="1905001" cy="1905001"/>
            </a:xfrm>
            <a:prstGeom prst="ellipse">
              <a:avLst/>
            </a:prstGeom>
            <a:solidFill>
              <a:srgbClr val="FFFFFF"/>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85" name="Circle"/>
            <p:cNvSpPr/>
            <p:nvPr/>
          </p:nvSpPr>
          <p:spPr>
            <a:xfrm>
              <a:off x="6522329" y="4298876"/>
              <a:ext cx="1905001" cy="1905001"/>
            </a:xfrm>
            <a:prstGeom prst="ellipse">
              <a:avLst/>
            </a:prstGeom>
            <a:solidFill>
              <a:srgbClr val="FFFFFF"/>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86" name="Circle"/>
            <p:cNvSpPr/>
            <p:nvPr/>
          </p:nvSpPr>
          <p:spPr>
            <a:xfrm>
              <a:off x="6529105" y="6415263"/>
              <a:ext cx="1905001" cy="1905001"/>
            </a:xfrm>
            <a:prstGeom prst="ellipse">
              <a:avLst/>
            </a:prstGeom>
            <a:solidFill>
              <a:srgbClr val="FFFFFF"/>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87" name="Group"/>
            <p:cNvSpPr/>
            <p:nvPr/>
          </p:nvSpPr>
          <p:spPr>
            <a:xfrm>
              <a:off x="0" y="2962288"/>
              <a:ext cx="2540000" cy="2538156"/>
            </a:xfrm>
            <a:prstGeom prst="ellipse">
              <a:avLst/>
            </a:prstGeom>
            <a:solidFill>
              <a:schemeClr val="accent5">
                <a:hueOff val="-152896"/>
                <a:lumOff val="12368"/>
              </a:schemeClr>
            </a:solidFill>
            <a:ln w="50800" cap="flat">
              <a:solidFill>
                <a:srgbClr val="929292"/>
              </a:solidFill>
              <a:prstDash val="solid"/>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88" name="Group"/>
            <p:cNvSpPr/>
            <p:nvPr/>
          </p:nvSpPr>
          <p:spPr>
            <a:xfrm>
              <a:off x="6522328" y="2602"/>
              <a:ext cx="1905001" cy="1905001"/>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cxnSp>
          <p:nvCxnSpPr>
            <p:cNvPr id="2089" name="Connection Line"/>
            <p:cNvCxnSpPr>
              <a:stCxn id="2087" idx="0"/>
              <a:endCxn id="2088" idx="0"/>
            </p:cNvCxnSpPr>
            <p:nvPr/>
          </p:nvCxnSpPr>
          <p:spPr>
            <a:xfrm flipV="1">
              <a:off x="1270000" y="955102"/>
              <a:ext cx="6204829" cy="3276265"/>
            </a:xfrm>
            <a:prstGeom prst="straightConnector1">
              <a:avLst/>
            </a:prstGeom>
            <a:ln w="50800" cap="flat">
              <a:solidFill>
                <a:srgbClr val="000000"/>
              </a:solidFill>
              <a:prstDash val="solid"/>
              <a:miter lim="400000"/>
              <a:tailEnd type="triangle" w="med" len="med"/>
            </a:ln>
            <a:effectLst/>
          </p:spPr>
        </p:cxnSp>
        <p:cxnSp>
          <p:nvCxnSpPr>
            <p:cNvPr id="2090" name="Connection Line"/>
            <p:cNvCxnSpPr>
              <a:stCxn id="2087" idx="0"/>
              <a:endCxn id="2093" idx="0"/>
            </p:cNvCxnSpPr>
            <p:nvPr/>
          </p:nvCxnSpPr>
          <p:spPr>
            <a:xfrm flipV="1">
              <a:off x="1270000" y="3096890"/>
              <a:ext cx="6204830" cy="1134477"/>
            </a:xfrm>
            <a:prstGeom prst="straightConnector1">
              <a:avLst/>
            </a:prstGeom>
            <a:ln w="50800" cap="flat">
              <a:solidFill>
                <a:srgbClr val="000000"/>
              </a:solidFill>
              <a:prstDash val="solid"/>
              <a:miter lim="400000"/>
              <a:tailEnd type="triangle" w="med" len="med"/>
            </a:ln>
            <a:effectLst/>
          </p:spPr>
        </p:cxnSp>
        <p:cxnSp>
          <p:nvCxnSpPr>
            <p:cNvPr id="2091" name="Connection Line"/>
            <p:cNvCxnSpPr>
              <a:stCxn id="2087" idx="0"/>
              <a:endCxn id="2095" idx="0"/>
            </p:cNvCxnSpPr>
            <p:nvPr/>
          </p:nvCxnSpPr>
          <p:spPr>
            <a:xfrm>
              <a:off x="1270000" y="4231366"/>
              <a:ext cx="6204830" cy="3149098"/>
            </a:xfrm>
            <a:prstGeom prst="straightConnector1">
              <a:avLst/>
            </a:prstGeom>
            <a:ln w="50800" cap="flat">
              <a:solidFill>
                <a:srgbClr val="000000"/>
              </a:solidFill>
              <a:prstDash val="solid"/>
              <a:miter lim="400000"/>
              <a:tailEnd type="triangle" w="med" len="med"/>
            </a:ln>
            <a:effectLst/>
          </p:spPr>
        </p:cxnSp>
        <p:cxnSp>
          <p:nvCxnSpPr>
            <p:cNvPr id="2092" name="Connection Line"/>
            <p:cNvCxnSpPr>
              <a:stCxn id="2087" idx="0"/>
              <a:endCxn id="2094" idx="0"/>
            </p:cNvCxnSpPr>
            <p:nvPr/>
          </p:nvCxnSpPr>
          <p:spPr>
            <a:xfrm>
              <a:off x="1270000" y="4231366"/>
              <a:ext cx="6204830" cy="1007311"/>
            </a:xfrm>
            <a:prstGeom prst="straightConnector1">
              <a:avLst/>
            </a:prstGeom>
            <a:ln w="50800" cap="flat">
              <a:solidFill>
                <a:srgbClr val="000000"/>
              </a:solidFill>
              <a:prstDash val="solid"/>
              <a:miter lim="400000"/>
              <a:tailEnd type="triangle" w="med" len="med"/>
            </a:ln>
            <a:effectLst/>
          </p:spPr>
        </p:cxnSp>
        <p:sp>
          <p:nvSpPr>
            <p:cNvPr id="2093" name="Circle"/>
            <p:cNvSpPr/>
            <p:nvPr/>
          </p:nvSpPr>
          <p:spPr>
            <a:xfrm>
              <a:off x="6522329" y="2144390"/>
              <a:ext cx="1905001" cy="1905001"/>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94" name="Circle"/>
            <p:cNvSpPr/>
            <p:nvPr/>
          </p:nvSpPr>
          <p:spPr>
            <a:xfrm>
              <a:off x="6522329" y="4286176"/>
              <a:ext cx="1905001" cy="1905001"/>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95" name="Circle"/>
            <p:cNvSpPr/>
            <p:nvPr/>
          </p:nvSpPr>
          <p:spPr>
            <a:xfrm>
              <a:off x="6522329" y="6427963"/>
              <a:ext cx="1905001" cy="1905001"/>
            </a:xfrm>
            <a:prstGeom prst="ellipse">
              <a:avLst/>
            </a:prstGeom>
            <a:solidFill>
              <a:srgbClr val="00A1FF">
                <a:alpha val="20042"/>
              </a:srgbClr>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2096" name="Kai knew that things  were getting out of  control and managed to  keep his temper in check"/>
            <p:cNvSpPr txBox="1"/>
            <p:nvPr/>
          </p:nvSpPr>
          <p:spPr>
            <a:xfrm>
              <a:off x="152528" y="3715285"/>
              <a:ext cx="2221763" cy="1025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1500" b="0">
                  <a:latin typeface="+mj-lt"/>
                  <a:ea typeface="+mj-ea"/>
                  <a:cs typeface="+mj-cs"/>
                  <a:sym typeface="Avenir Book"/>
                </a:defRPr>
              </a:pPr>
              <a:r>
                <a:rPr sz="750"/>
                <a:t>Kai knew that things </a:t>
              </a:r>
              <a:br>
                <a:rPr sz="750"/>
              </a:br>
              <a:r>
                <a:rPr sz="750"/>
                <a:t>were getting out of </a:t>
              </a:r>
              <a:br>
                <a:rPr sz="750"/>
              </a:br>
              <a:r>
                <a:rPr sz="750"/>
                <a:t>control and managed to </a:t>
              </a:r>
              <a:br>
                <a:rPr sz="750"/>
              </a:br>
              <a:r>
                <a:rPr sz="750"/>
                <a:t>keep his temper in check</a:t>
              </a:r>
            </a:p>
          </p:txBody>
        </p:sp>
        <p:sp>
          <p:nvSpPr>
            <p:cNvPr id="2097" name="Kai wants to avoid trouble"/>
            <p:cNvSpPr txBox="1"/>
            <p:nvPr/>
          </p:nvSpPr>
          <p:spPr>
            <a:xfrm>
              <a:off x="6696904" y="596116"/>
              <a:ext cx="1490794" cy="6873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1900" b="0">
                  <a:latin typeface="+mj-lt"/>
                  <a:ea typeface="+mj-ea"/>
                  <a:cs typeface="+mj-cs"/>
                  <a:sym typeface="Avenir Book"/>
                </a:defRPr>
              </a:pPr>
              <a:r>
                <a:rPr sz="950"/>
                <a:t>Kai wants to</a:t>
              </a:r>
              <a:br>
                <a:rPr sz="950"/>
              </a:br>
              <a:r>
                <a:rPr sz="950"/>
                <a:t>avoid trouble</a:t>
              </a:r>
            </a:p>
          </p:txBody>
        </p:sp>
      </p:grpSp>
      <p:sp>
        <p:nvSpPr>
          <p:cNvPr id="2099" name="Kai intends to be calm"/>
          <p:cNvSpPr txBox="1"/>
          <p:nvPr/>
        </p:nvSpPr>
        <p:spPr>
          <a:xfrm>
            <a:off x="4507521" y="3359364"/>
            <a:ext cx="75848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intends to be calm</a:t>
            </a:r>
          </a:p>
        </p:txBody>
      </p:sp>
      <p:sp>
        <p:nvSpPr>
          <p:cNvPr id="2100" name="Kai stays calm"/>
          <p:cNvSpPr txBox="1"/>
          <p:nvPr/>
        </p:nvSpPr>
        <p:spPr>
          <a:xfrm>
            <a:off x="4507521" y="4423707"/>
            <a:ext cx="75848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stays calm</a:t>
            </a:r>
          </a:p>
        </p:txBody>
      </p:sp>
      <p:sp>
        <p:nvSpPr>
          <p:cNvPr id="2101" name="Kai is viewed as cautious"/>
          <p:cNvSpPr txBox="1"/>
          <p:nvPr/>
        </p:nvSpPr>
        <p:spPr>
          <a:xfrm>
            <a:off x="4507521" y="5488051"/>
            <a:ext cx="75848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is viewed as cautious</a:t>
            </a:r>
          </a:p>
        </p:txBody>
      </p:sp>
      <p:grpSp>
        <p:nvGrpSpPr>
          <p:cNvPr id="2104" name="Group"/>
          <p:cNvGrpSpPr/>
          <p:nvPr/>
        </p:nvGrpSpPr>
        <p:grpSpPr>
          <a:xfrm>
            <a:off x="2940654" y="2442210"/>
            <a:ext cx="554955" cy="554552"/>
            <a:chOff x="0" y="0"/>
            <a:chExt cx="1109908" cy="1109101"/>
          </a:xfrm>
        </p:grpSpPr>
        <p:sp>
          <p:nvSpPr>
            <p:cNvPr id="2102"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103"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107" name="Group"/>
          <p:cNvGrpSpPr/>
          <p:nvPr/>
        </p:nvGrpSpPr>
        <p:grpSpPr>
          <a:xfrm>
            <a:off x="2940654" y="3255789"/>
            <a:ext cx="554955" cy="554552"/>
            <a:chOff x="0" y="0"/>
            <a:chExt cx="1109908" cy="1109101"/>
          </a:xfrm>
        </p:grpSpPr>
        <p:sp>
          <p:nvSpPr>
            <p:cNvPr id="2105"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106"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110" name="Group"/>
          <p:cNvGrpSpPr/>
          <p:nvPr/>
        </p:nvGrpSpPr>
        <p:grpSpPr>
          <a:xfrm>
            <a:off x="2940654" y="4427608"/>
            <a:ext cx="554955" cy="554552"/>
            <a:chOff x="0" y="0"/>
            <a:chExt cx="1109908" cy="1109101"/>
          </a:xfrm>
        </p:grpSpPr>
        <p:sp>
          <p:nvSpPr>
            <p:cNvPr id="2108"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109"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113" name="Group"/>
          <p:cNvGrpSpPr/>
          <p:nvPr/>
        </p:nvGrpSpPr>
        <p:grpSpPr>
          <a:xfrm>
            <a:off x="2940654" y="5293956"/>
            <a:ext cx="554955" cy="554552"/>
            <a:chOff x="0" y="0"/>
            <a:chExt cx="1109908" cy="1109101"/>
          </a:xfrm>
        </p:grpSpPr>
        <p:sp>
          <p:nvSpPr>
            <p:cNvPr id="2111"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112"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22" name="Group"/>
          <p:cNvSpPr/>
          <p:nvPr/>
        </p:nvSpPr>
        <p:spPr>
          <a:xfrm>
            <a:off x="1149350" y="3455960"/>
            <a:ext cx="1270000" cy="1269078"/>
          </a:xfrm>
          <a:prstGeom prst="ellipse">
            <a:avLst/>
          </a:prstGeom>
          <a:solidFill>
            <a:schemeClr val="accent5">
              <a:hueOff val="-152896"/>
              <a:lumOff val="12368"/>
            </a:schemeClr>
          </a:solidFill>
          <a:ln w="50800">
            <a:solidFill>
              <a:srgbClr val="929292"/>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23" name="Group"/>
          <p:cNvSpPr/>
          <p:nvPr/>
        </p:nvSpPr>
        <p:spPr>
          <a:xfrm>
            <a:off x="4410514" y="1976117"/>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cxnSp>
        <p:nvCxnSpPr>
          <p:cNvPr id="2124" name="Connection Line"/>
          <p:cNvCxnSpPr>
            <a:stCxn id="2122" idx="0"/>
            <a:endCxn id="2123" idx="0"/>
          </p:cNvCxnSpPr>
          <p:nvPr/>
        </p:nvCxnSpPr>
        <p:spPr>
          <a:xfrm flipV="1">
            <a:off x="1784350" y="2452367"/>
            <a:ext cx="3102415" cy="1638132"/>
          </a:xfrm>
          <a:prstGeom prst="straightConnector1">
            <a:avLst/>
          </a:prstGeom>
          <a:ln w="50800">
            <a:solidFill>
              <a:srgbClr val="000000"/>
            </a:solidFill>
            <a:miter lim="400000"/>
            <a:tailEnd type="triangle"/>
          </a:ln>
        </p:spPr>
      </p:cxnSp>
      <p:cxnSp>
        <p:nvCxnSpPr>
          <p:cNvPr id="2125" name="Connection Line"/>
          <p:cNvCxnSpPr>
            <a:stCxn id="2122" idx="0"/>
            <a:endCxn id="2128" idx="0"/>
          </p:cNvCxnSpPr>
          <p:nvPr/>
        </p:nvCxnSpPr>
        <p:spPr>
          <a:xfrm flipV="1">
            <a:off x="1784350" y="3523260"/>
            <a:ext cx="3102415" cy="567239"/>
          </a:xfrm>
          <a:prstGeom prst="straightConnector1">
            <a:avLst/>
          </a:prstGeom>
          <a:ln w="50800">
            <a:solidFill>
              <a:srgbClr val="000000"/>
            </a:solidFill>
            <a:miter lim="400000"/>
            <a:tailEnd type="triangle"/>
          </a:ln>
        </p:spPr>
      </p:cxnSp>
      <p:cxnSp>
        <p:nvCxnSpPr>
          <p:cNvPr id="2126" name="Connection Line"/>
          <p:cNvCxnSpPr>
            <a:stCxn id="2122" idx="0"/>
            <a:endCxn id="2130" idx="0"/>
          </p:cNvCxnSpPr>
          <p:nvPr/>
        </p:nvCxnSpPr>
        <p:spPr>
          <a:xfrm>
            <a:off x="1784350" y="4090498"/>
            <a:ext cx="3102415" cy="1574549"/>
          </a:xfrm>
          <a:prstGeom prst="straightConnector1">
            <a:avLst/>
          </a:prstGeom>
          <a:ln w="50800">
            <a:solidFill>
              <a:srgbClr val="000000"/>
            </a:solidFill>
            <a:miter lim="400000"/>
            <a:tailEnd type="triangle"/>
          </a:ln>
        </p:spPr>
      </p:cxnSp>
      <p:cxnSp>
        <p:nvCxnSpPr>
          <p:cNvPr id="2127" name="Connection Line"/>
          <p:cNvCxnSpPr>
            <a:stCxn id="2122" idx="0"/>
            <a:endCxn id="2129" idx="0"/>
          </p:cNvCxnSpPr>
          <p:nvPr/>
        </p:nvCxnSpPr>
        <p:spPr>
          <a:xfrm>
            <a:off x="1784350" y="4090498"/>
            <a:ext cx="3102415" cy="503656"/>
          </a:xfrm>
          <a:prstGeom prst="straightConnector1">
            <a:avLst/>
          </a:prstGeom>
          <a:ln w="50800">
            <a:solidFill>
              <a:srgbClr val="000000"/>
            </a:solidFill>
            <a:miter lim="400000"/>
            <a:tailEnd type="triangle"/>
          </a:ln>
        </p:spPr>
      </p:cxnSp>
      <p:sp>
        <p:nvSpPr>
          <p:cNvPr id="2128" name="Circle"/>
          <p:cNvSpPr/>
          <p:nvPr/>
        </p:nvSpPr>
        <p:spPr>
          <a:xfrm>
            <a:off x="4410515" y="3047010"/>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29" name="Circle"/>
          <p:cNvSpPr/>
          <p:nvPr/>
        </p:nvSpPr>
        <p:spPr>
          <a:xfrm>
            <a:off x="4410515" y="4117903"/>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30" name="Circle"/>
          <p:cNvSpPr/>
          <p:nvPr/>
        </p:nvSpPr>
        <p:spPr>
          <a:xfrm>
            <a:off x="4410515" y="5188797"/>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31" name="Group"/>
          <p:cNvSpPr/>
          <p:nvPr/>
        </p:nvSpPr>
        <p:spPr>
          <a:xfrm>
            <a:off x="6960148" y="697104"/>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32" name="Group"/>
          <p:cNvSpPr/>
          <p:nvPr/>
        </p:nvSpPr>
        <p:spPr>
          <a:xfrm>
            <a:off x="6960148" y="1954335"/>
            <a:ext cx="952501" cy="9525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75" name="Connection Line"/>
          <p:cNvSpPr/>
          <p:nvPr/>
        </p:nvSpPr>
        <p:spPr>
          <a:xfrm>
            <a:off x="6285431" y="1117447"/>
            <a:ext cx="665212" cy="2500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901" y="8009"/>
                  <a:pt x="13101" y="809"/>
                  <a:pt x="21600" y="0"/>
                </a:cubicBezTo>
              </a:path>
            </a:pathLst>
          </a:custGeom>
          <a:ln w="50800">
            <a:solidFill>
              <a:srgbClr val="000000"/>
            </a:solidFill>
            <a:miter lim="400000"/>
            <a:tailEnd type="triangle"/>
          </a:ln>
        </p:spPr>
        <p:txBody>
          <a:bodyPr/>
          <a:lstStyle/>
          <a:p>
            <a:endParaRPr sz="700"/>
          </a:p>
        </p:txBody>
      </p:sp>
      <p:sp>
        <p:nvSpPr>
          <p:cNvPr id="2176" name="Connection Line"/>
          <p:cNvSpPr/>
          <p:nvPr/>
        </p:nvSpPr>
        <p:spPr>
          <a:xfrm>
            <a:off x="6372636" y="2420687"/>
            <a:ext cx="574834" cy="53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50800">
            <a:solidFill>
              <a:srgbClr val="000000"/>
            </a:solidFill>
            <a:miter lim="400000"/>
            <a:tailEnd type="triangle"/>
          </a:ln>
        </p:spPr>
        <p:txBody>
          <a:bodyPr/>
          <a:lstStyle/>
          <a:p>
            <a:endParaRPr sz="700"/>
          </a:p>
        </p:txBody>
      </p:sp>
      <p:sp>
        <p:nvSpPr>
          <p:cNvPr id="2177" name="Connection Line"/>
          <p:cNvSpPr/>
          <p:nvPr/>
        </p:nvSpPr>
        <p:spPr>
          <a:xfrm>
            <a:off x="5229740" y="3871621"/>
            <a:ext cx="739261" cy="446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049" y="13963"/>
                  <a:pt x="16249" y="21163"/>
                  <a:pt x="21600" y="21600"/>
                </a:cubicBezTo>
              </a:path>
            </a:pathLst>
          </a:custGeom>
          <a:ln w="50800">
            <a:solidFill>
              <a:srgbClr val="000000"/>
            </a:solidFill>
            <a:prstDash val="sysDot"/>
            <a:miter lim="400000"/>
            <a:tailEnd type="triangle"/>
          </a:ln>
        </p:spPr>
        <p:txBody>
          <a:bodyPr/>
          <a:lstStyle/>
          <a:p>
            <a:endParaRPr sz="700"/>
          </a:p>
        </p:txBody>
      </p:sp>
      <p:sp>
        <p:nvSpPr>
          <p:cNvPr id="2178" name="Connection Line"/>
          <p:cNvSpPr/>
          <p:nvPr/>
        </p:nvSpPr>
        <p:spPr>
          <a:xfrm>
            <a:off x="5213438" y="4957863"/>
            <a:ext cx="780963" cy="290666"/>
          </a:xfrm>
          <a:custGeom>
            <a:avLst/>
            <a:gdLst/>
            <a:ahLst/>
            <a:cxnLst>
              <a:cxn ang="0">
                <a:pos x="wd2" y="hd2"/>
              </a:cxn>
              <a:cxn ang="5400000">
                <a:pos x="wd2" y="hd2"/>
              </a:cxn>
              <a:cxn ang="10800000">
                <a:pos x="wd2" y="hd2"/>
              </a:cxn>
              <a:cxn ang="16200000">
                <a:pos x="wd2" y="hd2"/>
              </a:cxn>
            </a:cxnLst>
            <a:rect l="0" t="0" r="r" b="b"/>
            <a:pathLst>
              <a:path w="21600" h="19441" extrusionOk="0">
                <a:moveTo>
                  <a:pt x="0" y="0"/>
                </a:moveTo>
                <a:cubicBezTo>
                  <a:pt x="7145" y="15338"/>
                  <a:pt x="14345" y="21600"/>
                  <a:pt x="21600" y="18787"/>
                </a:cubicBezTo>
              </a:path>
            </a:pathLst>
          </a:custGeom>
          <a:ln w="50800">
            <a:solidFill>
              <a:srgbClr val="000000"/>
            </a:solidFill>
            <a:prstDash val="sysDot"/>
            <a:miter lim="400000"/>
            <a:tailEnd type="triangle"/>
          </a:ln>
        </p:spPr>
        <p:txBody>
          <a:bodyPr/>
          <a:lstStyle/>
          <a:p>
            <a:endParaRPr sz="700"/>
          </a:p>
        </p:txBody>
      </p:sp>
      <p:sp>
        <p:nvSpPr>
          <p:cNvPr id="2179" name="Connection Line"/>
          <p:cNvSpPr/>
          <p:nvPr/>
        </p:nvSpPr>
        <p:spPr>
          <a:xfrm>
            <a:off x="5250489" y="5991703"/>
            <a:ext cx="655012" cy="116236"/>
          </a:xfrm>
          <a:custGeom>
            <a:avLst/>
            <a:gdLst/>
            <a:ahLst/>
            <a:cxnLst>
              <a:cxn ang="0">
                <a:pos x="wd2" y="hd2"/>
              </a:cxn>
              <a:cxn ang="5400000">
                <a:pos x="wd2" y="hd2"/>
              </a:cxn>
              <a:cxn ang="10800000">
                <a:pos x="wd2" y="hd2"/>
              </a:cxn>
              <a:cxn ang="16200000">
                <a:pos x="wd2" y="hd2"/>
              </a:cxn>
            </a:cxnLst>
            <a:rect l="0" t="0" r="r" b="b"/>
            <a:pathLst>
              <a:path w="21600" h="17472" extrusionOk="0">
                <a:moveTo>
                  <a:pt x="0" y="0"/>
                </a:moveTo>
                <a:cubicBezTo>
                  <a:pt x="6554" y="17011"/>
                  <a:pt x="13754" y="21600"/>
                  <a:pt x="21600" y="13768"/>
                </a:cubicBezTo>
              </a:path>
            </a:pathLst>
          </a:custGeom>
          <a:ln w="50800">
            <a:solidFill>
              <a:srgbClr val="000000"/>
            </a:solidFill>
            <a:prstDash val="sysDot"/>
            <a:miter lim="400000"/>
            <a:tailEnd type="triangle"/>
          </a:ln>
        </p:spPr>
        <p:txBody>
          <a:bodyPr/>
          <a:lstStyle/>
          <a:p>
            <a:endParaRPr sz="700"/>
          </a:p>
        </p:txBody>
      </p:sp>
      <p:sp>
        <p:nvSpPr>
          <p:cNvPr id="2138" name="Group"/>
          <p:cNvSpPr/>
          <p:nvPr/>
        </p:nvSpPr>
        <p:spPr>
          <a:xfrm>
            <a:off x="434344" y="1561257"/>
            <a:ext cx="441406" cy="44331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39" name="Group"/>
          <p:cNvSpPr/>
          <p:nvPr/>
        </p:nvSpPr>
        <p:spPr>
          <a:xfrm>
            <a:off x="432797" y="904485"/>
            <a:ext cx="444501" cy="444178"/>
          </a:xfrm>
          <a:prstGeom prst="ellipse">
            <a:avLst/>
          </a:prstGeom>
          <a:solidFill>
            <a:schemeClr val="accent5">
              <a:hueOff val="-152896"/>
              <a:lumOff val="12368"/>
            </a:schemeClr>
          </a:solidFill>
          <a:ln w="50800">
            <a:solidFill>
              <a:srgbClr val="929292"/>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40" name="root node"/>
          <p:cNvSpPr txBox="1"/>
          <p:nvPr/>
        </p:nvSpPr>
        <p:spPr>
          <a:xfrm>
            <a:off x="1035154" y="1047065"/>
            <a:ext cx="471283"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b="0">
                <a:latin typeface="Avenir Heavy"/>
                <a:ea typeface="Avenir Heavy"/>
                <a:cs typeface="Avenir Heavy"/>
                <a:sym typeface="Avenir Heavy"/>
              </a:defRPr>
            </a:lvl1pPr>
          </a:lstStyle>
          <a:p>
            <a:r>
              <a:rPr sz="700"/>
              <a:t>root node</a:t>
            </a:r>
          </a:p>
        </p:txBody>
      </p:sp>
      <p:sp>
        <p:nvSpPr>
          <p:cNvPr id="2141" name="generated node"/>
          <p:cNvSpPr txBox="1"/>
          <p:nvPr/>
        </p:nvSpPr>
        <p:spPr>
          <a:xfrm>
            <a:off x="1035154" y="1703404"/>
            <a:ext cx="727763"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b="0">
                <a:latin typeface="Avenir Heavy"/>
                <a:ea typeface="Avenir Heavy"/>
                <a:cs typeface="Avenir Heavy"/>
                <a:sym typeface="Avenir Heavy"/>
              </a:defRPr>
            </a:lvl1pPr>
          </a:lstStyle>
          <a:p>
            <a:r>
              <a:rPr sz="700"/>
              <a:t>generated node</a:t>
            </a:r>
          </a:p>
        </p:txBody>
      </p:sp>
      <p:sp>
        <p:nvSpPr>
          <p:cNvPr id="2180" name="Connection Line"/>
          <p:cNvSpPr/>
          <p:nvPr/>
        </p:nvSpPr>
        <p:spPr>
          <a:xfrm>
            <a:off x="5123124" y="1815265"/>
            <a:ext cx="294179" cy="2090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100" y="12165"/>
                  <a:pt x="13300" y="4965"/>
                  <a:pt x="21600" y="0"/>
                </a:cubicBezTo>
              </a:path>
            </a:pathLst>
          </a:custGeom>
          <a:ln w="50800">
            <a:solidFill>
              <a:srgbClr val="000000"/>
            </a:solidFill>
            <a:miter lim="400000"/>
          </a:ln>
        </p:spPr>
        <p:txBody>
          <a:bodyPr/>
          <a:lstStyle/>
          <a:p>
            <a:endParaRPr sz="700"/>
          </a:p>
        </p:txBody>
      </p:sp>
      <p:sp>
        <p:nvSpPr>
          <p:cNvPr id="2181" name="Connection Line"/>
          <p:cNvSpPr/>
          <p:nvPr/>
        </p:nvSpPr>
        <p:spPr>
          <a:xfrm>
            <a:off x="5375007" y="2403870"/>
            <a:ext cx="410607" cy="221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50800">
            <a:solidFill>
              <a:srgbClr val="000000"/>
            </a:solidFill>
            <a:miter lim="400000"/>
          </a:ln>
        </p:spPr>
        <p:txBody>
          <a:bodyPr/>
          <a:lstStyle/>
          <a:p>
            <a:endParaRPr sz="700"/>
          </a:p>
        </p:txBody>
      </p:sp>
      <p:sp>
        <p:nvSpPr>
          <p:cNvPr id="2144" name="…"/>
          <p:cNvSpPr txBox="1"/>
          <p:nvPr/>
        </p:nvSpPr>
        <p:spPr>
          <a:xfrm>
            <a:off x="5876925" y="2029748"/>
            <a:ext cx="436017"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6000"/>
            </a:lvl1pPr>
          </a:lstStyle>
          <a:p>
            <a:r>
              <a:rPr sz="3000"/>
              <a:t>…</a:t>
            </a:r>
          </a:p>
        </p:txBody>
      </p:sp>
      <p:cxnSp>
        <p:nvCxnSpPr>
          <p:cNvPr id="2145" name="Connection Line"/>
          <p:cNvCxnSpPr>
            <a:stCxn id="2132" idx="0"/>
            <a:endCxn id="2148" idx="0"/>
          </p:cNvCxnSpPr>
          <p:nvPr/>
        </p:nvCxnSpPr>
        <p:spPr>
          <a:xfrm flipV="1">
            <a:off x="7436398" y="1173354"/>
            <a:ext cx="3103498" cy="1257232"/>
          </a:xfrm>
          <a:prstGeom prst="straightConnector1">
            <a:avLst/>
          </a:prstGeom>
          <a:ln w="50800">
            <a:solidFill>
              <a:srgbClr val="000000"/>
            </a:solidFill>
            <a:miter lim="400000"/>
            <a:tailEnd type="triangle"/>
          </a:ln>
        </p:spPr>
      </p:cxnSp>
      <p:cxnSp>
        <p:nvCxnSpPr>
          <p:cNvPr id="2146" name="Connection Line"/>
          <p:cNvCxnSpPr>
            <a:stCxn id="2132" idx="0"/>
            <a:endCxn id="2149" idx="0"/>
          </p:cNvCxnSpPr>
          <p:nvPr/>
        </p:nvCxnSpPr>
        <p:spPr>
          <a:xfrm flipV="1">
            <a:off x="7436398" y="2430585"/>
            <a:ext cx="3112475" cy="1"/>
          </a:xfrm>
          <a:prstGeom prst="straightConnector1">
            <a:avLst/>
          </a:prstGeom>
          <a:ln w="50800">
            <a:solidFill>
              <a:srgbClr val="000000"/>
            </a:solidFill>
            <a:miter lim="400000"/>
            <a:tailEnd type="triangle"/>
          </a:ln>
        </p:spPr>
      </p:cxnSp>
      <p:cxnSp>
        <p:nvCxnSpPr>
          <p:cNvPr id="2147" name="Connection Line"/>
          <p:cNvCxnSpPr>
            <a:stCxn id="2132" idx="0"/>
            <a:endCxn id="2150" idx="0"/>
          </p:cNvCxnSpPr>
          <p:nvPr/>
        </p:nvCxnSpPr>
        <p:spPr>
          <a:xfrm>
            <a:off x="7436398" y="2430585"/>
            <a:ext cx="3112475" cy="1257232"/>
          </a:xfrm>
          <a:prstGeom prst="straightConnector1">
            <a:avLst/>
          </a:prstGeom>
          <a:ln w="50800">
            <a:solidFill>
              <a:srgbClr val="000000"/>
            </a:solidFill>
            <a:miter lim="400000"/>
            <a:tailEnd type="triangle"/>
          </a:ln>
        </p:spPr>
      </p:cxnSp>
      <p:sp>
        <p:nvSpPr>
          <p:cNvPr id="2148" name="Diamond"/>
          <p:cNvSpPr/>
          <p:nvPr/>
        </p:nvSpPr>
        <p:spPr>
          <a:xfrm>
            <a:off x="10063645" y="697104"/>
            <a:ext cx="952501" cy="952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3">
              <a:hueOff val="362282"/>
              <a:satOff val="31803"/>
              <a:lumOff val="-18242"/>
              <a:alpha val="50000"/>
            </a:schemeClr>
          </a:solidFill>
          <a:ln w="381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149" name="Diamond"/>
          <p:cNvSpPr/>
          <p:nvPr/>
        </p:nvSpPr>
        <p:spPr>
          <a:xfrm>
            <a:off x="10072622" y="1954335"/>
            <a:ext cx="952501" cy="952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3">
              <a:hueOff val="362282"/>
              <a:satOff val="31803"/>
              <a:lumOff val="-18242"/>
              <a:alpha val="50000"/>
            </a:schemeClr>
          </a:solidFill>
          <a:ln w="381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150" name="Diamond"/>
          <p:cNvSpPr/>
          <p:nvPr/>
        </p:nvSpPr>
        <p:spPr>
          <a:xfrm>
            <a:off x="10072622" y="3211566"/>
            <a:ext cx="952501" cy="952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3">
              <a:hueOff val="362282"/>
              <a:satOff val="31803"/>
              <a:lumOff val="-18242"/>
              <a:alpha val="50000"/>
            </a:schemeClr>
          </a:solidFill>
          <a:ln w="381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151" name="Shape"/>
          <p:cNvSpPr/>
          <p:nvPr/>
        </p:nvSpPr>
        <p:spPr>
          <a:xfrm>
            <a:off x="432797" y="2230634"/>
            <a:ext cx="444501" cy="444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3">
              <a:hueOff val="362282"/>
              <a:satOff val="31803"/>
              <a:lumOff val="-18242"/>
              <a:alpha val="50000"/>
            </a:schemeClr>
          </a:solidFill>
          <a:ln w="381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152" name="condition node"/>
          <p:cNvSpPr txBox="1"/>
          <p:nvPr/>
        </p:nvSpPr>
        <p:spPr>
          <a:xfrm>
            <a:off x="1035154" y="2346419"/>
            <a:ext cx="686085"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b="0">
                <a:latin typeface="Avenir Heavy"/>
                <a:ea typeface="Avenir Heavy"/>
                <a:cs typeface="Avenir Heavy"/>
                <a:sym typeface="Avenir Heavy"/>
              </a:defRPr>
            </a:lvl1pPr>
          </a:lstStyle>
          <a:p>
            <a:r>
              <a:rPr sz="700"/>
              <a:t>condition node</a:t>
            </a:r>
          </a:p>
        </p:txBody>
      </p:sp>
      <mc:AlternateContent xmlns:mc="http://schemas.openxmlformats.org/markup-compatibility/2006">
        <mc:Choice xmlns:a14="http://schemas.microsoft.com/office/drawing/2010/main" Requires="a14">
          <p:sp>
            <p:nvSpPr>
              <p:cNvPr id="2153" name="Equation"/>
              <p:cNvSpPr txBox="1"/>
              <p:nvPr/>
            </p:nvSpPr>
            <p:spPr>
              <a:xfrm>
                <a:off x="6993247" y="3000422"/>
                <a:ext cx="866519" cy="392415"/>
              </a:xfrm>
              <a:prstGeom prst="rect">
                <a:avLst/>
              </a:prstGeom>
              <a:ln w="12700">
                <a:miter lim="400000"/>
              </a:ln>
            </p:spPr>
            <p:txBody>
              <a:bodyPr wrap="none" lIns="0" tIns="0" rIns="0" bIns="0">
                <a:spAutoFit/>
              </a:bodyPr>
              <a:lstStyle/>
              <a:p>
                <a:pPr defTabSz="457200" latinLnBrk="1">
                  <a:defRPr sz="1800" b="0"/>
                </a:pPr>
                <a14:m>
                  <m:oMathPara xmlns:m="http://schemas.openxmlformats.org/officeDocument/2006/math">
                    <m:oMathParaPr>
                      <m:jc m:val="centerGroup"/>
                    </m:oMathParaPr>
                    <m:oMath xmlns:m="http://schemas.openxmlformats.org/officeDocument/2006/math">
                      <m:r>
                        <a:rPr sz="2550" i="1">
                          <a:latin typeface="Cambria Math" panose="02040503050406030204" pitchFamily="18" charset="0"/>
                        </a:rPr>
                        <m:t>ℓ=</m:t>
                      </m:r>
                      <m:r>
                        <a:rPr sz="2550" i="1">
                          <a:latin typeface="Cambria Math" panose="02040503050406030204" pitchFamily="18" charset="0"/>
                        </a:rPr>
                        <m:t>𝐿</m:t>
                      </m:r>
                    </m:oMath>
                  </m:oMathPara>
                </a14:m>
                <a:endParaRPr sz="2550"/>
              </a:p>
            </p:txBody>
          </p:sp>
        </mc:Choice>
        <mc:Fallback>
          <p:sp>
            <p:nvSpPr>
              <p:cNvPr id="2153" name="Equation"/>
              <p:cNvSpPr txBox="1">
                <a:spLocks noRot="1" noChangeAspect="1" noMove="1" noResize="1" noEditPoints="1" noAdjustHandles="1" noChangeArrowheads="1" noChangeShapeType="1" noTextEdit="1"/>
              </p:cNvSpPr>
              <p:nvPr/>
            </p:nvSpPr>
            <p:spPr>
              <a:xfrm>
                <a:off x="6993247" y="3000422"/>
                <a:ext cx="866519" cy="392415"/>
              </a:xfrm>
              <a:prstGeom prst="rect">
                <a:avLst/>
              </a:prstGeom>
              <a:blipFill>
                <a:blip r:embed="rId2"/>
                <a:stretch>
                  <a:fillRect l="-7246" r="-7246" b="-9375"/>
                </a:stretch>
              </a:blipFill>
              <a:ln w="12700">
                <a:miter lim="400000"/>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54" name="Equation"/>
              <p:cNvSpPr txBox="1"/>
              <p:nvPr/>
            </p:nvSpPr>
            <p:spPr>
              <a:xfrm>
                <a:off x="4535945" y="1446361"/>
                <a:ext cx="867802" cy="392415"/>
              </a:xfrm>
              <a:prstGeom prst="rect">
                <a:avLst/>
              </a:prstGeom>
              <a:ln w="12700">
                <a:miter lim="400000"/>
              </a:ln>
            </p:spPr>
            <p:txBody>
              <a:bodyPr wrap="none" lIns="0" tIns="0" rIns="0" bIns="0">
                <a:spAutoFit/>
              </a:bodyPr>
              <a:lstStyle/>
              <a:p>
                <a:pPr defTabSz="457200" latinLnBrk="1">
                  <a:defRPr sz="1800" b="0"/>
                </a:pPr>
                <a14:m>
                  <m:oMathPara xmlns:m="http://schemas.openxmlformats.org/officeDocument/2006/math">
                    <m:oMathParaPr>
                      <m:jc m:val="centerGroup"/>
                    </m:oMathParaPr>
                    <m:oMath xmlns:m="http://schemas.openxmlformats.org/officeDocument/2006/math">
                      <m:r>
                        <a:rPr sz="2550" i="1">
                          <a:latin typeface="Cambria Math" panose="02040503050406030204" pitchFamily="18" charset="0"/>
                        </a:rPr>
                        <m:t>ℓ=1</m:t>
                      </m:r>
                    </m:oMath>
                  </m:oMathPara>
                </a14:m>
                <a:endParaRPr sz="2550"/>
              </a:p>
            </p:txBody>
          </p:sp>
        </mc:Choice>
        <mc:Fallback>
          <p:sp>
            <p:nvSpPr>
              <p:cNvPr id="2154" name="Equation"/>
              <p:cNvSpPr txBox="1">
                <a:spLocks noRot="1" noChangeAspect="1" noMove="1" noResize="1" noEditPoints="1" noAdjustHandles="1" noChangeArrowheads="1" noChangeShapeType="1" noTextEdit="1"/>
              </p:cNvSpPr>
              <p:nvPr/>
            </p:nvSpPr>
            <p:spPr>
              <a:xfrm>
                <a:off x="4535945" y="1446361"/>
                <a:ext cx="867802" cy="392415"/>
              </a:xfrm>
              <a:prstGeom prst="rect">
                <a:avLst/>
              </a:prstGeom>
              <a:blipFill>
                <a:blip r:embed="rId3"/>
                <a:stretch>
                  <a:fillRect l="-8696" r="-7246" b="-12500"/>
                </a:stretch>
              </a:blipFill>
              <a:ln w="12700">
                <a:miter lim="400000"/>
              </a:ln>
            </p:spPr>
            <p:txBody>
              <a:bodyPr/>
              <a:lstStyle/>
              <a:p>
                <a:r>
                  <a:rPr lang="en-US">
                    <a:noFill/>
                  </a:rPr>
                  <a:t> </a:t>
                </a:r>
              </a:p>
            </p:txBody>
          </p:sp>
        </mc:Fallback>
      </mc:AlternateContent>
      <p:sp>
        <p:nvSpPr>
          <p:cNvPr id="2155" name="Kai knew that things  were getting out of  control and managed to  keep his temper in check"/>
          <p:cNvSpPr txBox="1"/>
          <p:nvPr/>
        </p:nvSpPr>
        <p:spPr>
          <a:xfrm>
            <a:off x="1225614" y="3832458"/>
            <a:ext cx="1110882"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1500" b="0">
                <a:latin typeface="+mj-lt"/>
                <a:ea typeface="+mj-ea"/>
                <a:cs typeface="+mj-cs"/>
                <a:sym typeface="Avenir Book"/>
              </a:defRPr>
            </a:pPr>
            <a:r>
              <a:rPr sz="750"/>
              <a:t>Kai knew that things </a:t>
            </a:r>
            <a:br>
              <a:rPr sz="750"/>
            </a:br>
            <a:r>
              <a:rPr sz="750"/>
              <a:t>were getting out of </a:t>
            </a:r>
            <a:br>
              <a:rPr sz="750"/>
            </a:br>
            <a:r>
              <a:rPr sz="750"/>
              <a:t>control and managed to </a:t>
            </a:r>
            <a:br>
              <a:rPr sz="750"/>
            </a:br>
            <a:r>
              <a:rPr sz="750"/>
              <a:t>keep his temper in check</a:t>
            </a:r>
          </a:p>
        </p:txBody>
      </p:sp>
      <p:sp>
        <p:nvSpPr>
          <p:cNvPr id="2156" name="Kai wants to avoid trouble"/>
          <p:cNvSpPr txBox="1"/>
          <p:nvPr/>
        </p:nvSpPr>
        <p:spPr>
          <a:xfrm>
            <a:off x="4497802" y="2272873"/>
            <a:ext cx="745397"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1900" b="0">
                <a:latin typeface="+mj-lt"/>
                <a:ea typeface="+mj-ea"/>
                <a:cs typeface="+mj-cs"/>
                <a:sym typeface="Avenir Book"/>
              </a:defRPr>
            </a:pPr>
            <a:r>
              <a:rPr sz="950"/>
              <a:t>Kai wants to</a:t>
            </a:r>
            <a:br>
              <a:rPr sz="950"/>
            </a:br>
            <a:r>
              <a:rPr sz="950"/>
              <a:t>avoid trouble</a:t>
            </a:r>
          </a:p>
        </p:txBody>
      </p:sp>
      <p:sp>
        <p:nvSpPr>
          <p:cNvPr id="2157" name="relieved"/>
          <p:cNvSpPr txBox="1"/>
          <p:nvPr/>
        </p:nvSpPr>
        <p:spPr>
          <a:xfrm>
            <a:off x="10150132" y="1024596"/>
            <a:ext cx="767839"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200" b="0">
                <a:latin typeface="+mj-lt"/>
                <a:ea typeface="+mj-ea"/>
                <a:cs typeface="+mj-cs"/>
                <a:sym typeface="Avenir Book"/>
              </a:defRPr>
            </a:lvl1pPr>
          </a:lstStyle>
          <a:p>
            <a:r>
              <a:rPr sz="1600"/>
              <a:t>relieved</a:t>
            </a:r>
          </a:p>
        </p:txBody>
      </p:sp>
      <p:sp>
        <p:nvSpPr>
          <p:cNvPr id="2158" name="scared"/>
          <p:cNvSpPr txBox="1"/>
          <p:nvPr/>
        </p:nvSpPr>
        <p:spPr>
          <a:xfrm>
            <a:off x="10215868" y="2281827"/>
            <a:ext cx="666849"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200" b="0">
                <a:latin typeface="+mj-lt"/>
                <a:ea typeface="+mj-ea"/>
                <a:cs typeface="+mj-cs"/>
                <a:sym typeface="Avenir Book"/>
              </a:defRPr>
            </a:lvl1pPr>
          </a:lstStyle>
          <a:p>
            <a:r>
              <a:rPr sz="1600"/>
              <a:t>scared</a:t>
            </a:r>
          </a:p>
        </p:txBody>
      </p:sp>
      <p:sp>
        <p:nvSpPr>
          <p:cNvPr id="2159" name="anxious"/>
          <p:cNvSpPr txBox="1"/>
          <p:nvPr/>
        </p:nvSpPr>
        <p:spPr>
          <a:xfrm>
            <a:off x="10168725" y="3539058"/>
            <a:ext cx="756617"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200" b="0">
                <a:latin typeface="+mj-lt"/>
                <a:ea typeface="+mj-ea"/>
                <a:cs typeface="+mj-cs"/>
                <a:sym typeface="Avenir Book"/>
              </a:defRPr>
            </a:lvl1pPr>
          </a:lstStyle>
          <a:p>
            <a:r>
              <a:rPr sz="1600"/>
              <a:t>anxious</a:t>
            </a:r>
          </a:p>
        </p:txBody>
      </p:sp>
      <p:sp>
        <p:nvSpPr>
          <p:cNvPr id="2160" name="Kai intends to be calm"/>
          <p:cNvSpPr txBox="1"/>
          <p:nvPr/>
        </p:nvSpPr>
        <p:spPr>
          <a:xfrm>
            <a:off x="4507521" y="3359364"/>
            <a:ext cx="75848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intends to be calm</a:t>
            </a:r>
          </a:p>
        </p:txBody>
      </p:sp>
      <p:sp>
        <p:nvSpPr>
          <p:cNvPr id="2161" name="Kai stays calm"/>
          <p:cNvSpPr txBox="1"/>
          <p:nvPr/>
        </p:nvSpPr>
        <p:spPr>
          <a:xfrm>
            <a:off x="4507521" y="4423707"/>
            <a:ext cx="75848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stays calm</a:t>
            </a:r>
          </a:p>
        </p:txBody>
      </p:sp>
      <p:sp>
        <p:nvSpPr>
          <p:cNvPr id="2162" name="Kai is viewed as cautious"/>
          <p:cNvSpPr txBox="1"/>
          <p:nvPr/>
        </p:nvSpPr>
        <p:spPr>
          <a:xfrm>
            <a:off x="4507521" y="5488051"/>
            <a:ext cx="758488" cy="343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900" b="0">
                <a:latin typeface="+mj-lt"/>
                <a:ea typeface="+mj-ea"/>
                <a:cs typeface="+mj-cs"/>
                <a:sym typeface="Avenir Book"/>
              </a:defRPr>
            </a:lvl1pPr>
          </a:lstStyle>
          <a:p>
            <a:r>
              <a:rPr sz="950"/>
              <a:t>Kai is viewed as cautious</a:t>
            </a:r>
          </a:p>
        </p:txBody>
      </p:sp>
      <p:grpSp>
        <p:nvGrpSpPr>
          <p:cNvPr id="2165" name="Group"/>
          <p:cNvGrpSpPr/>
          <p:nvPr/>
        </p:nvGrpSpPr>
        <p:grpSpPr>
          <a:xfrm>
            <a:off x="2940654" y="2442210"/>
            <a:ext cx="554955" cy="554552"/>
            <a:chOff x="0" y="0"/>
            <a:chExt cx="1109908" cy="1109101"/>
          </a:xfrm>
        </p:grpSpPr>
        <p:sp>
          <p:nvSpPr>
            <p:cNvPr id="2163"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164"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168" name="Group"/>
          <p:cNvGrpSpPr/>
          <p:nvPr/>
        </p:nvGrpSpPr>
        <p:grpSpPr>
          <a:xfrm>
            <a:off x="2940654" y="3255789"/>
            <a:ext cx="554955" cy="554552"/>
            <a:chOff x="0" y="0"/>
            <a:chExt cx="1109908" cy="1109101"/>
          </a:xfrm>
        </p:grpSpPr>
        <p:sp>
          <p:nvSpPr>
            <p:cNvPr id="2166"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167"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171" name="Group"/>
          <p:cNvGrpSpPr/>
          <p:nvPr/>
        </p:nvGrpSpPr>
        <p:grpSpPr>
          <a:xfrm>
            <a:off x="2940654" y="4427608"/>
            <a:ext cx="554955" cy="554552"/>
            <a:chOff x="0" y="0"/>
            <a:chExt cx="1109908" cy="1109101"/>
          </a:xfrm>
        </p:grpSpPr>
        <p:sp>
          <p:nvSpPr>
            <p:cNvPr id="2169"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170"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grpSp>
        <p:nvGrpSpPr>
          <p:cNvPr id="2174" name="Group"/>
          <p:cNvGrpSpPr/>
          <p:nvPr/>
        </p:nvGrpSpPr>
        <p:grpSpPr>
          <a:xfrm>
            <a:off x="2940654" y="5293956"/>
            <a:ext cx="554955" cy="554552"/>
            <a:chOff x="0" y="0"/>
            <a:chExt cx="1109908" cy="1109101"/>
          </a:xfrm>
        </p:grpSpPr>
        <p:sp>
          <p:nvSpPr>
            <p:cNvPr id="2172" name="Circle"/>
            <p:cNvSpPr/>
            <p:nvPr/>
          </p:nvSpPr>
          <p:spPr>
            <a:xfrm>
              <a:off x="0" y="0"/>
              <a:ext cx="1109909" cy="1109102"/>
            </a:xfrm>
            <a:prstGeom prst="ellipse">
              <a:avLst/>
            </a:prstGeom>
            <a:solidFill>
              <a:srgbClr val="FFFFFF"/>
            </a:solidFill>
            <a:ln w="508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173" name="Image" descr="Image"/>
            <p:cNvPicPr>
              <a:picLocks noChangeAspect="1"/>
            </p:cNvPicPr>
            <p:nvPr/>
          </p:nvPicPr>
          <p:blipFill>
            <a:blip r:embed="rId4"/>
            <a:stretch>
              <a:fillRect/>
            </a:stretch>
          </p:blipFill>
          <p:spPr>
            <a:xfrm>
              <a:off x="114882" y="177508"/>
              <a:ext cx="819510" cy="819510"/>
            </a:xfrm>
            <a:prstGeom prst="rect">
              <a:avLst/>
            </a:prstGeom>
            <a:ln w="12700" cap="flat">
              <a:noFill/>
              <a:miter lim="400000"/>
            </a:ln>
            <a:effectLst/>
          </p:spPr>
        </p:pic>
      </p:gr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83" name="Image" descr="Image"/>
          <p:cNvPicPr>
            <a:picLocks noChangeAspect="1"/>
          </p:cNvPicPr>
          <p:nvPr/>
        </p:nvPicPr>
        <p:blipFill>
          <a:blip r:embed="rId2"/>
          <a:stretch>
            <a:fillRect/>
          </a:stretch>
        </p:blipFill>
        <p:spPr>
          <a:xfrm>
            <a:off x="1607590" y="152317"/>
            <a:ext cx="8976820" cy="6553366"/>
          </a:xfrm>
          <a:prstGeom prst="rect">
            <a:avLst/>
          </a:prstGeom>
          <a:ln w="12700">
            <a:miter lim="400000"/>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50A76A-F5F6-4877-A9D9-FC49D6D7ECAE}"/>
              </a:ext>
            </a:extLst>
          </p:cNvPr>
          <p:cNvSpPr>
            <a:spLocks noGrp="1"/>
          </p:cNvSpPr>
          <p:nvPr>
            <p:ph idx="4294967295"/>
          </p:nvPr>
        </p:nvSpPr>
        <p:spPr>
          <a:xfrm>
            <a:off x="491024" y="398671"/>
            <a:ext cx="10993840" cy="1176337"/>
          </a:xfrm>
        </p:spPr>
        <p:txBody>
          <a:bodyPr anchor="t">
            <a:noAutofit/>
          </a:bodyPr>
          <a:lstStyle/>
          <a:p>
            <a:pPr marL="0" indent="0" algn="r">
              <a:spcBef>
                <a:spcPts val="600"/>
              </a:spcBef>
              <a:buNone/>
            </a:pPr>
            <a:r>
              <a:rPr lang="en-US" sz="3600" dirty="0">
                <a:latin typeface="+mj-lt"/>
              </a:rPr>
              <a:t>Humans reason about the world with </a:t>
            </a:r>
            <a:r>
              <a:rPr lang="en-US" sz="3600" b="1" dirty="0">
                <a:latin typeface="+mj-lt"/>
              </a:rPr>
              <a:t>mental models </a:t>
            </a:r>
            <a:r>
              <a:rPr lang="en-US" sz="3200" dirty="0">
                <a:latin typeface="+mj-lt"/>
              </a:rPr>
              <a:t>[</a:t>
            </a:r>
            <a:r>
              <a:rPr lang="en-US" sz="3200" dirty="0" err="1">
                <a:latin typeface="+mj-lt"/>
              </a:rPr>
              <a:t>Graesser</a:t>
            </a:r>
            <a:r>
              <a:rPr lang="en-US" sz="3200" dirty="0">
                <a:latin typeface="+mj-lt"/>
              </a:rPr>
              <a:t>, 1994]</a:t>
            </a:r>
          </a:p>
        </p:txBody>
      </p:sp>
      <p:pic>
        <p:nvPicPr>
          <p:cNvPr id="11" name="Picture 10" descr="A picture containing black&#10;&#10;Description automatically generated">
            <a:extLst>
              <a:ext uri="{FF2B5EF4-FFF2-40B4-BE49-F238E27FC236}">
                <a16:creationId xmlns:a16="http://schemas.microsoft.com/office/drawing/2014/main" id="{C7D3BF33-FCC4-4594-8B8D-4A1EF7512E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177" y="3148088"/>
            <a:ext cx="1557578" cy="3115155"/>
          </a:xfrm>
          <a:prstGeom prst="rect">
            <a:avLst/>
          </a:prstGeom>
        </p:spPr>
      </p:pic>
      <p:grpSp>
        <p:nvGrpSpPr>
          <p:cNvPr id="19" name="Group 18">
            <a:extLst>
              <a:ext uri="{FF2B5EF4-FFF2-40B4-BE49-F238E27FC236}">
                <a16:creationId xmlns:a16="http://schemas.microsoft.com/office/drawing/2014/main" id="{C6A076DE-D169-4194-9E88-00303B780A54}"/>
              </a:ext>
            </a:extLst>
          </p:cNvPr>
          <p:cNvGrpSpPr/>
          <p:nvPr/>
        </p:nvGrpSpPr>
        <p:grpSpPr>
          <a:xfrm>
            <a:off x="871291" y="2051609"/>
            <a:ext cx="2148114" cy="1828350"/>
            <a:chOff x="3601686" y="4036354"/>
            <a:chExt cx="2148114" cy="1828350"/>
          </a:xfrm>
        </p:grpSpPr>
        <p:pic>
          <p:nvPicPr>
            <p:cNvPr id="13" name="Picture 12" descr="A picture containing black&#10;&#10;Description automatically generated">
              <a:extLst>
                <a:ext uri="{FF2B5EF4-FFF2-40B4-BE49-F238E27FC236}">
                  <a16:creationId xmlns:a16="http://schemas.microsoft.com/office/drawing/2014/main" id="{397909D0-4F56-43A8-A4D3-372A78BA6814}"/>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89744" y="4301882"/>
              <a:ext cx="513443" cy="1026885"/>
            </a:xfrm>
            <a:prstGeom prst="rect">
              <a:avLst/>
            </a:prstGeom>
          </p:spPr>
        </p:pic>
        <p:sp>
          <p:nvSpPr>
            <p:cNvPr id="12" name="Thought Bubble: Cloud 11">
              <a:extLst>
                <a:ext uri="{FF2B5EF4-FFF2-40B4-BE49-F238E27FC236}">
                  <a16:creationId xmlns:a16="http://schemas.microsoft.com/office/drawing/2014/main" id="{21E318BF-1DB6-47F5-938D-D04D551B910E}"/>
                </a:ext>
              </a:extLst>
            </p:cNvPr>
            <p:cNvSpPr/>
            <p:nvPr/>
          </p:nvSpPr>
          <p:spPr>
            <a:xfrm>
              <a:off x="3601686" y="4036354"/>
              <a:ext cx="2148114" cy="1828350"/>
            </a:xfrm>
            <a:prstGeom prst="cloudCallout">
              <a:avLst>
                <a:gd name="adj1" fmla="val 65460"/>
                <a:gd name="adj2" fmla="val 37936"/>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descr="A picture containing black&#10;&#10;Description automatically generated">
              <a:extLst>
                <a:ext uri="{FF2B5EF4-FFF2-40B4-BE49-F238E27FC236}">
                  <a16:creationId xmlns:a16="http://schemas.microsoft.com/office/drawing/2014/main" id="{A7FDB8D9-F838-477B-896E-D79B532FC74B}"/>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67363" y="4319583"/>
              <a:ext cx="406625" cy="813250"/>
            </a:xfrm>
            <a:prstGeom prst="rect">
              <a:avLst/>
            </a:prstGeom>
          </p:spPr>
        </p:pic>
        <p:cxnSp>
          <p:nvCxnSpPr>
            <p:cNvPr id="16" name="Straight Connector 15">
              <a:extLst>
                <a:ext uri="{FF2B5EF4-FFF2-40B4-BE49-F238E27FC236}">
                  <a16:creationId xmlns:a16="http://schemas.microsoft.com/office/drawing/2014/main" id="{7B515043-2929-4EA5-949E-B1D80A7A7F4D}"/>
                </a:ext>
              </a:extLst>
            </p:cNvPr>
            <p:cNvCxnSpPr>
              <a:cxnSpLocks/>
            </p:cNvCxnSpPr>
            <p:nvPr/>
          </p:nvCxnSpPr>
          <p:spPr>
            <a:xfrm flipV="1">
              <a:off x="4189504" y="5109693"/>
              <a:ext cx="1133248" cy="398024"/>
            </a:xfrm>
            <a:prstGeom prst="line">
              <a:avLst/>
            </a:prstGeom>
            <a:ln w="15875">
              <a:solidFill>
                <a:schemeClr val="tx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684A7230-7CF6-484C-ADA3-52231366A496}"/>
              </a:ext>
            </a:extLst>
          </p:cNvPr>
          <p:cNvGrpSpPr/>
          <p:nvPr/>
        </p:nvGrpSpPr>
        <p:grpSpPr>
          <a:xfrm>
            <a:off x="5585937" y="1827288"/>
            <a:ext cx="2491687" cy="1828350"/>
            <a:chOff x="8804936" y="3735513"/>
            <a:chExt cx="2491687" cy="1828350"/>
          </a:xfrm>
        </p:grpSpPr>
        <p:pic>
          <p:nvPicPr>
            <p:cNvPr id="9" name="Picture 8" descr="A picture containing computer, desk, table, keyboard&#10;&#10;Description automatically generated">
              <a:extLst>
                <a:ext uri="{FF2B5EF4-FFF2-40B4-BE49-F238E27FC236}">
                  <a16:creationId xmlns:a16="http://schemas.microsoft.com/office/drawing/2014/main" id="{DF940D53-44C5-4CCB-950C-2CBAAF46F3A8}"/>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9369551" y="3929358"/>
              <a:ext cx="1247890" cy="1249973"/>
            </a:xfrm>
            <a:prstGeom prst="rect">
              <a:avLst/>
            </a:prstGeom>
          </p:spPr>
        </p:pic>
        <p:sp>
          <p:nvSpPr>
            <p:cNvPr id="20" name="Thought Bubble: Cloud 19">
              <a:extLst>
                <a:ext uri="{FF2B5EF4-FFF2-40B4-BE49-F238E27FC236}">
                  <a16:creationId xmlns:a16="http://schemas.microsoft.com/office/drawing/2014/main" id="{FFD4C2DB-964B-436A-BA3D-3DAD94EA11CD}"/>
                </a:ext>
              </a:extLst>
            </p:cNvPr>
            <p:cNvSpPr/>
            <p:nvPr/>
          </p:nvSpPr>
          <p:spPr>
            <a:xfrm>
              <a:off x="8804936" y="3735513"/>
              <a:ext cx="2491687" cy="1828350"/>
            </a:xfrm>
            <a:prstGeom prst="cloudCallout">
              <a:avLst>
                <a:gd name="adj1" fmla="val -76631"/>
                <a:gd name="adj2" fmla="val 34584"/>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Callout: Line 21">
            <a:extLst>
              <a:ext uri="{FF2B5EF4-FFF2-40B4-BE49-F238E27FC236}">
                <a16:creationId xmlns:a16="http://schemas.microsoft.com/office/drawing/2014/main" id="{A4B67F6C-D1A2-400D-BEA9-016BB3E0B11A}"/>
              </a:ext>
            </a:extLst>
          </p:cNvPr>
          <p:cNvSpPr/>
          <p:nvPr/>
        </p:nvSpPr>
        <p:spPr>
          <a:xfrm>
            <a:off x="412499" y="4944728"/>
            <a:ext cx="2606905" cy="1461939"/>
          </a:xfrm>
          <a:prstGeom prst="borderCallout1">
            <a:avLst>
              <a:gd name="adj1" fmla="val -12523"/>
              <a:gd name="adj2" fmla="val 48452"/>
              <a:gd name="adj3" fmla="val -67043"/>
              <a:gd name="adj4" fmla="val 59459"/>
            </a:avLst>
          </a:prstGeom>
          <a:solidFill>
            <a:schemeClr val="accent2"/>
          </a:solidFill>
          <a:ln>
            <a:solidFill>
              <a:schemeClr val="tx1"/>
            </a:solidFill>
          </a:ln>
          <a:effectLst>
            <a:outerShdw blurRad="50800" dist="38100" dir="2700000" algn="tl" rotWithShape="0">
              <a:prstClr val="black">
                <a:alpha val="40000"/>
              </a:prstClr>
            </a:outerShdw>
          </a:effectLst>
        </p:spPr>
        <p:txBody>
          <a:bodyPr wrap="square">
            <a:spAutoFit/>
          </a:bodyPr>
          <a:lstStyle/>
          <a:p>
            <a:pPr>
              <a:spcBef>
                <a:spcPts val="600"/>
              </a:spcBef>
            </a:pPr>
            <a:r>
              <a:rPr lang="en-US" sz="3200" dirty="0">
                <a:latin typeface="+mj-lt"/>
              </a:rPr>
              <a:t>Personal experiences</a:t>
            </a:r>
          </a:p>
          <a:p>
            <a:pPr>
              <a:spcBef>
                <a:spcPts val="600"/>
              </a:spcBef>
            </a:pPr>
            <a:r>
              <a:rPr lang="en-US" sz="2000" dirty="0">
                <a:latin typeface="+mj-lt"/>
              </a:rPr>
              <a:t>[Conway et al., 2000]</a:t>
            </a:r>
          </a:p>
        </p:txBody>
      </p:sp>
      <p:sp>
        <p:nvSpPr>
          <p:cNvPr id="26" name="Callout: Line 25">
            <a:extLst>
              <a:ext uri="{FF2B5EF4-FFF2-40B4-BE49-F238E27FC236}">
                <a16:creationId xmlns:a16="http://schemas.microsoft.com/office/drawing/2014/main" id="{BBF95C41-D116-4044-BF22-82F6884E0E0A}"/>
              </a:ext>
            </a:extLst>
          </p:cNvPr>
          <p:cNvSpPr/>
          <p:nvPr/>
        </p:nvSpPr>
        <p:spPr>
          <a:xfrm>
            <a:off x="5323933" y="4944727"/>
            <a:ext cx="4114376" cy="1461939"/>
          </a:xfrm>
          <a:prstGeom prst="borderCallout1">
            <a:avLst>
              <a:gd name="adj1" fmla="val -9256"/>
              <a:gd name="adj2" fmla="val 48496"/>
              <a:gd name="adj3" fmla="val -80093"/>
              <a:gd name="adj4" fmla="val 36744"/>
            </a:avLst>
          </a:prstGeom>
          <a:solidFill>
            <a:schemeClr val="accent2"/>
          </a:solidFill>
          <a:ln>
            <a:solidFill>
              <a:schemeClr val="tx1"/>
            </a:solidFill>
          </a:ln>
          <a:effectLst>
            <a:outerShdw blurRad="50800" dist="38100" dir="2700000" algn="tl" rotWithShape="0">
              <a:prstClr val="black">
                <a:alpha val="40000"/>
              </a:prstClr>
            </a:outerShdw>
          </a:effectLst>
        </p:spPr>
        <p:txBody>
          <a:bodyPr wrap="square">
            <a:spAutoFit/>
          </a:bodyPr>
          <a:lstStyle/>
          <a:p>
            <a:pPr marL="0" lvl="1">
              <a:spcBef>
                <a:spcPts val="600"/>
              </a:spcBef>
            </a:pPr>
            <a:r>
              <a:rPr lang="en-US" sz="3200" dirty="0">
                <a:latin typeface="+mj-lt"/>
              </a:rPr>
              <a:t>World knowledge and commonsense</a:t>
            </a:r>
          </a:p>
          <a:p>
            <a:pPr marL="0" lvl="1">
              <a:spcBef>
                <a:spcPts val="600"/>
              </a:spcBef>
            </a:pPr>
            <a:r>
              <a:rPr lang="en-US" sz="2000" dirty="0">
                <a:latin typeface="+mj-lt"/>
              </a:rPr>
              <a:t>[</a:t>
            </a:r>
            <a:r>
              <a:rPr lang="en-US" sz="2000" dirty="0" err="1">
                <a:latin typeface="+mj-lt"/>
              </a:rPr>
              <a:t>Kintsch</a:t>
            </a:r>
            <a:r>
              <a:rPr lang="en-US" sz="2000" dirty="0">
                <a:latin typeface="+mj-lt"/>
              </a:rPr>
              <a:t>, 1988]</a:t>
            </a:r>
          </a:p>
        </p:txBody>
      </p:sp>
      <p:sp>
        <p:nvSpPr>
          <p:cNvPr id="2" name="Speech Bubble: Rectangle with Corners Rounded 1">
            <a:extLst>
              <a:ext uri="{FF2B5EF4-FFF2-40B4-BE49-F238E27FC236}">
                <a16:creationId xmlns:a16="http://schemas.microsoft.com/office/drawing/2014/main" id="{5628A78B-D79A-4D30-8F72-69AC04B0B67F}"/>
              </a:ext>
            </a:extLst>
          </p:cNvPr>
          <p:cNvSpPr/>
          <p:nvPr/>
        </p:nvSpPr>
        <p:spPr>
          <a:xfrm>
            <a:off x="7963057" y="2965784"/>
            <a:ext cx="4114376" cy="1828350"/>
          </a:xfrm>
          <a:prstGeom prst="wedgeRoundRectCallout">
            <a:avLst>
              <a:gd name="adj1" fmla="val -43598"/>
              <a:gd name="adj2" fmla="val 672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j-lt"/>
              </a:rPr>
              <a:t>Commonsense resources</a:t>
            </a:r>
            <a:r>
              <a:rPr lang="en-US" sz="2400" dirty="0">
                <a:latin typeface="+mj-lt"/>
              </a:rPr>
              <a:t> aim to be a bank of knowledge for machines to be able to reason about the world in tasks</a:t>
            </a:r>
          </a:p>
        </p:txBody>
      </p:sp>
    </p:spTree>
    <p:extLst>
      <p:ext uri="{BB962C8B-B14F-4D97-AF65-F5344CB8AC3E}">
        <p14:creationId xmlns:p14="http://schemas.microsoft.com/office/powerpoint/2010/main" val="128728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85" name="Circle"/>
          <p:cNvSpPr/>
          <p:nvPr/>
        </p:nvSpPr>
        <p:spPr>
          <a:xfrm>
            <a:off x="5461000" y="3152837"/>
            <a:ext cx="1270000" cy="12700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86" name="Circle"/>
          <p:cNvSpPr/>
          <p:nvPr/>
        </p:nvSpPr>
        <p:spPr>
          <a:xfrm>
            <a:off x="8149947" y="3152837"/>
            <a:ext cx="1270001" cy="12700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87" name="Circle"/>
          <p:cNvSpPr/>
          <p:nvPr/>
        </p:nvSpPr>
        <p:spPr>
          <a:xfrm>
            <a:off x="2486314" y="3152837"/>
            <a:ext cx="1270001" cy="12700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188" name="PersonX saw…"/>
          <p:cNvSpPr txBox="1"/>
          <p:nvPr/>
        </p:nvSpPr>
        <p:spPr>
          <a:xfrm>
            <a:off x="2569118" y="3115859"/>
            <a:ext cx="2268250" cy="13439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2800" b="0">
                <a:latin typeface="+mj-lt"/>
                <a:ea typeface="+mj-ea"/>
                <a:cs typeface="+mj-cs"/>
                <a:sym typeface="Avenir Book"/>
              </a:defRPr>
            </a:pPr>
            <a:r>
              <a:t>PersonX saw </a:t>
            </a:r>
          </a:p>
          <a:p>
            <a:pPr>
              <a:defRPr sz="2800" b="0">
                <a:latin typeface="+mj-lt"/>
                <a:ea typeface="+mj-ea"/>
                <a:cs typeface="+mj-cs"/>
                <a:sym typeface="Avenir Book"/>
              </a:defRPr>
            </a:pPr>
            <a:r>
              <a:t>a fight was </a:t>
            </a:r>
          </a:p>
          <a:p>
            <a:pPr>
              <a:defRPr sz="2800" b="0">
                <a:latin typeface="+mj-lt"/>
                <a:ea typeface="+mj-ea"/>
                <a:cs typeface="+mj-cs"/>
                <a:sym typeface="Avenir Book"/>
              </a:defRPr>
            </a:pPr>
            <a:r>
              <a:t>breaking out</a:t>
            </a:r>
          </a:p>
        </p:txBody>
      </p:sp>
      <p:sp>
        <p:nvSpPr>
          <p:cNvPr id="2189" name="wants to avoid trouble"/>
          <p:cNvSpPr txBox="1"/>
          <p:nvPr/>
        </p:nvSpPr>
        <p:spPr>
          <a:xfrm>
            <a:off x="5521881" y="3539051"/>
            <a:ext cx="1122102"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2900" b="0">
                <a:latin typeface="+mj-lt"/>
                <a:ea typeface="+mj-ea"/>
                <a:cs typeface="+mj-cs"/>
                <a:sym typeface="Avenir Book"/>
              </a:defRPr>
            </a:pPr>
            <a:r>
              <a:rPr sz="1450"/>
              <a:t>wants to</a:t>
            </a:r>
            <a:br>
              <a:rPr sz="1450"/>
            </a:br>
            <a:r>
              <a:rPr sz="1450"/>
              <a:t>avoid trouble</a:t>
            </a:r>
          </a:p>
        </p:txBody>
      </p:sp>
      <p:sp>
        <p:nvSpPr>
          <p:cNvPr id="2190" name="leaves"/>
          <p:cNvSpPr txBox="1"/>
          <p:nvPr/>
        </p:nvSpPr>
        <p:spPr>
          <a:xfrm>
            <a:off x="8436553" y="3631385"/>
            <a:ext cx="696787" cy="3129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400" b="0">
                <a:latin typeface="+mj-lt"/>
                <a:ea typeface="+mj-ea"/>
                <a:cs typeface="+mj-cs"/>
                <a:sym typeface="Avenir Book"/>
              </a:defRPr>
            </a:lvl1pPr>
          </a:lstStyle>
          <a:p>
            <a:r>
              <a:rPr sz="1700"/>
              <a:t>leaves</a:t>
            </a:r>
          </a:p>
        </p:txBody>
      </p:sp>
      <p:sp>
        <p:nvSpPr>
          <p:cNvPr id="2191" name="Wang et al., 2020"/>
          <p:cNvSpPr txBox="1"/>
          <p:nvPr/>
        </p:nvSpPr>
        <p:spPr>
          <a:xfrm>
            <a:off x="9567093" y="6550981"/>
            <a:ext cx="801501"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Wang et al., 2020</a:t>
            </a:r>
          </a:p>
        </p:txBody>
      </p:sp>
      <p:sp>
        <p:nvSpPr>
          <p:cNvPr id="2192" name="Line"/>
          <p:cNvSpPr/>
          <p:nvPr/>
        </p:nvSpPr>
        <p:spPr>
          <a:xfrm>
            <a:off x="3769524" y="3787837"/>
            <a:ext cx="1677326" cy="1"/>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193" name="Line"/>
          <p:cNvSpPr/>
          <p:nvPr/>
        </p:nvSpPr>
        <p:spPr>
          <a:xfrm>
            <a:off x="6768129" y="3787837"/>
            <a:ext cx="1364468" cy="1"/>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194" name="Path Knowledge Models"/>
          <p:cNvSpPr txBox="1">
            <a:spLocks noGrp="1"/>
          </p:cNvSpPr>
          <p:nvPr>
            <p:ph type="title"/>
          </p:nvPr>
        </p:nvSpPr>
        <p:spPr>
          <a:prstGeom prst="rect">
            <a:avLst/>
          </a:prstGeom>
        </p:spPr>
        <p:txBody>
          <a:bodyPr/>
          <a:lstStyle/>
          <a:p>
            <a:r>
              <a:t>Path Knowledge Models</a:t>
            </a:r>
          </a:p>
        </p:txBody>
      </p:sp>
      <p:sp>
        <p:nvSpPr>
          <p:cNvPr id="2195" name="&lt;xWant&gt;"/>
          <p:cNvSpPr txBox="1"/>
          <p:nvPr/>
        </p:nvSpPr>
        <p:spPr>
          <a:xfrm>
            <a:off x="4221537" y="3500499"/>
            <a:ext cx="440826"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solidFill>
                  <a:schemeClr val="accent6">
                    <a:hueOff val="-146070"/>
                    <a:satOff val="-10048"/>
                    <a:lumOff val="-30626"/>
                  </a:schemeClr>
                </a:solidFill>
                <a:latin typeface="Avenir Heavy"/>
                <a:ea typeface="Avenir Heavy"/>
                <a:cs typeface="Avenir Heavy"/>
                <a:sym typeface="Avenir Heavy"/>
              </a:defRPr>
            </a:lvl1pPr>
          </a:lstStyle>
          <a:p>
            <a:r>
              <a:rPr sz="700"/>
              <a:t>&lt;xWant&gt;</a:t>
            </a:r>
          </a:p>
        </p:txBody>
      </p:sp>
      <p:sp>
        <p:nvSpPr>
          <p:cNvPr id="2196" name="&lt;xEffect&gt;"/>
          <p:cNvSpPr txBox="1"/>
          <p:nvPr/>
        </p:nvSpPr>
        <p:spPr>
          <a:xfrm>
            <a:off x="6963540" y="3500499"/>
            <a:ext cx="466474"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solidFill>
                  <a:schemeClr val="accent6">
                    <a:hueOff val="-146070"/>
                    <a:satOff val="-10048"/>
                    <a:lumOff val="-30626"/>
                  </a:schemeClr>
                </a:solidFill>
                <a:latin typeface="Avenir Heavy"/>
                <a:ea typeface="Avenir Heavy"/>
                <a:cs typeface="Avenir Heavy"/>
                <a:sym typeface="Avenir Heavy"/>
              </a:defRPr>
            </a:lvl1pPr>
          </a:lstStyle>
          <a:p>
            <a:r>
              <a:rPr sz="700"/>
              <a:t>&lt;xEffect&gt;</a:t>
            </a:r>
          </a:p>
        </p:txBody>
      </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98" name="Line"/>
          <p:cNvSpPr/>
          <p:nvPr/>
        </p:nvSpPr>
        <p:spPr>
          <a:xfrm flipV="1">
            <a:off x="4693713" y="2473988"/>
            <a:ext cx="1" cy="720725"/>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199" name="Line"/>
          <p:cNvSpPr/>
          <p:nvPr/>
        </p:nvSpPr>
        <p:spPr>
          <a:xfrm flipV="1">
            <a:off x="6128735" y="2813815"/>
            <a:ext cx="1" cy="380898"/>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200" name="Line"/>
          <p:cNvSpPr/>
          <p:nvPr/>
        </p:nvSpPr>
        <p:spPr>
          <a:xfrm flipV="1">
            <a:off x="7540389" y="2473987"/>
            <a:ext cx="1" cy="720726"/>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201" name="Wang et al., 2020"/>
          <p:cNvSpPr txBox="1"/>
          <p:nvPr/>
        </p:nvSpPr>
        <p:spPr>
          <a:xfrm>
            <a:off x="9567093" y="6550981"/>
            <a:ext cx="801501"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Wang et al., 2020</a:t>
            </a:r>
          </a:p>
        </p:txBody>
      </p:sp>
      <p:sp>
        <p:nvSpPr>
          <p:cNvPr id="2202" name="Path Knowledge Models"/>
          <p:cNvSpPr txBox="1">
            <a:spLocks noGrp="1"/>
          </p:cNvSpPr>
          <p:nvPr>
            <p:ph type="title"/>
          </p:nvPr>
        </p:nvSpPr>
        <p:spPr>
          <a:prstGeom prst="rect">
            <a:avLst/>
          </a:prstGeom>
        </p:spPr>
        <p:txBody>
          <a:bodyPr/>
          <a:lstStyle/>
          <a:p>
            <a:r>
              <a:t>Path Knowledge Models</a:t>
            </a:r>
          </a:p>
        </p:txBody>
      </p:sp>
      <p:sp>
        <p:nvSpPr>
          <p:cNvPr id="2203" name="Circle"/>
          <p:cNvSpPr/>
          <p:nvPr/>
        </p:nvSpPr>
        <p:spPr>
          <a:xfrm>
            <a:off x="8218586" y="1528900"/>
            <a:ext cx="1270001" cy="12700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204" name="leaves"/>
          <p:cNvSpPr txBox="1"/>
          <p:nvPr/>
        </p:nvSpPr>
        <p:spPr>
          <a:xfrm>
            <a:off x="8505193" y="2007448"/>
            <a:ext cx="696787" cy="3129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400" b="0">
                <a:latin typeface="+mj-lt"/>
                <a:ea typeface="+mj-ea"/>
                <a:cs typeface="+mj-cs"/>
                <a:sym typeface="Avenir Book"/>
              </a:defRPr>
            </a:lvl1pPr>
          </a:lstStyle>
          <a:p>
            <a:r>
              <a:rPr sz="1700"/>
              <a:t>leaves</a:t>
            </a:r>
          </a:p>
        </p:txBody>
      </p:sp>
      <p:sp>
        <p:nvSpPr>
          <p:cNvPr id="2205" name="Circle"/>
          <p:cNvSpPr/>
          <p:nvPr/>
        </p:nvSpPr>
        <p:spPr>
          <a:xfrm>
            <a:off x="2491714" y="5286793"/>
            <a:ext cx="1270001" cy="12700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206" name="PersonX saw…"/>
          <p:cNvSpPr txBox="1"/>
          <p:nvPr/>
        </p:nvSpPr>
        <p:spPr>
          <a:xfrm>
            <a:off x="2574518" y="5249815"/>
            <a:ext cx="2268250" cy="13439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2800" b="0">
                <a:latin typeface="+mj-lt"/>
                <a:ea typeface="+mj-ea"/>
                <a:cs typeface="+mj-cs"/>
                <a:sym typeface="Avenir Book"/>
              </a:defRPr>
            </a:pPr>
            <a:r>
              <a:t>PersonX saw </a:t>
            </a:r>
          </a:p>
          <a:p>
            <a:pPr>
              <a:defRPr sz="2800" b="0">
                <a:latin typeface="+mj-lt"/>
                <a:ea typeface="+mj-ea"/>
                <a:cs typeface="+mj-cs"/>
                <a:sym typeface="Avenir Book"/>
              </a:defRPr>
            </a:pPr>
            <a:r>
              <a:t>a fight was </a:t>
            </a:r>
          </a:p>
          <a:p>
            <a:pPr>
              <a:defRPr sz="2800" b="0">
                <a:latin typeface="+mj-lt"/>
                <a:ea typeface="+mj-ea"/>
                <a:cs typeface="+mj-cs"/>
                <a:sym typeface="Avenir Book"/>
              </a:defRPr>
            </a:pPr>
            <a:r>
              <a:t>breaking out</a:t>
            </a:r>
          </a:p>
        </p:txBody>
      </p:sp>
      <p:sp>
        <p:nvSpPr>
          <p:cNvPr id="2207" name="Head…"/>
          <p:cNvSpPr txBox="1"/>
          <p:nvPr/>
        </p:nvSpPr>
        <p:spPr>
          <a:xfrm>
            <a:off x="1100955" y="5549897"/>
            <a:ext cx="1720845"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4500" b="0">
                <a:latin typeface="Avenir Heavy"/>
                <a:ea typeface="Avenir Heavy"/>
                <a:cs typeface="Avenir Heavy"/>
                <a:sym typeface="Avenir Heavy"/>
              </a:defRPr>
            </a:pPr>
            <a:r>
              <a:rPr sz="2250"/>
              <a:t>Head </a:t>
            </a:r>
          </a:p>
          <a:p>
            <a:pPr>
              <a:defRPr sz="4500" b="0">
                <a:latin typeface="Avenir Heavy"/>
                <a:ea typeface="Avenir Heavy"/>
                <a:cs typeface="Avenir Heavy"/>
                <a:sym typeface="Avenir Heavy"/>
              </a:defRPr>
            </a:pPr>
            <a:r>
              <a:rPr sz="2250"/>
              <a:t>entity</a:t>
            </a:r>
          </a:p>
        </p:txBody>
      </p:sp>
      <p:sp>
        <p:nvSpPr>
          <p:cNvPr id="2208" name="Line"/>
          <p:cNvSpPr/>
          <p:nvPr/>
        </p:nvSpPr>
        <p:spPr>
          <a:xfrm flipV="1">
            <a:off x="3126714" y="4902373"/>
            <a:ext cx="1" cy="353702"/>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2211" name="Group"/>
          <p:cNvGrpSpPr/>
          <p:nvPr/>
        </p:nvGrpSpPr>
        <p:grpSpPr>
          <a:xfrm>
            <a:off x="8845075" y="2544273"/>
            <a:ext cx="1411445" cy="635001"/>
            <a:chOff x="0" y="0"/>
            <a:chExt cx="2822887" cy="1270000"/>
          </a:xfrm>
        </p:grpSpPr>
        <p:sp>
          <p:nvSpPr>
            <p:cNvPr id="2209" name="Line"/>
            <p:cNvSpPr/>
            <p:nvPr/>
          </p:nvSpPr>
          <p:spPr>
            <a:xfrm flipV="1">
              <a:off x="-1" y="546692"/>
              <a:ext cx="2" cy="655744"/>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210" name="Square"/>
            <p:cNvSpPr/>
            <p:nvPr/>
          </p:nvSpPr>
          <p:spPr>
            <a:xfrm>
              <a:off x="1552887" y="0"/>
              <a:ext cx="1270001" cy="1270000"/>
            </a:xfrm>
            <a:prstGeom prst="rect">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2212" name="Tail…"/>
          <p:cNvSpPr txBox="1"/>
          <p:nvPr/>
        </p:nvSpPr>
        <p:spPr>
          <a:xfrm>
            <a:off x="9552610" y="1792004"/>
            <a:ext cx="1228345"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4500" b="0">
                <a:latin typeface="Avenir Heavy"/>
                <a:ea typeface="Avenir Heavy"/>
                <a:cs typeface="Avenir Heavy"/>
                <a:sym typeface="Avenir Heavy"/>
              </a:defRPr>
            </a:pPr>
            <a:r>
              <a:rPr sz="2250"/>
              <a:t>Tail </a:t>
            </a:r>
          </a:p>
          <a:p>
            <a:pPr>
              <a:defRPr sz="4500" b="0">
                <a:latin typeface="Avenir Heavy"/>
                <a:ea typeface="Avenir Heavy"/>
                <a:cs typeface="Avenir Heavy"/>
                <a:sym typeface="Avenir Heavy"/>
              </a:defRPr>
            </a:pPr>
            <a:r>
              <a:rPr sz="2250"/>
              <a:t>entity</a:t>
            </a:r>
          </a:p>
        </p:txBody>
      </p:sp>
      <p:pic>
        <p:nvPicPr>
          <p:cNvPr id="2213" name="Image" descr="Image"/>
          <p:cNvPicPr>
            <a:picLocks noChangeAspect="1"/>
          </p:cNvPicPr>
          <p:nvPr/>
        </p:nvPicPr>
        <p:blipFill>
          <a:blip r:embed="rId2"/>
          <a:srcRect l="920" t="34547" r="922" b="46989"/>
          <a:stretch>
            <a:fillRect/>
          </a:stretch>
        </p:blipFill>
        <p:spPr>
          <a:xfrm>
            <a:off x="1763205" y="3154165"/>
            <a:ext cx="8665568" cy="1742877"/>
          </a:xfrm>
          <a:custGeom>
            <a:avLst/>
            <a:gdLst/>
            <a:ahLst/>
            <a:cxnLst>
              <a:cxn ang="0">
                <a:pos x="wd2" y="hd2"/>
              </a:cxn>
              <a:cxn ang="5400000">
                <a:pos x="wd2" y="hd2"/>
              </a:cxn>
              <a:cxn ang="10800000">
                <a:pos x="wd2" y="hd2"/>
              </a:cxn>
              <a:cxn ang="16200000">
                <a:pos x="wd2" y="hd2"/>
              </a:cxn>
            </a:cxnLst>
            <a:rect l="0" t="0" r="r" b="b"/>
            <a:pathLst>
              <a:path w="21600" h="21598" extrusionOk="0">
                <a:moveTo>
                  <a:pt x="1781" y="0"/>
                </a:moveTo>
                <a:cubicBezTo>
                  <a:pt x="1258" y="0"/>
                  <a:pt x="945" y="-1"/>
                  <a:pt x="736" y="433"/>
                </a:cubicBezTo>
                <a:cubicBezTo>
                  <a:pt x="434" y="978"/>
                  <a:pt x="197" y="2159"/>
                  <a:pt x="87" y="3657"/>
                </a:cubicBezTo>
                <a:cubicBezTo>
                  <a:pt x="0" y="4696"/>
                  <a:pt x="0" y="6255"/>
                  <a:pt x="0" y="8853"/>
                </a:cubicBezTo>
                <a:lnTo>
                  <a:pt x="0" y="12745"/>
                </a:lnTo>
                <a:cubicBezTo>
                  <a:pt x="0" y="15343"/>
                  <a:pt x="0" y="16902"/>
                  <a:pt x="87" y="17941"/>
                </a:cubicBezTo>
                <a:cubicBezTo>
                  <a:pt x="197" y="19439"/>
                  <a:pt x="434" y="20620"/>
                  <a:pt x="736" y="21165"/>
                </a:cubicBezTo>
                <a:cubicBezTo>
                  <a:pt x="945" y="21599"/>
                  <a:pt x="1258" y="21598"/>
                  <a:pt x="1781" y="21598"/>
                </a:cubicBezTo>
                <a:lnTo>
                  <a:pt x="19820" y="21598"/>
                </a:lnTo>
                <a:cubicBezTo>
                  <a:pt x="20342" y="21598"/>
                  <a:pt x="20655" y="21599"/>
                  <a:pt x="20864" y="21165"/>
                </a:cubicBezTo>
                <a:cubicBezTo>
                  <a:pt x="21166" y="20620"/>
                  <a:pt x="21403" y="19439"/>
                  <a:pt x="21513" y="17941"/>
                </a:cubicBezTo>
                <a:cubicBezTo>
                  <a:pt x="21600" y="16902"/>
                  <a:pt x="21600" y="15343"/>
                  <a:pt x="21600" y="12745"/>
                </a:cubicBezTo>
                <a:lnTo>
                  <a:pt x="21600" y="8853"/>
                </a:lnTo>
                <a:cubicBezTo>
                  <a:pt x="21600" y="6255"/>
                  <a:pt x="21600" y="4696"/>
                  <a:pt x="21513" y="3657"/>
                </a:cubicBezTo>
                <a:cubicBezTo>
                  <a:pt x="21403" y="2159"/>
                  <a:pt x="21166" y="978"/>
                  <a:pt x="20864" y="433"/>
                </a:cubicBezTo>
                <a:cubicBezTo>
                  <a:pt x="20655" y="-1"/>
                  <a:pt x="20342" y="0"/>
                  <a:pt x="19820" y="0"/>
                </a:cubicBezTo>
                <a:lnTo>
                  <a:pt x="1781" y="0"/>
                </a:lnTo>
                <a:close/>
              </a:path>
            </a:pathLst>
          </a:custGeom>
          <a:ln w="12700">
            <a:miter lim="400000"/>
          </a:ln>
        </p:spPr>
      </p:pic>
      <p:sp>
        <p:nvSpPr>
          <p:cNvPr id="2214" name="Rounded Rectangle"/>
          <p:cNvSpPr/>
          <p:nvPr/>
        </p:nvSpPr>
        <p:spPr>
          <a:xfrm>
            <a:off x="1763183" y="3154159"/>
            <a:ext cx="8665612" cy="1742889"/>
          </a:xfrm>
          <a:prstGeom prst="roundRect">
            <a:avLst>
              <a:gd name="adj" fmla="val 26810"/>
            </a:avLst>
          </a:prstGeom>
          <a:solidFill>
            <a:srgbClr val="D5D5D5">
              <a:alpha val="85057"/>
            </a:srgbClr>
          </a:solidFill>
          <a:ln w="12700">
            <a:solidFill>
              <a:srgbClr val="000000"/>
            </a:solidFill>
            <a:miter lim="400000"/>
          </a:ln>
        </p:spPr>
        <p:txBody>
          <a:bodyPr lIns="22205" tIns="22205" rIns="22205" bIns="22205" anchor="ctr"/>
          <a:lstStyle/>
          <a:p>
            <a:pPr defTabSz="2282031">
              <a:defRPr sz="15400" b="0">
                <a:solidFill>
                  <a:srgbClr val="FFFFFF"/>
                </a:solidFill>
                <a:latin typeface="+mj-lt"/>
                <a:ea typeface="+mj-ea"/>
                <a:cs typeface="+mj-cs"/>
                <a:sym typeface="Avenir Book"/>
              </a:defRPr>
            </a:pPr>
            <a:endParaRPr sz="7700"/>
          </a:p>
        </p:txBody>
      </p:sp>
      <p:sp>
        <p:nvSpPr>
          <p:cNvPr id="2215" name="Language Model"/>
          <p:cNvSpPr txBox="1"/>
          <p:nvPr/>
        </p:nvSpPr>
        <p:spPr>
          <a:xfrm>
            <a:off x="3655683" y="3615235"/>
            <a:ext cx="4820230"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4564062">
              <a:defRPr sz="10000" b="0">
                <a:latin typeface="+mj-lt"/>
                <a:ea typeface="+mj-ea"/>
                <a:cs typeface="+mj-cs"/>
                <a:sym typeface="Avenir Book"/>
              </a:defRPr>
            </a:lvl1pPr>
          </a:lstStyle>
          <a:p>
            <a:r>
              <a:rPr sz="5000"/>
              <a:t>Language Model</a:t>
            </a:r>
          </a:p>
        </p:txBody>
      </p:sp>
      <p:sp>
        <p:nvSpPr>
          <p:cNvPr id="2216" name="Circle"/>
          <p:cNvSpPr/>
          <p:nvPr/>
        </p:nvSpPr>
        <p:spPr>
          <a:xfrm>
            <a:off x="5493735" y="1528900"/>
            <a:ext cx="1270001" cy="12700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217" name="wants to avoid trouble"/>
          <p:cNvSpPr txBox="1"/>
          <p:nvPr/>
        </p:nvSpPr>
        <p:spPr>
          <a:xfrm>
            <a:off x="5554615" y="1915114"/>
            <a:ext cx="1122102"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2900" b="0">
                <a:latin typeface="+mj-lt"/>
                <a:ea typeface="+mj-ea"/>
                <a:cs typeface="+mj-cs"/>
                <a:sym typeface="Avenir Book"/>
              </a:defRPr>
            </a:pPr>
            <a:r>
              <a:rPr sz="1450"/>
              <a:t>wants to</a:t>
            </a:r>
            <a:br>
              <a:rPr sz="1450"/>
            </a:br>
            <a:r>
              <a:rPr sz="1450"/>
              <a:t>avoid trouble</a:t>
            </a:r>
          </a:p>
        </p:txBody>
      </p:sp>
      <p:sp>
        <p:nvSpPr>
          <p:cNvPr id="2218" name="&lt;xWant&gt;"/>
          <p:cNvSpPr txBox="1"/>
          <p:nvPr/>
        </p:nvSpPr>
        <p:spPr>
          <a:xfrm>
            <a:off x="4117387" y="1984364"/>
            <a:ext cx="1168590"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000" b="0">
                <a:solidFill>
                  <a:schemeClr val="accent6">
                    <a:hueOff val="-146070"/>
                    <a:satOff val="-10048"/>
                    <a:lumOff val="-30626"/>
                  </a:schemeClr>
                </a:solidFill>
                <a:latin typeface="Avenir Heavy"/>
                <a:ea typeface="Avenir Heavy"/>
                <a:cs typeface="Avenir Heavy"/>
                <a:sym typeface="Avenir Heavy"/>
              </a:defRPr>
            </a:lvl1pPr>
          </a:lstStyle>
          <a:p>
            <a:r>
              <a:rPr sz="2000"/>
              <a:t>&lt;xWant&gt;</a:t>
            </a:r>
          </a:p>
        </p:txBody>
      </p:sp>
      <p:sp>
        <p:nvSpPr>
          <p:cNvPr id="2219" name="&lt;xEffect&gt;"/>
          <p:cNvSpPr txBox="1"/>
          <p:nvPr/>
        </p:nvSpPr>
        <p:spPr>
          <a:xfrm>
            <a:off x="6926217" y="1986484"/>
            <a:ext cx="1239122"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000" b="0">
                <a:solidFill>
                  <a:schemeClr val="accent6">
                    <a:hueOff val="-146070"/>
                    <a:satOff val="-10048"/>
                    <a:lumOff val="-30626"/>
                  </a:schemeClr>
                </a:solidFill>
                <a:latin typeface="Avenir Heavy"/>
                <a:ea typeface="Avenir Heavy"/>
                <a:cs typeface="Avenir Heavy"/>
                <a:sym typeface="Avenir Heavy"/>
              </a:defRPr>
            </a:lvl1pPr>
          </a:lstStyle>
          <a:p>
            <a:r>
              <a:rPr sz="2000"/>
              <a:t>&lt;xEffect&gt;</a:t>
            </a:r>
          </a:p>
        </p:txBody>
      </p:sp>
      <p:sp>
        <p:nvSpPr>
          <p:cNvPr id="2220" name="Path entities"/>
          <p:cNvSpPr txBox="1"/>
          <p:nvPr/>
        </p:nvSpPr>
        <p:spPr>
          <a:xfrm>
            <a:off x="3965865" y="1293117"/>
            <a:ext cx="1876602" cy="397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500" b="0">
                <a:latin typeface="Avenir Heavy"/>
                <a:ea typeface="Avenir Heavy"/>
                <a:cs typeface="Avenir Heavy"/>
                <a:sym typeface="Avenir Heavy"/>
              </a:defRPr>
            </a:lvl1pPr>
          </a:lstStyle>
          <a:p>
            <a:r>
              <a:rPr sz="2250"/>
              <a:t>Path entities</a:t>
            </a:r>
          </a:p>
        </p:txBody>
      </p:sp>
    </p:spTree>
  </p:cSld>
  <p:clrMapOvr>
    <a:masterClrMapping/>
  </p:clrMapOvr>
  <mc:AlternateContent xmlns:mc="http://schemas.openxmlformats.org/markup-compatibility/2006">
    <mc:Choice xmlns:p14="http://schemas.microsoft.com/office/powerpoint/2010/main" Requires="p14">
      <p:transition spd="slow" p14:dur="2000">
        <p:dissolve/>
      </p:transition>
    </mc:Choice>
    <mc:Fallback>
      <p:transition spd="slow">
        <p:dissolv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22" name="Wang et al., 2020"/>
          <p:cNvSpPr txBox="1"/>
          <p:nvPr/>
        </p:nvSpPr>
        <p:spPr>
          <a:xfrm>
            <a:off x="9567093" y="6550981"/>
            <a:ext cx="801501"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Wang et al., 2020</a:t>
            </a:r>
          </a:p>
        </p:txBody>
      </p:sp>
      <p:sp>
        <p:nvSpPr>
          <p:cNvPr id="2223" name="Path Knowledge Models"/>
          <p:cNvSpPr txBox="1">
            <a:spLocks noGrp="1"/>
          </p:cNvSpPr>
          <p:nvPr>
            <p:ph type="title"/>
          </p:nvPr>
        </p:nvSpPr>
        <p:spPr>
          <a:prstGeom prst="rect">
            <a:avLst/>
          </a:prstGeom>
        </p:spPr>
        <p:txBody>
          <a:bodyPr/>
          <a:lstStyle/>
          <a:p>
            <a:r>
              <a:t>Path Knowledge Models</a:t>
            </a:r>
          </a:p>
        </p:txBody>
      </p:sp>
      <p:sp>
        <p:nvSpPr>
          <p:cNvPr id="2224" name="Line"/>
          <p:cNvSpPr/>
          <p:nvPr/>
        </p:nvSpPr>
        <p:spPr>
          <a:xfrm flipV="1">
            <a:off x="4693713" y="2473988"/>
            <a:ext cx="1" cy="720725"/>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225" name="Line"/>
          <p:cNvSpPr/>
          <p:nvPr/>
        </p:nvSpPr>
        <p:spPr>
          <a:xfrm flipV="1">
            <a:off x="6128735" y="2813815"/>
            <a:ext cx="1" cy="380898"/>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226" name="Line"/>
          <p:cNvSpPr/>
          <p:nvPr/>
        </p:nvSpPr>
        <p:spPr>
          <a:xfrm flipV="1">
            <a:off x="7540389" y="2473987"/>
            <a:ext cx="1" cy="720726"/>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227" name="Circle"/>
          <p:cNvSpPr/>
          <p:nvPr/>
        </p:nvSpPr>
        <p:spPr>
          <a:xfrm>
            <a:off x="8218586" y="1528900"/>
            <a:ext cx="1270001" cy="12700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228" name="leaves"/>
          <p:cNvSpPr txBox="1"/>
          <p:nvPr/>
        </p:nvSpPr>
        <p:spPr>
          <a:xfrm>
            <a:off x="8505193" y="2007448"/>
            <a:ext cx="696787" cy="3129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400" b="0">
                <a:latin typeface="+mj-lt"/>
                <a:ea typeface="+mj-ea"/>
                <a:cs typeface="+mj-cs"/>
                <a:sym typeface="Avenir Book"/>
              </a:defRPr>
            </a:lvl1pPr>
          </a:lstStyle>
          <a:p>
            <a:r>
              <a:rPr sz="1700"/>
              <a:t>leaves</a:t>
            </a:r>
          </a:p>
        </p:txBody>
      </p:sp>
      <p:sp>
        <p:nvSpPr>
          <p:cNvPr id="2229" name="Circle"/>
          <p:cNvSpPr/>
          <p:nvPr/>
        </p:nvSpPr>
        <p:spPr>
          <a:xfrm>
            <a:off x="2491714" y="5286793"/>
            <a:ext cx="1270001" cy="12700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230" name="PersonX saw…"/>
          <p:cNvSpPr txBox="1"/>
          <p:nvPr/>
        </p:nvSpPr>
        <p:spPr>
          <a:xfrm>
            <a:off x="2574518" y="5249815"/>
            <a:ext cx="2268250" cy="13439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2800" b="0">
                <a:latin typeface="+mj-lt"/>
                <a:ea typeface="+mj-ea"/>
                <a:cs typeface="+mj-cs"/>
                <a:sym typeface="Avenir Book"/>
              </a:defRPr>
            </a:pPr>
            <a:r>
              <a:t>PersonX saw </a:t>
            </a:r>
          </a:p>
          <a:p>
            <a:pPr>
              <a:defRPr sz="2800" b="0">
                <a:latin typeface="+mj-lt"/>
                <a:ea typeface="+mj-ea"/>
                <a:cs typeface="+mj-cs"/>
                <a:sym typeface="Avenir Book"/>
              </a:defRPr>
            </a:pPr>
            <a:r>
              <a:t>a fight was </a:t>
            </a:r>
          </a:p>
          <a:p>
            <a:pPr>
              <a:defRPr sz="2800" b="0">
                <a:latin typeface="+mj-lt"/>
                <a:ea typeface="+mj-ea"/>
                <a:cs typeface="+mj-cs"/>
                <a:sym typeface="Avenir Book"/>
              </a:defRPr>
            </a:pPr>
            <a:r>
              <a:t>breaking out</a:t>
            </a:r>
          </a:p>
        </p:txBody>
      </p:sp>
      <p:sp>
        <p:nvSpPr>
          <p:cNvPr id="2231" name="Head…"/>
          <p:cNvSpPr txBox="1"/>
          <p:nvPr/>
        </p:nvSpPr>
        <p:spPr>
          <a:xfrm>
            <a:off x="1100955" y="5549897"/>
            <a:ext cx="1720845"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4500" b="0">
                <a:latin typeface="Avenir Heavy"/>
                <a:ea typeface="Avenir Heavy"/>
                <a:cs typeface="Avenir Heavy"/>
                <a:sym typeface="Avenir Heavy"/>
              </a:defRPr>
            </a:pPr>
            <a:r>
              <a:rPr sz="2250"/>
              <a:t>Head </a:t>
            </a:r>
          </a:p>
          <a:p>
            <a:pPr>
              <a:defRPr sz="4500" b="0">
                <a:latin typeface="Avenir Heavy"/>
                <a:ea typeface="Avenir Heavy"/>
                <a:cs typeface="Avenir Heavy"/>
                <a:sym typeface="Avenir Heavy"/>
              </a:defRPr>
            </a:pPr>
            <a:r>
              <a:rPr sz="2250"/>
              <a:t>entity</a:t>
            </a:r>
          </a:p>
        </p:txBody>
      </p:sp>
      <p:sp>
        <p:nvSpPr>
          <p:cNvPr id="2232" name="Line"/>
          <p:cNvSpPr/>
          <p:nvPr/>
        </p:nvSpPr>
        <p:spPr>
          <a:xfrm flipV="1">
            <a:off x="3126714" y="4902373"/>
            <a:ext cx="1" cy="353702"/>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2235" name="Group"/>
          <p:cNvGrpSpPr/>
          <p:nvPr/>
        </p:nvGrpSpPr>
        <p:grpSpPr>
          <a:xfrm>
            <a:off x="8845075" y="2544273"/>
            <a:ext cx="1411445" cy="635001"/>
            <a:chOff x="0" y="0"/>
            <a:chExt cx="2822887" cy="1270000"/>
          </a:xfrm>
        </p:grpSpPr>
        <p:sp>
          <p:nvSpPr>
            <p:cNvPr id="2233" name="Line"/>
            <p:cNvSpPr/>
            <p:nvPr/>
          </p:nvSpPr>
          <p:spPr>
            <a:xfrm flipV="1">
              <a:off x="-1" y="546692"/>
              <a:ext cx="2" cy="655744"/>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234" name="Square"/>
            <p:cNvSpPr/>
            <p:nvPr/>
          </p:nvSpPr>
          <p:spPr>
            <a:xfrm>
              <a:off x="1552887" y="0"/>
              <a:ext cx="1270001" cy="1270000"/>
            </a:xfrm>
            <a:prstGeom prst="rect">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2236" name="Tail…"/>
          <p:cNvSpPr txBox="1"/>
          <p:nvPr/>
        </p:nvSpPr>
        <p:spPr>
          <a:xfrm>
            <a:off x="9552610" y="1792004"/>
            <a:ext cx="1228345"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4500" b="0">
                <a:latin typeface="Avenir Heavy"/>
                <a:ea typeface="Avenir Heavy"/>
                <a:cs typeface="Avenir Heavy"/>
                <a:sym typeface="Avenir Heavy"/>
              </a:defRPr>
            </a:pPr>
            <a:r>
              <a:rPr sz="2250"/>
              <a:t>Tail </a:t>
            </a:r>
          </a:p>
          <a:p>
            <a:pPr>
              <a:defRPr sz="4500" b="0">
                <a:latin typeface="Avenir Heavy"/>
                <a:ea typeface="Avenir Heavy"/>
                <a:cs typeface="Avenir Heavy"/>
                <a:sym typeface="Avenir Heavy"/>
              </a:defRPr>
            </a:pPr>
            <a:r>
              <a:rPr sz="2250"/>
              <a:t>entity</a:t>
            </a:r>
          </a:p>
        </p:txBody>
      </p:sp>
      <p:sp>
        <p:nvSpPr>
          <p:cNvPr id="2237" name="Circle"/>
          <p:cNvSpPr/>
          <p:nvPr/>
        </p:nvSpPr>
        <p:spPr>
          <a:xfrm>
            <a:off x="5493735" y="1528900"/>
            <a:ext cx="1270001" cy="1270001"/>
          </a:xfrm>
          <a:prstGeom prst="ellipse">
            <a:avLst/>
          </a:prstGeom>
          <a:solidFill>
            <a:srgbClr val="00A1FF">
              <a:alpha val="20042"/>
            </a:srgbClr>
          </a:solidFill>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238" name="wants to avoid trouble"/>
          <p:cNvSpPr txBox="1"/>
          <p:nvPr/>
        </p:nvSpPr>
        <p:spPr>
          <a:xfrm>
            <a:off x="5554615" y="1915114"/>
            <a:ext cx="1122102"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2900" b="0">
                <a:latin typeface="+mj-lt"/>
                <a:ea typeface="+mj-ea"/>
                <a:cs typeface="+mj-cs"/>
                <a:sym typeface="Avenir Book"/>
              </a:defRPr>
            </a:pPr>
            <a:r>
              <a:rPr sz="1450"/>
              <a:t>wants to</a:t>
            </a:r>
            <a:br>
              <a:rPr sz="1450"/>
            </a:br>
            <a:r>
              <a:rPr sz="1450"/>
              <a:t>avoid trouble</a:t>
            </a:r>
          </a:p>
        </p:txBody>
      </p:sp>
      <p:sp>
        <p:nvSpPr>
          <p:cNvPr id="2239" name="&lt;xWant&gt;"/>
          <p:cNvSpPr txBox="1"/>
          <p:nvPr/>
        </p:nvSpPr>
        <p:spPr>
          <a:xfrm>
            <a:off x="4117387" y="1984364"/>
            <a:ext cx="1168590"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000" b="0">
                <a:solidFill>
                  <a:schemeClr val="accent6">
                    <a:hueOff val="-146070"/>
                    <a:satOff val="-10048"/>
                    <a:lumOff val="-30626"/>
                  </a:schemeClr>
                </a:solidFill>
                <a:latin typeface="Avenir Heavy"/>
                <a:ea typeface="Avenir Heavy"/>
                <a:cs typeface="Avenir Heavy"/>
                <a:sym typeface="Avenir Heavy"/>
              </a:defRPr>
            </a:lvl1pPr>
          </a:lstStyle>
          <a:p>
            <a:r>
              <a:rPr sz="2000"/>
              <a:t>&lt;xWant&gt;</a:t>
            </a:r>
          </a:p>
        </p:txBody>
      </p:sp>
      <p:sp>
        <p:nvSpPr>
          <p:cNvPr id="2240" name="&lt;xEffect&gt;"/>
          <p:cNvSpPr txBox="1"/>
          <p:nvPr/>
        </p:nvSpPr>
        <p:spPr>
          <a:xfrm>
            <a:off x="6926217" y="1986484"/>
            <a:ext cx="1239122"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000" b="0">
                <a:solidFill>
                  <a:schemeClr val="accent6">
                    <a:hueOff val="-146070"/>
                    <a:satOff val="-10048"/>
                    <a:lumOff val="-30626"/>
                  </a:schemeClr>
                </a:solidFill>
                <a:latin typeface="Avenir Heavy"/>
                <a:ea typeface="Avenir Heavy"/>
                <a:cs typeface="Avenir Heavy"/>
                <a:sym typeface="Avenir Heavy"/>
              </a:defRPr>
            </a:lvl1pPr>
          </a:lstStyle>
          <a:p>
            <a:r>
              <a:rPr sz="2000"/>
              <a:t>&lt;xEffect&gt;</a:t>
            </a:r>
          </a:p>
        </p:txBody>
      </p:sp>
      <p:sp>
        <p:nvSpPr>
          <p:cNvPr id="2241" name="Path entities"/>
          <p:cNvSpPr txBox="1"/>
          <p:nvPr/>
        </p:nvSpPr>
        <p:spPr>
          <a:xfrm>
            <a:off x="3965865" y="1293117"/>
            <a:ext cx="1876602" cy="397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500" b="0">
                <a:latin typeface="Avenir Heavy"/>
                <a:ea typeface="Avenir Heavy"/>
                <a:cs typeface="Avenir Heavy"/>
                <a:sym typeface="Avenir Heavy"/>
              </a:defRPr>
            </a:lvl1pPr>
          </a:lstStyle>
          <a:p>
            <a:r>
              <a:rPr sz="2250"/>
              <a:t>Path entities</a:t>
            </a:r>
          </a:p>
        </p:txBody>
      </p:sp>
      <p:sp>
        <p:nvSpPr>
          <p:cNvPr id="2242" name="Rounded Rectangle"/>
          <p:cNvSpPr/>
          <p:nvPr/>
        </p:nvSpPr>
        <p:spPr>
          <a:xfrm>
            <a:off x="1763195" y="3155950"/>
            <a:ext cx="8665612" cy="1742888"/>
          </a:xfrm>
          <a:prstGeom prst="roundRect">
            <a:avLst>
              <a:gd name="adj" fmla="val 26810"/>
            </a:avLst>
          </a:prstGeom>
          <a:solidFill>
            <a:srgbClr val="D5D5D5"/>
          </a:solidFill>
          <a:ln w="12700">
            <a:solidFill>
              <a:srgbClr val="000000"/>
            </a:solidFill>
            <a:miter lim="400000"/>
          </a:ln>
        </p:spPr>
        <p:txBody>
          <a:bodyPr lIns="22205" tIns="22205" rIns="22205" bIns="22205" anchor="ctr"/>
          <a:lstStyle/>
          <a:p>
            <a:pPr defTabSz="2282031">
              <a:defRPr sz="15400" b="0">
                <a:solidFill>
                  <a:srgbClr val="FFFFFF"/>
                </a:solidFill>
                <a:latin typeface="+mj-lt"/>
                <a:ea typeface="+mj-ea"/>
                <a:cs typeface="+mj-cs"/>
                <a:sym typeface="Avenir Book"/>
              </a:defRPr>
            </a:pPr>
            <a:endParaRPr sz="7700"/>
          </a:p>
        </p:txBody>
      </p:sp>
      <p:pic>
        <p:nvPicPr>
          <p:cNvPr id="2243" name="Image" descr="Image"/>
          <p:cNvPicPr>
            <a:picLocks noChangeAspect="1"/>
          </p:cNvPicPr>
          <p:nvPr/>
        </p:nvPicPr>
        <p:blipFill>
          <a:blip r:embed="rId2"/>
          <a:srcRect l="10441" t="15866" r="16122" b="56816"/>
          <a:stretch>
            <a:fillRect/>
          </a:stretch>
        </p:blipFill>
        <p:spPr>
          <a:xfrm>
            <a:off x="1756567" y="3170650"/>
            <a:ext cx="8678863" cy="1734345"/>
          </a:xfrm>
          <a:custGeom>
            <a:avLst/>
            <a:gdLst/>
            <a:ahLst/>
            <a:cxnLst>
              <a:cxn ang="0">
                <a:pos x="wd2" y="hd2"/>
              </a:cxn>
              <a:cxn ang="5400000">
                <a:pos x="wd2" y="hd2"/>
              </a:cxn>
              <a:cxn ang="10800000">
                <a:pos x="wd2" y="hd2"/>
              </a:cxn>
              <a:cxn ang="16200000">
                <a:pos x="wd2" y="hd2"/>
              </a:cxn>
            </a:cxnLst>
            <a:rect l="0" t="0" r="r" b="b"/>
            <a:pathLst>
              <a:path w="21600" h="21600" extrusionOk="0">
                <a:moveTo>
                  <a:pt x="1842" y="0"/>
                </a:moveTo>
                <a:cubicBezTo>
                  <a:pt x="1301" y="0"/>
                  <a:pt x="977" y="1"/>
                  <a:pt x="761" y="452"/>
                </a:cubicBezTo>
                <a:cubicBezTo>
                  <a:pt x="449" y="1020"/>
                  <a:pt x="204" y="2249"/>
                  <a:pt x="90" y="3808"/>
                </a:cubicBezTo>
                <a:cubicBezTo>
                  <a:pt x="0" y="4890"/>
                  <a:pt x="0" y="6511"/>
                  <a:pt x="0" y="9216"/>
                </a:cubicBezTo>
                <a:lnTo>
                  <a:pt x="0" y="12384"/>
                </a:lnTo>
                <a:cubicBezTo>
                  <a:pt x="0" y="15089"/>
                  <a:pt x="0" y="16710"/>
                  <a:pt x="90" y="17792"/>
                </a:cubicBezTo>
                <a:cubicBezTo>
                  <a:pt x="204" y="19351"/>
                  <a:pt x="449" y="20580"/>
                  <a:pt x="761" y="21148"/>
                </a:cubicBezTo>
                <a:cubicBezTo>
                  <a:pt x="977" y="21599"/>
                  <a:pt x="1301" y="21600"/>
                  <a:pt x="1842" y="21600"/>
                </a:cubicBezTo>
                <a:lnTo>
                  <a:pt x="19758" y="21600"/>
                </a:lnTo>
                <a:cubicBezTo>
                  <a:pt x="20299" y="21600"/>
                  <a:pt x="20623" y="21599"/>
                  <a:pt x="20839" y="21148"/>
                </a:cubicBezTo>
                <a:cubicBezTo>
                  <a:pt x="21151" y="20580"/>
                  <a:pt x="21396" y="19351"/>
                  <a:pt x="21510" y="17792"/>
                </a:cubicBezTo>
                <a:cubicBezTo>
                  <a:pt x="21600" y="16710"/>
                  <a:pt x="21600" y="15089"/>
                  <a:pt x="21600" y="12384"/>
                </a:cubicBezTo>
                <a:lnTo>
                  <a:pt x="21600" y="9216"/>
                </a:lnTo>
                <a:cubicBezTo>
                  <a:pt x="21600" y="6511"/>
                  <a:pt x="21600" y="4890"/>
                  <a:pt x="21510" y="3808"/>
                </a:cubicBezTo>
                <a:cubicBezTo>
                  <a:pt x="21396" y="2249"/>
                  <a:pt x="21151" y="1020"/>
                  <a:pt x="20839" y="452"/>
                </a:cubicBezTo>
                <a:cubicBezTo>
                  <a:pt x="20623" y="1"/>
                  <a:pt x="20299" y="0"/>
                  <a:pt x="19758" y="0"/>
                </a:cubicBezTo>
                <a:lnTo>
                  <a:pt x="1842" y="0"/>
                </a:lnTo>
                <a:close/>
              </a:path>
            </a:pathLst>
          </a:custGeom>
          <a:ln w="12700">
            <a:miter lim="400000"/>
          </a:ln>
        </p:spPr>
      </p:pic>
      <p:sp>
        <p:nvSpPr>
          <p:cNvPr id="2244" name="Multi-step Knowledge Model"/>
          <p:cNvSpPr txBox="1"/>
          <p:nvPr/>
        </p:nvSpPr>
        <p:spPr>
          <a:xfrm>
            <a:off x="1925002" y="3677460"/>
            <a:ext cx="8096768" cy="820738"/>
          </a:xfrm>
          <a:prstGeom prst="rect">
            <a:avLst/>
          </a:prstGeom>
          <a:solidFill>
            <a:srgbClr val="000000"/>
          </a:solidFill>
          <a:ln w="127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b">
            <a:spAutoFit/>
          </a:bodyPr>
          <a:lstStyle>
            <a:lvl1pPr defTabSz="4564062">
              <a:defRPr sz="10000" b="0">
                <a:solidFill>
                  <a:srgbClr val="FFFFFF"/>
                </a:solidFill>
                <a:latin typeface="+mj-lt"/>
                <a:ea typeface="+mj-ea"/>
                <a:cs typeface="+mj-cs"/>
                <a:sym typeface="Avenir Book"/>
              </a:defRPr>
            </a:lvl1pPr>
          </a:lstStyle>
          <a:p>
            <a:r>
              <a:rPr sz="5000"/>
              <a:t>Multi-step Knowledge Model</a:t>
            </a:r>
          </a:p>
        </p:txBody>
      </p:sp>
    </p:spTree>
  </p:cSld>
  <p:clrMapOvr>
    <a:masterClrMapping/>
  </p:clrMapOvr>
  <mc:AlternateContent xmlns:mc="http://schemas.openxmlformats.org/markup-compatibility/2006">
    <mc:Choice xmlns:p14="http://schemas.microsoft.com/office/powerpoint/2010/main" Requires="p14">
      <p:transition spd="slow" p14:dur="2000">
        <p:dissolve/>
      </p:transition>
    </mc:Choice>
    <mc:Fallback>
      <p:transition spd="slow">
        <p:dissolv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46" name="image_00018.jpg" descr="image_00018.jpg"/>
          <p:cNvPicPr>
            <a:picLocks/>
          </p:cNvPicPr>
          <p:nvPr/>
        </p:nvPicPr>
        <p:blipFill>
          <a:blip r:embed="rId2"/>
          <a:srcRect l="10760" t="12107" r="10760" b="16954"/>
          <a:stretch>
            <a:fillRect/>
          </a:stretch>
        </p:blipFill>
        <p:spPr>
          <a:xfrm>
            <a:off x="3141408" y="2801204"/>
            <a:ext cx="6524986" cy="3693905"/>
          </a:xfrm>
          <a:prstGeom prst="rect">
            <a:avLst/>
          </a:prstGeom>
          <a:ln w="12700">
            <a:miter lim="400000"/>
          </a:ln>
        </p:spPr>
      </p:pic>
      <p:sp>
        <p:nvSpPr>
          <p:cNvPr id="2247" name="Line"/>
          <p:cNvSpPr/>
          <p:nvPr/>
        </p:nvSpPr>
        <p:spPr>
          <a:xfrm>
            <a:off x="6002399" y="2144405"/>
            <a:ext cx="651425" cy="143141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0590" y="17259"/>
                  <a:pt x="18910" y="13987"/>
                  <a:pt x="16904" y="12455"/>
                </a:cubicBezTo>
                <a:cubicBezTo>
                  <a:pt x="14944" y="10958"/>
                  <a:pt x="12847" y="11260"/>
                  <a:pt x="10800" y="10800"/>
                </a:cubicBezTo>
                <a:cubicBezTo>
                  <a:pt x="6810" y="9903"/>
                  <a:pt x="3036" y="6129"/>
                  <a:pt x="0" y="0"/>
                </a:cubicBezTo>
              </a:path>
            </a:pathLst>
          </a:custGeom>
          <a:ln w="50800">
            <a:solidFill>
              <a:schemeClr val="accent1">
                <a:hueOff val="114395"/>
                <a:lumOff val="-24975"/>
              </a:schemeClr>
            </a:solidFill>
            <a:miter lim="400000"/>
            <a:tailEnd type="triangle"/>
          </a:ln>
        </p:spPr>
        <p:txBody>
          <a:bodyPr lIns="20092" tIns="20092" rIns="20092" bIns="20092" anchor="ctr"/>
          <a:lstStyle/>
          <a:p>
            <a:pPr defTabSz="730250">
              <a:defRPr sz="5200" b="0">
                <a:solidFill>
                  <a:srgbClr val="FFFFFF"/>
                </a:solidFill>
                <a:latin typeface="+mn-lt"/>
                <a:ea typeface="+mn-ea"/>
                <a:cs typeface="+mn-cs"/>
                <a:sym typeface="Helvetica Neue Medium"/>
              </a:defRPr>
            </a:pPr>
            <a:endParaRPr sz="2600"/>
          </a:p>
        </p:txBody>
      </p:sp>
      <p:sp>
        <p:nvSpPr>
          <p:cNvPr id="2248" name="Save himself from drowning."/>
          <p:cNvSpPr/>
          <p:nvPr/>
        </p:nvSpPr>
        <p:spPr>
          <a:xfrm>
            <a:off x="4731260" y="1247073"/>
            <a:ext cx="1756654" cy="920746"/>
          </a:xfrm>
          <a:prstGeom prst="ellipse">
            <a:avLst/>
          </a:prstGeom>
          <a:solidFill>
            <a:srgbClr val="FFFFFF"/>
          </a:solidFill>
          <a:ln w="63500">
            <a:solidFill>
              <a:schemeClr val="accent1">
                <a:hueOff val="114395"/>
                <a:lumOff val="-2497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Save himself from drowning.</a:t>
            </a:r>
          </a:p>
        </p:txBody>
      </p:sp>
      <p:sp>
        <p:nvSpPr>
          <p:cNvPr id="2249" name="Wait for help to arrive."/>
          <p:cNvSpPr/>
          <p:nvPr/>
        </p:nvSpPr>
        <p:spPr>
          <a:xfrm>
            <a:off x="6635183" y="1244310"/>
            <a:ext cx="1756654" cy="846530"/>
          </a:xfrm>
          <a:prstGeom prst="ellipse">
            <a:avLst/>
          </a:prstGeom>
          <a:solidFill>
            <a:srgbClr val="FFFFFF"/>
          </a:solidFill>
          <a:ln w="63500">
            <a:solidFill>
              <a:schemeClr val="accent1">
                <a:hueOff val="114395"/>
                <a:lumOff val="-2497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Wait for help to arrive.</a:t>
            </a:r>
          </a:p>
        </p:txBody>
      </p:sp>
      <p:sp>
        <p:nvSpPr>
          <p:cNvPr id="2250" name="x"/>
          <p:cNvSpPr/>
          <p:nvPr/>
        </p:nvSpPr>
        <p:spPr>
          <a:xfrm>
            <a:off x="6661217" y="2144988"/>
            <a:ext cx="713156" cy="14300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10" y="17259"/>
                  <a:pt x="2690" y="13987"/>
                  <a:pt x="4696" y="12455"/>
                </a:cubicBezTo>
                <a:cubicBezTo>
                  <a:pt x="6656" y="10958"/>
                  <a:pt x="8753" y="11260"/>
                  <a:pt x="10800" y="10800"/>
                </a:cubicBezTo>
                <a:cubicBezTo>
                  <a:pt x="14790" y="9903"/>
                  <a:pt x="18564" y="6129"/>
                  <a:pt x="21600" y="0"/>
                </a:cubicBezTo>
              </a:path>
            </a:pathLst>
          </a:custGeom>
          <a:ln w="50800">
            <a:solidFill>
              <a:schemeClr val="accent1">
                <a:hueOff val="114395"/>
                <a:lumOff val="-24975"/>
              </a:schemeClr>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51" name="Because Person wanted to …"/>
          <p:cNvSpPr/>
          <p:nvPr/>
        </p:nvSpPr>
        <p:spPr>
          <a:xfrm>
            <a:off x="5765176" y="2516149"/>
            <a:ext cx="1939652" cy="551035"/>
          </a:xfrm>
          <a:prstGeom prst="roundRect">
            <a:avLst>
              <a:gd name="adj" fmla="val 21449"/>
            </a:avLst>
          </a:prstGeom>
          <a:solidFill>
            <a:schemeClr val="accent1">
              <a:hueOff val="114395"/>
              <a:lumOff val="-2497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302" tIns="11302" rIns="11302" bIns="11302" anchor="ctr"/>
          <a:lstStyle>
            <a:lvl1pPr>
              <a:defRPr b="0">
                <a:solidFill>
                  <a:srgbClr val="FFFFFF"/>
                </a:solidFill>
                <a:latin typeface="Avenir Medium"/>
                <a:ea typeface="Avenir Medium"/>
                <a:cs typeface="Avenir Medium"/>
                <a:sym typeface="Avenir Medium"/>
              </a:defRPr>
            </a:lvl1pPr>
          </a:lstStyle>
          <a:p>
            <a:r>
              <a:rPr sz="700"/>
              <a:t>Because Person wanted to … </a:t>
            </a:r>
          </a:p>
        </p:txBody>
      </p:sp>
      <p:sp>
        <p:nvSpPr>
          <p:cNvPr id="2252" name="Be washed away."/>
          <p:cNvSpPr/>
          <p:nvPr/>
        </p:nvSpPr>
        <p:spPr>
          <a:xfrm>
            <a:off x="10639253" y="4362645"/>
            <a:ext cx="1470850" cy="776204"/>
          </a:xfrm>
          <a:prstGeom prst="ellipse">
            <a:avLst/>
          </a:prstGeom>
          <a:solidFill>
            <a:srgbClr val="FFFFFF"/>
          </a:solidFill>
          <a:ln w="63500">
            <a:solidFill>
              <a:schemeClr val="accent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Be washed away. </a:t>
            </a:r>
          </a:p>
        </p:txBody>
      </p:sp>
      <p:sp>
        <p:nvSpPr>
          <p:cNvPr id="2253" name="Gasp for air."/>
          <p:cNvSpPr/>
          <p:nvPr/>
        </p:nvSpPr>
        <p:spPr>
          <a:xfrm>
            <a:off x="8562509" y="5496419"/>
            <a:ext cx="1540627" cy="629247"/>
          </a:xfrm>
          <a:prstGeom prst="ellipse">
            <a:avLst/>
          </a:prstGeom>
          <a:solidFill>
            <a:srgbClr val="FFFFFF"/>
          </a:solidFill>
          <a:ln w="63500">
            <a:solidFill>
              <a:schemeClr val="accent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Gasp for air.</a:t>
            </a:r>
          </a:p>
        </p:txBody>
      </p:sp>
      <p:sp>
        <p:nvSpPr>
          <p:cNvPr id="2254" name="Scream for help."/>
          <p:cNvSpPr/>
          <p:nvPr/>
        </p:nvSpPr>
        <p:spPr>
          <a:xfrm>
            <a:off x="10360578" y="5408188"/>
            <a:ext cx="1218561" cy="846530"/>
          </a:xfrm>
          <a:prstGeom prst="ellipse">
            <a:avLst/>
          </a:prstGeom>
          <a:solidFill>
            <a:srgbClr val="FFFFFF"/>
          </a:solidFill>
          <a:ln w="63500">
            <a:solidFill>
              <a:schemeClr val="accent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Scream for help.</a:t>
            </a:r>
          </a:p>
        </p:txBody>
      </p:sp>
      <p:sp>
        <p:nvSpPr>
          <p:cNvPr id="2255" name="Swim towards the statute."/>
          <p:cNvSpPr/>
          <p:nvPr/>
        </p:nvSpPr>
        <p:spPr>
          <a:xfrm>
            <a:off x="8372552" y="2042835"/>
            <a:ext cx="1756654" cy="920746"/>
          </a:xfrm>
          <a:prstGeom prst="ellipse">
            <a:avLst/>
          </a:prstGeom>
          <a:solidFill>
            <a:srgbClr val="FFFFFF"/>
          </a:solidFill>
          <a:ln w="63500">
            <a:solidFill>
              <a:schemeClr val="accent4">
                <a:hueOff val="-461056"/>
                <a:satOff val="4338"/>
                <a:lumOff val="-1022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Swim towards the statute. </a:t>
            </a:r>
          </a:p>
        </p:txBody>
      </p:sp>
      <p:sp>
        <p:nvSpPr>
          <p:cNvPr id="2256" name="Notice water washing in."/>
          <p:cNvSpPr/>
          <p:nvPr/>
        </p:nvSpPr>
        <p:spPr>
          <a:xfrm>
            <a:off x="10103594" y="1519437"/>
            <a:ext cx="2054596" cy="754705"/>
          </a:xfrm>
          <a:prstGeom prst="ellipse">
            <a:avLst/>
          </a:prstGeom>
          <a:solidFill>
            <a:srgbClr val="FFFFFF"/>
          </a:solidFill>
          <a:ln w="63500">
            <a:solidFill>
              <a:schemeClr val="accent4">
                <a:hueOff val="-461056"/>
                <a:satOff val="4338"/>
                <a:lumOff val="-1022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Notice water washing in.</a:t>
            </a:r>
          </a:p>
        </p:txBody>
      </p:sp>
      <p:sp>
        <p:nvSpPr>
          <p:cNvPr id="2257" name="Sense his own death."/>
          <p:cNvSpPr/>
          <p:nvPr/>
        </p:nvSpPr>
        <p:spPr>
          <a:xfrm>
            <a:off x="10579577" y="2934212"/>
            <a:ext cx="1590202" cy="830415"/>
          </a:xfrm>
          <a:prstGeom prst="ellipse">
            <a:avLst/>
          </a:prstGeom>
          <a:solidFill>
            <a:srgbClr val="FFFFFF"/>
          </a:solidFill>
          <a:ln w="63500">
            <a:solidFill>
              <a:schemeClr val="accent4">
                <a:hueOff val="-461056"/>
                <a:satOff val="4338"/>
                <a:lumOff val="-1022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Sense his own death. </a:t>
            </a:r>
          </a:p>
        </p:txBody>
      </p:sp>
      <p:sp>
        <p:nvSpPr>
          <p:cNvPr id="2258" name="Person"/>
          <p:cNvSpPr/>
          <p:nvPr/>
        </p:nvSpPr>
        <p:spPr>
          <a:xfrm>
            <a:off x="5633866" y="3363014"/>
            <a:ext cx="844980" cy="219370"/>
          </a:xfrm>
          <a:prstGeom prst="rect">
            <a:avLst/>
          </a:prstGeom>
          <a:solidFill>
            <a:schemeClr val="accent1">
              <a:lumOff val="16847"/>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b="0">
                <a:solidFill>
                  <a:srgbClr val="FFFFFF"/>
                </a:solidFill>
                <a:latin typeface="Avenir Medium"/>
                <a:ea typeface="Avenir Medium"/>
                <a:cs typeface="Avenir Medium"/>
                <a:sym typeface="Avenir Medium"/>
              </a:defRPr>
            </a:lvl1pPr>
          </a:lstStyle>
          <a:p>
            <a:r>
              <a:rPr sz="1600"/>
              <a:t>Person</a:t>
            </a:r>
          </a:p>
        </p:txBody>
      </p:sp>
      <p:sp>
        <p:nvSpPr>
          <p:cNvPr id="2259" name="x"/>
          <p:cNvSpPr/>
          <p:nvPr/>
        </p:nvSpPr>
        <p:spPr>
          <a:xfrm>
            <a:off x="8026989" y="2958534"/>
            <a:ext cx="1028054" cy="14168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10" y="17259"/>
                  <a:pt x="2690" y="13987"/>
                  <a:pt x="4696" y="12455"/>
                </a:cubicBezTo>
                <a:cubicBezTo>
                  <a:pt x="6656" y="10958"/>
                  <a:pt x="8753" y="11260"/>
                  <a:pt x="10800" y="10800"/>
                </a:cubicBezTo>
                <a:cubicBezTo>
                  <a:pt x="14790" y="9903"/>
                  <a:pt x="18564" y="6129"/>
                  <a:pt x="21600" y="0"/>
                </a:cubicBezTo>
              </a:path>
            </a:pathLst>
          </a:custGeom>
          <a:ln w="50800">
            <a:solidFill>
              <a:srgbClr val="F8BB00"/>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60" name="x"/>
          <p:cNvSpPr/>
          <p:nvPr/>
        </p:nvSpPr>
        <p:spPr>
          <a:xfrm>
            <a:off x="8041358" y="3364396"/>
            <a:ext cx="2511359" cy="10044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10" y="17259"/>
                  <a:pt x="2690" y="13987"/>
                  <a:pt x="4696" y="12455"/>
                </a:cubicBezTo>
                <a:cubicBezTo>
                  <a:pt x="6656" y="10958"/>
                  <a:pt x="8753" y="11260"/>
                  <a:pt x="10800" y="10800"/>
                </a:cubicBezTo>
                <a:cubicBezTo>
                  <a:pt x="14790" y="9903"/>
                  <a:pt x="18564" y="6129"/>
                  <a:pt x="21600" y="0"/>
                </a:cubicBezTo>
              </a:path>
            </a:pathLst>
          </a:custGeom>
          <a:ln w="50800">
            <a:solidFill>
              <a:srgbClr val="F8BB00"/>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61" name="x"/>
          <p:cNvSpPr/>
          <p:nvPr/>
        </p:nvSpPr>
        <p:spPr>
          <a:xfrm>
            <a:off x="8027244" y="4655079"/>
            <a:ext cx="2503628" cy="8712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10" y="4341"/>
                  <a:pt x="2690" y="7613"/>
                  <a:pt x="4696" y="9145"/>
                </a:cubicBezTo>
                <a:cubicBezTo>
                  <a:pt x="6656" y="10642"/>
                  <a:pt x="8753" y="10340"/>
                  <a:pt x="10800" y="10800"/>
                </a:cubicBezTo>
                <a:cubicBezTo>
                  <a:pt x="14790" y="11697"/>
                  <a:pt x="18564" y="15471"/>
                  <a:pt x="21600" y="21600"/>
                </a:cubicBezTo>
              </a:path>
            </a:pathLst>
          </a:custGeom>
          <a:ln w="50800">
            <a:solidFill>
              <a:schemeClr val="accent3">
                <a:hueOff val="362282"/>
                <a:satOff val="31803"/>
                <a:lumOff val="-18242"/>
              </a:schemeClr>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62" name="x"/>
          <p:cNvSpPr/>
          <p:nvPr/>
        </p:nvSpPr>
        <p:spPr>
          <a:xfrm>
            <a:off x="8037502" y="4671528"/>
            <a:ext cx="1325932" cy="835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10" y="4341"/>
                  <a:pt x="2690" y="7613"/>
                  <a:pt x="4696" y="9145"/>
                </a:cubicBezTo>
                <a:cubicBezTo>
                  <a:pt x="6656" y="10642"/>
                  <a:pt x="8753" y="10340"/>
                  <a:pt x="10800" y="10800"/>
                </a:cubicBezTo>
                <a:cubicBezTo>
                  <a:pt x="14790" y="11697"/>
                  <a:pt x="18564" y="15471"/>
                  <a:pt x="21600" y="21600"/>
                </a:cubicBezTo>
              </a:path>
            </a:pathLst>
          </a:custGeom>
          <a:ln w="50800">
            <a:solidFill>
              <a:schemeClr val="accent3">
                <a:hueOff val="362282"/>
                <a:satOff val="31803"/>
                <a:lumOff val="-18242"/>
              </a:schemeClr>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63" name="x"/>
          <p:cNvSpPr/>
          <p:nvPr/>
        </p:nvSpPr>
        <p:spPr>
          <a:xfrm>
            <a:off x="8008914" y="4649416"/>
            <a:ext cx="2662365" cy="1749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10" y="4341"/>
                  <a:pt x="2690" y="7613"/>
                  <a:pt x="4696" y="9145"/>
                </a:cubicBezTo>
                <a:cubicBezTo>
                  <a:pt x="6656" y="10642"/>
                  <a:pt x="8753" y="10340"/>
                  <a:pt x="10800" y="10800"/>
                </a:cubicBezTo>
                <a:cubicBezTo>
                  <a:pt x="14790" y="11697"/>
                  <a:pt x="18564" y="15471"/>
                  <a:pt x="21600" y="21600"/>
                </a:cubicBezTo>
              </a:path>
            </a:pathLst>
          </a:custGeom>
          <a:ln w="50800">
            <a:solidFill>
              <a:schemeClr val="accent3">
                <a:hueOff val="362282"/>
                <a:satOff val="31803"/>
                <a:lumOff val="-18242"/>
              </a:schemeClr>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64" name="After Person…"/>
          <p:cNvSpPr/>
          <p:nvPr/>
        </p:nvSpPr>
        <p:spPr>
          <a:xfrm>
            <a:off x="8303940" y="4614611"/>
            <a:ext cx="1939652" cy="551036"/>
          </a:xfrm>
          <a:prstGeom prst="roundRect">
            <a:avLst>
              <a:gd name="adj" fmla="val 21449"/>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302" tIns="11302" rIns="11302" bIns="11302" anchor="ctr"/>
          <a:lstStyle/>
          <a:p>
            <a:pPr>
              <a:defRPr b="0">
                <a:solidFill>
                  <a:srgbClr val="FFFFFF"/>
                </a:solidFill>
                <a:latin typeface="Avenir Medium"/>
                <a:ea typeface="Avenir Medium"/>
                <a:cs typeface="Avenir Medium"/>
                <a:sym typeface="Avenir Medium"/>
              </a:defRPr>
            </a:pPr>
            <a:r>
              <a:rPr sz="700"/>
              <a:t>After Person </a:t>
            </a:r>
          </a:p>
          <a:p>
            <a:pPr>
              <a:defRPr b="0">
                <a:solidFill>
                  <a:srgbClr val="FFFFFF"/>
                </a:solidFill>
                <a:latin typeface="Avenir Medium"/>
                <a:ea typeface="Avenir Medium"/>
                <a:cs typeface="Avenir Medium"/>
                <a:sym typeface="Avenir Medium"/>
              </a:defRPr>
            </a:pPr>
            <a:r>
              <a:rPr sz="700"/>
              <a:t>will most likely … </a:t>
            </a:r>
          </a:p>
        </p:txBody>
      </p:sp>
      <p:sp>
        <p:nvSpPr>
          <p:cNvPr id="2265" name="Rectangle"/>
          <p:cNvSpPr/>
          <p:nvPr/>
        </p:nvSpPr>
        <p:spPr>
          <a:xfrm>
            <a:off x="5650147" y="3582704"/>
            <a:ext cx="2351338" cy="2033862"/>
          </a:xfrm>
          <a:prstGeom prst="rect">
            <a:avLst/>
          </a:prstGeom>
          <a:ln w="63500">
            <a:solidFill>
              <a:schemeClr val="accent1">
                <a:lumOff val="16847"/>
              </a:schemeClr>
            </a:solidFill>
            <a:miter lim="400000"/>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266" name="x"/>
          <p:cNvSpPr/>
          <p:nvPr/>
        </p:nvSpPr>
        <p:spPr>
          <a:xfrm>
            <a:off x="8037719" y="2289728"/>
            <a:ext cx="2833701" cy="20842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10" y="17259"/>
                  <a:pt x="2690" y="13987"/>
                  <a:pt x="4696" y="12455"/>
                </a:cubicBezTo>
                <a:cubicBezTo>
                  <a:pt x="6656" y="10958"/>
                  <a:pt x="8753" y="11260"/>
                  <a:pt x="10800" y="10800"/>
                </a:cubicBezTo>
                <a:cubicBezTo>
                  <a:pt x="14790" y="9903"/>
                  <a:pt x="18564" y="6129"/>
                  <a:pt x="21600" y="0"/>
                </a:cubicBezTo>
              </a:path>
            </a:pathLst>
          </a:custGeom>
          <a:ln w="50800">
            <a:solidFill>
              <a:srgbClr val="F8BB00"/>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67" name="Before Person needed to …"/>
          <p:cNvSpPr/>
          <p:nvPr/>
        </p:nvSpPr>
        <p:spPr>
          <a:xfrm>
            <a:off x="8281053" y="3469763"/>
            <a:ext cx="1939652" cy="551036"/>
          </a:xfrm>
          <a:prstGeom prst="roundRect">
            <a:avLst>
              <a:gd name="adj" fmla="val 21449"/>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302" tIns="11302" rIns="11302" bIns="11302" anchor="ctr"/>
          <a:lstStyle>
            <a:lvl1pPr>
              <a:defRPr b="0">
                <a:solidFill>
                  <a:srgbClr val="FFFFFF"/>
                </a:solidFill>
                <a:latin typeface="Avenir Medium"/>
                <a:ea typeface="Avenir Medium"/>
                <a:cs typeface="Avenir Medium"/>
                <a:sym typeface="Avenir Medium"/>
              </a:defRPr>
            </a:lvl1pPr>
          </a:lstStyle>
          <a:p>
            <a:r>
              <a:rPr sz="700"/>
              <a:t>Before Person needed to … </a:t>
            </a:r>
          </a:p>
        </p:txBody>
      </p:sp>
      <p:sp>
        <p:nvSpPr>
          <p:cNvPr id="2268" name="Person1"/>
          <p:cNvSpPr/>
          <p:nvPr/>
        </p:nvSpPr>
        <p:spPr>
          <a:xfrm>
            <a:off x="3970329" y="3156178"/>
            <a:ext cx="828979" cy="219370"/>
          </a:xfrm>
          <a:prstGeom prst="rect">
            <a:avLst/>
          </a:prstGeom>
          <a:solidFill>
            <a:schemeClr val="accent5">
              <a:hueOff val="-152896"/>
              <a:lumOff val="1236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b="0">
                <a:solidFill>
                  <a:srgbClr val="FFFFFF"/>
                </a:solidFill>
                <a:latin typeface="Avenir Medium"/>
                <a:ea typeface="Avenir Medium"/>
                <a:cs typeface="Avenir Medium"/>
                <a:sym typeface="Avenir Medium"/>
              </a:defRPr>
            </a:lvl1pPr>
          </a:lstStyle>
          <a:p>
            <a:r>
              <a:rPr sz="1600"/>
              <a:t>Person1</a:t>
            </a:r>
          </a:p>
        </p:txBody>
      </p:sp>
      <p:sp>
        <p:nvSpPr>
          <p:cNvPr id="2269" name="Person2"/>
          <p:cNvSpPr/>
          <p:nvPr/>
        </p:nvSpPr>
        <p:spPr>
          <a:xfrm>
            <a:off x="5633962" y="3362865"/>
            <a:ext cx="844981" cy="219370"/>
          </a:xfrm>
          <a:prstGeom prst="rect">
            <a:avLst/>
          </a:prstGeom>
          <a:solidFill>
            <a:schemeClr val="accent1">
              <a:lumOff val="16847"/>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b="0">
                <a:solidFill>
                  <a:srgbClr val="FFFFFF"/>
                </a:solidFill>
                <a:latin typeface="Avenir Medium"/>
                <a:ea typeface="Avenir Medium"/>
                <a:cs typeface="Avenir Medium"/>
                <a:sym typeface="Avenir Medium"/>
              </a:defRPr>
            </a:lvl1pPr>
          </a:lstStyle>
          <a:p>
            <a:r>
              <a:rPr sz="1600"/>
              <a:t>Person2</a:t>
            </a:r>
          </a:p>
        </p:txBody>
      </p:sp>
      <p:sp>
        <p:nvSpPr>
          <p:cNvPr id="2270" name="Rectangle"/>
          <p:cNvSpPr/>
          <p:nvPr/>
        </p:nvSpPr>
        <p:spPr>
          <a:xfrm>
            <a:off x="3987195" y="3374149"/>
            <a:ext cx="1408175" cy="1581768"/>
          </a:xfrm>
          <a:prstGeom prst="rect">
            <a:avLst/>
          </a:prstGeom>
          <a:ln w="63500">
            <a:solidFill>
              <a:schemeClr val="accent5">
                <a:hueOff val="-152896"/>
                <a:lumOff val="12368"/>
              </a:schemeClr>
            </a:solidFill>
            <a:miter lim="400000"/>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271" name="Because Person2 wanted to …"/>
          <p:cNvSpPr/>
          <p:nvPr/>
        </p:nvSpPr>
        <p:spPr>
          <a:xfrm>
            <a:off x="5765176" y="2516149"/>
            <a:ext cx="1939652" cy="551035"/>
          </a:xfrm>
          <a:prstGeom prst="roundRect">
            <a:avLst>
              <a:gd name="adj" fmla="val 21449"/>
            </a:avLst>
          </a:prstGeom>
          <a:solidFill>
            <a:schemeClr val="accent1">
              <a:hueOff val="114395"/>
              <a:lumOff val="-2497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302" tIns="11302" rIns="11302" bIns="11302" anchor="ctr"/>
          <a:lstStyle>
            <a:lvl1pPr>
              <a:defRPr b="0">
                <a:solidFill>
                  <a:srgbClr val="FFFFFF"/>
                </a:solidFill>
                <a:latin typeface="Avenir Medium"/>
                <a:ea typeface="Avenir Medium"/>
                <a:cs typeface="Avenir Medium"/>
                <a:sym typeface="Avenir Medium"/>
              </a:defRPr>
            </a:lvl1pPr>
          </a:lstStyle>
          <a:p>
            <a:r>
              <a:rPr sz="700"/>
              <a:t>Because Person2 wanted to … </a:t>
            </a:r>
          </a:p>
        </p:txBody>
      </p:sp>
      <p:sp>
        <p:nvSpPr>
          <p:cNvPr id="2272" name="After Person2…"/>
          <p:cNvSpPr/>
          <p:nvPr/>
        </p:nvSpPr>
        <p:spPr>
          <a:xfrm>
            <a:off x="8303940" y="4614611"/>
            <a:ext cx="1939652" cy="551036"/>
          </a:xfrm>
          <a:prstGeom prst="roundRect">
            <a:avLst>
              <a:gd name="adj" fmla="val 21449"/>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302" tIns="11302" rIns="11302" bIns="11302" anchor="ctr"/>
          <a:lstStyle/>
          <a:p>
            <a:pPr>
              <a:defRPr b="0">
                <a:solidFill>
                  <a:srgbClr val="FFFFFF"/>
                </a:solidFill>
                <a:latin typeface="Avenir Medium"/>
                <a:ea typeface="Avenir Medium"/>
                <a:cs typeface="Avenir Medium"/>
                <a:sym typeface="Avenir Medium"/>
              </a:defRPr>
            </a:pPr>
            <a:r>
              <a:rPr sz="700"/>
              <a:t>After Person2 </a:t>
            </a:r>
          </a:p>
          <a:p>
            <a:pPr>
              <a:defRPr b="0">
                <a:solidFill>
                  <a:srgbClr val="FFFFFF"/>
                </a:solidFill>
                <a:latin typeface="Avenir Medium"/>
                <a:ea typeface="Avenir Medium"/>
                <a:cs typeface="Avenir Medium"/>
                <a:sym typeface="Avenir Medium"/>
              </a:defRPr>
            </a:pPr>
            <a:r>
              <a:rPr sz="700"/>
              <a:t>will most likely … </a:t>
            </a:r>
          </a:p>
        </p:txBody>
      </p:sp>
      <p:sp>
        <p:nvSpPr>
          <p:cNvPr id="2273" name="Before Person2 needed to …"/>
          <p:cNvSpPr/>
          <p:nvPr/>
        </p:nvSpPr>
        <p:spPr>
          <a:xfrm>
            <a:off x="8281053" y="3469763"/>
            <a:ext cx="1939652" cy="551036"/>
          </a:xfrm>
          <a:prstGeom prst="roundRect">
            <a:avLst>
              <a:gd name="adj" fmla="val 21449"/>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302" tIns="11302" rIns="11302" bIns="11302" anchor="ctr"/>
          <a:lstStyle>
            <a:lvl1pPr>
              <a:defRPr b="0">
                <a:solidFill>
                  <a:srgbClr val="FFFFFF"/>
                </a:solidFill>
                <a:latin typeface="Avenir Medium"/>
                <a:ea typeface="Avenir Medium"/>
                <a:cs typeface="Avenir Medium"/>
                <a:sym typeface="Avenir Medium"/>
              </a:defRPr>
            </a:lvl1pPr>
          </a:lstStyle>
          <a:p>
            <a:r>
              <a:rPr sz="700"/>
              <a:t>Before Person2 needed to … </a:t>
            </a:r>
          </a:p>
        </p:txBody>
      </p:sp>
      <p:sp>
        <p:nvSpPr>
          <p:cNvPr id="2274" name="x"/>
          <p:cNvSpPr/>
          <p:nvPr/>
        </p:nvSpPr>
        <p:spPr>
          <a:xfrm>
            <a:off x="2895827" y="4389185"/>
            <a:ext cx="1078313" cy="11401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90" y="4341"/>
                  <a:pt x="18910" y="7613"/>
                  <a:pt x="16904" y="9145"/>
                </a:cubicBezTo>
                <a:cubicBezTo>
                  <a:pt x="14944" y="10642"/>
                  <a:pt x="12847" y="10340"/>
                  <a:pt x="10800" y="10800"/>
                </a:cubicBezTo>
                <a:cubicBezTo>
                  <a:pt x="6810" y="11697"/>
                  <a:pt x="3036" y="15471"/>
                  <a:pt x="0" y="21600"/>
                </a:cubicBezTo>
              </a:path>
            </a:pathLst>
          </a:custGeom>
          <a:ln w="50800">
            <a:solidFill>
              <a:srgbClr val="F8BB00"/>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75" name="Swim to safety."/>
          <p:cNvSpPr/>
          <p:nvPr/>
        </p:nvSpPr>
        <p:spPr>
          <a:xfrm>
            <a:off x="803349" y="2419764"/>
            <a:ext cx="1408175" cy="920746"/>
          </a:xfrm>
          <a:prstGeom prst="ellipse">
            <a:avLst/>
          </a:prstGeom>
          <a:solidFill>
            <a:srgbClr val="FFFFFF"/>
          </a:solidFill>
          <a:ln w="63500">
            <a:solidFill>
              <a:schemeClr val="accent1">
                <a:hueOff val="114395"/>
                <a:lumOff val="-2497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Swim to safety.</a:t>
            </a:r>
          </a:p>
        </p:txBody>
      </p:sp>
      <p:sp>
        <p:nvSpPr>
          <p:cNvPr id="2276" name="Get to the top of…"/>
          <p:cNvSpPr/>
          <p:nvPr/>
        </p:nvSpPr>
        <p:spPr>
          <a:xfrm>
            <a:off x="140558" y="3402065"/>
            <a:ext cx="1306096" cy="979068"/>
          </a:xfrm>
          <a:prstGeom prst="ellipse">
            <a:avLst/>
          </a:prstGeom>
          <a:solidFill>
            <a:srgbClr val="FFFFFF"/>
          </a:solidFill>
          <a:ln w="63500">
            <a:solidFill>
              <a:schemeClr val="accent1">
                <a:hueOff val="114395"/>
                <a:lumOff val="-2497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defRPr b="0">
                <a:latin typeface="Avenir Medium"/>
                <a:ea typeface="Avenir Medium"/>
                <a:cs typeface="Avenir Medium"/>
                <a:sym typeface="Avenir Medium"/>
              </a:defRPr>
            </a:pPr>
            <a:r>
              <a:rPr sz="700"/>
              <a:t>Get to the top of </a:t>
            </a:r>
          </a:p>
          <a:p>
            <a:pPr>
              <a:defRPr b="0">
                <a:latin typeface="Avenir Medium"/>
                <a:ea typeface="Avenir Medium"/>
                <a:cs typeface="Avenir Medium"/>
                <a:sym typeface="Avenir Medium"/>
              </a:defRPr>
            </a:pPr>
            <a:r>
              <a:rPr sz="700"/>
              <a:t>the deck.</a:t>
            </a:r>
          </a:p>
        </p:txBody>
      </p:sp>
      <p:sp>
        <p:nvSpPr>
          <p:cNvPr id="2277" name="x"/>
          <p:cNvSpPr/>
          <p:nvPr/>
        </p:nvSpPr>
        <p:spPr>
          <a:xfrm>
            <a:off x="1557555" y="4379221"/>
            <a:ext cx="2432680" cy="5864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90" y="4341"/>
                  <a:pt x="18910" y="7613"/>
                  <a:pt x="16904" y="9145"/>
                </a:cubicBezTo>
                <a:cubicBezTo>
                  <a:pt x="14944" y="10642"/>
                  <a:pt x="12847" y="10340"/>
                  <a:pt x="10800" y="10800"/>
                </a:cubicBezTo>
                <a:cubicBezTo>
                  <a:pt x="6810" y="11697"/>
                  <a:pt x="3036" y="15471"/>
                  <a:pt x="0" y="21600"/>
                </a:cubicBezTo>
              </a:path>
            </a:pathLst>
          </a:custGeom>
          <a:ln w="50800">
            <a:solidFill>
              <a:srgbClr val="F8BB00"/>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78" name="Get caught in a rush of water."/>
          <p:cNvSpPr/>
          <p:nvPr/>
        </p:nvSpPr>
        <p:spPr>
          <a:xfrm>
            <a:off x="1999977" y="5527958"/>
            <a:ext cx="1756654" cy="920746"/>
          </a:xfrm>
          <a:prstGeom prst="ellipse">
            <a:avLst/>
          </a:prstGeom>
          <a:solidFill>
            <a:srgbClr val="FFFFFF"/>
          </a:solidFill>
          <a:ln w="63500">
            <a:solidFill>
              <a:schemeClr val="accent4">
                <a:hueOff val="-461056"/>
                <a:satOff val="4338"/>
                <a:lumOff val="-1022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Get caught in a rush of water.</a:t>
            </a:r>
          </a:p>
        </p:txBody>
      </p:sp>
      <p:sp>
        <p:nvSpPr>
          <p:cNvPr id="2279" name="Realize the ship is sinking."/>
          <p:cNvSpPr/>
          <p:nvPr/>
        </p:nvSpPr>
        <p:spPr>
          <a:xfrm>
            <a:off x="116151" y="4623168"/>
            <a:ext cx="1426971" cy="971616"/>
          </a:xfrm>
          <a:prstGeom prst="ellipse">
            <a:avLst/>
          </a:prstGeom>
          <a:solidFill>
            <a:srgbClr val="FFFFFF"/>
          </a:solidFill>
          <a:ln w="63500">
            <a:solidFill>
              <a:schemeClr val="accent4">
                <a:hueOff val="-461056"/>
                <a:satOff val="4338"/>
                <a:lumOff val="-1022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Realize the ship is sinking.</a:t>
            </a:r>
          </a:p>
        </p:txBody>
      </p:sp>
      <p:sp>
        <p:nvSpPr>
          <p:cNvPr id="2280" name="Start moving against the water."/>
          <p:cNvSpPr/>
          <p:nvPr/>
        </p:nvSpPr>
        <p:spPr>
          <a:xfrm>
            <a:off x="98877" y="5719539"/>
            <a:ext cx="1590202" cy="941884"/>
          </a:xfrm>
          <a:prstGeom prst="ellipse">
            <a:avLst/>
          </a:prstGeom>
          <a:solidFill>
            <a:srgbClr val="FFFFFF"/>
          </a:solidFill>
          <a:ln w="63500">
            <a:solidFill>
              <a:schemeClr val="accent4">
                <a:hueOff val="-461056"/>
                <a:satOff val="4338"/>
                <a:lumOff val="-1022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Start moving against the water. </a:t>
            </a:r>
          </a:p>
        </p:txBody>
      </p:sp>
      <p:sp>
        <p:nvSpPr>
          <p:cNvPr id="2281" name="x"/>
          <p:cNvSpPr/>
          <p:nvPr/>
        </p:nvSpPr>
        <p:spPr>
          <a:xfrm>
            <a:off x="1495873" y="4387675"/>
            <a:ext cx="2478182" cy="14473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90" y="4341"/>
                  <a:pt x="18910" y="7613"/>
                  <a:pt x="16904" y="9145"/>
                </a:cubicBezTo>
                <a:cubicBezTo>
                  <a:pt x="14944" y="10642"/>
                  <a:pt x="12847" y="10340"/>
                  <a:pt x="10800" y="10800"/>
                </a:cubicBezTo>
                <a:cubicBezTo>
                  <a:pt x="6810" y="11697"/>
                  <a:pt x="3036" y="15471"/>
                  <a:pt x="0" y="21600"/>
                </a:cubicBezTo>
              </a:path>
            </a:pathLst>
          </a:custGeom>
          <a:ln w="50800">
            <a:solidFill>
              <a:srgbClr val="F8BB00"/>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82" name="Line"/>
          <p:cNvSpPr/>
          <p:nvPr/>
        </p:nvSpPr>
        <p:spPr>
          <a:xfrm>
            <a:off x="2047201" y="3225676"/>
            <a:ext cx="1928231" cy="92268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0590" y="17259"/>
                  <a:pt x="18910" y="13987"/>
                  <a:pt x="16904" y="12455"/>
                </a:cubicBezTo>
                <a:cubicBezTo>
                  <a:pt x="14944" y="10958"/>
                  <a:pt x="12847" y="11260"/>
                  <a:pt x="10800" y="10800"/>
                </a:cubicBezTo>
                <a:cubicBezTo>
                  <a:pt x="6810" y="9903"/>
                  <a:pt x="3036" y="6129"/>
                  <a:pt x="0" y="0"/>
                </a:cubicBezTo>
              </a:path>
            </a:pathLst>
          </a:custGeom>
          <a:ln w="50800">
            <a:solidFill>
              <a:schemeClr val="accent1">
                <a:hueOff val="114395"/>
                <a:lumOff val="-24975"/>
              </a:schemeClr>
            </a:solidFill>
            <a:miter lim="400000"/>
            <a:tailEnd type="triangle"/>
          </a:ln>
        </p:spPr>
        <p:txBody>
          <a:bodyPr lIns="20092" tIns="20092" rIns="20092" bIns="20092" anchor="ctr"/>
          <a:lstStyle/>
          <a:p>
            <a:pPr defTabSz="730250">
              <a:defRPr sz="5200" b="0">
                <a:solidFill>
                  <a:srgbClr val="FFFFFF"/>
                </a:solidFill>
                <a:latin typeface="+mn-lt"/>
                <a:ea typeface="+mn-ea"/>
                <a:cs typeface="+mn-cs"/>
                <a:sym typeface="Helvetica Neue Medium"/>
              </a:defRPr>
            </a:pPr>
            <a:endParaRPr sz="2600"/>
          </a:p>
        </p:txBody>
      </p:sp>
      <p:sp>
        <p:nvSpPr>
          <p:cNvPr id="2283" name="Line"/>
          <p:cNvSpPr/>
          <p:nvPr/>
        </p:nvSpPr>
        <p:spPr>
          <a:xfrm>
            <a:off x="1473924" y="3881053"/>
            <a:ext cx="2447553" cy="2565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0590" y="17259"/>
                  <a:pt x="18910" y="13987"/>
                  <a:pt x="16904" y="12455"/>
                </a:cubicBezTo>
                <a:cubicBezTo>
                  <a:pt x="14944" y="10958"/>
                  <a:pt x="12847" y="11260"/>
                  <a:pt x="10800" y="10800"/>
                </a:cubicBezTo>
                <a:cubicBezTo>
                  <a:pt x="6810" y="9903"/>
                  <a:pt x="3036" y="6129"/>
                  <a:pt x="0" y="0"/>
                </a:cubicBezTo>
              </a:path>
            </a:pathLst>
          </a:custGeom>
          <a:ln w="50800">
            <a:solidFill>
              <a:schemeClr val="accent1">
                <a:hueOff val="114395"/>
                <a:lumOff val="-24975"/>
              </a:schemeClr>
            </a:solidFill>
            <a:miter lim="400000"/>
            <a:tailEnd type="triangle"/>
          </a:ln>
        </p:spPr>
        <p:txBody>
          <a:bodyPr lIns="20092" tIns="20092" rIns="20092" bIns="20092" anchor="ctr"/>
          <a:lstStyle/>
          <a:p>
            <a:pPr defTabSz="730250">
              <a:defRPr sz="5200" b="0">
                <a:solidFill>
                  <a:srgbClr val="FFFFFF"/>
                </a:solidFill>
                <a:latin typeface="+mn-lt"/>
                <a:ea typeface="+mn-ea"/>
                <a:cs typeface="+mn-cs"/>
                <a:sym typeface="Helvetica Neue Medium"/>
              </a:defRPr>
            </a:pPr>
            <a:endParaRPr sz="2600"/>
          </a:p>
        </p:txBody>
      </p:sp>
      <p:sp>
        <p:nvSpPr>
          <p:cNvPr id="2284" name="Because Person1 wanted to …"/>
          <p:cNvSpPr/>
          <p:nvPr/>
        </p:nvSpPr>
        <p:spPr>
          <a:xfrm>
            <a:off x="1808544" y="3616081"/>
            <a:ext cx="1939652" cy="551036"/>
          </a:xfrm>
          <a:prstGeom prst="roundRect">
            <a:avLst>
              <a:gd name="adj" fmla="val 21449"/>
            </a:avLst>
          </a:prstGeom>
          <a:solidFill>
            <a:schemeClr val="accent1">
              <a:hueOff val="114395"/>
              <a:lumOff val="-2497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302" tIns="11302" rIns="11302" bIns="11302" anchor="ctr"/>
          <a:lstStyle>
            <a:lvl1pPr>
              <a:defRPr b="0">
                <a:solidFill>
                  <a:srgbClr val="FFFFFF"/>
                </a:solidFill>
                <a:latin typeface="Avenir Medium"/>
                <a:ea typeface="Avenir Medium"/>
                <a:cs typeface="Avenir Medium"/>
                <a:sym typeface="Avenir Medium"/>
              </a:defRPr>
            </a:lvl1pPr>
          </a:lstStyle>
          <a:p>
            <a:r>
              <a:rPr sz="700"/>
              <a:t>Because Person1 wanted to … </a:t>
            </a:r>
          </a:p>
        </p:txBody>
      </p:sp>
      <p:sp>
        <p:nvSpPr>
          <p:cNvPr id="2285" name="x"/>
          <p:cNvSpPr/>
          <p:nvPr/>
        </p:nvSpPr>
        <p:spPr>
          <a:xfrm>
            <a:off x="3308644" y="1962335"/>
            <a:ext cx="979895" cy="11941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0590" y="17259"/>
                  <a:pt x="18910" y="13987"/>
                  <a:pt x="16904" y="12455"/>
                </a:cubicBezTo>
                <a:cubicBezTo>
                  <a:pt x="14944" y="10958"/>
                  <a:pt x="12847" y="11260"/>
                  <a:pt x="10800" y="10800"/>
                </a:cubicBezTo>
                <a:cubicBezTo>
                  <a:pt x="6810" y="9903"/>
                  <a:pt x="3036" y="6129"/>
                  <a:pt x="0" y="0"/>
                </a:cubicBezTo>
              </a:path>
            </a:pathLst>
          </a:custGeom>
          <a:ln w="50800">
            <a:solidFill>
              <a:schemeClr val="accent3">
                <a:hueOff val="362282"/>
                <a:satOff val="31803"/>
                <a:lumOff val="-18242"/>
              </a:schemeClr>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86" name="Sink in the water."/>
          <p:cNvSpPr/>
          <p:nvPr/>
        </p:nvSpPr>
        <p:spPr>
          <a:xfrm>
            <a:off x="447667" y="1292238"/>
            <a:ext cx="1540627" cy="830415"/>
          </a:xfrm>
          <a:prstGeom prst="ellipse">
            <a:avLst/>
          </a:prstGeom>
          <a:solidFill>
            <a:srgbClr val="FFFFFF"/>
          </a:solidFill>
          <a:ln w="63500">
            <a:solidFill>
              <a:schemeClr val="accent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Sink in the water.</a:t>
            </a:r>
          </a:p>
        </p:txBody>
      </p:sp>
      <p:sp>
        <p:nvSpPr>
          <p:cNvPr id="2287" name="Try to help [Person2]."/>
          <p:cNvSpPr/>
          <p:nvPr/>
        </p:nvSpPr>
        <p:spPr>
          <a:xfrm>
            <a:off x="2566310" y="1086220"/>
            <a:ext cx="1701735" cy="846530"/>
          </a:xfrm>
          <a:prstGeom prst="ellipse">
            <a:avLst/>
          </a:prstGeom>
          <a:solidFill>
            <a:srgbClr val="FFFFFF"/>
          </a:solidFill>
          <a:ln w="63500">
            <a:solidFill>
              <a:schemeClr val="accent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b="0">
                <a:latin typeface="Avenir Medium"/>
                <a:ea typeface="Avenir Medium"/>
                <a:cs typeface="Avenir Medium"/>
                <a:sym typeface="Avenir Medium"/>
              </a:defRPr>
            </a:lvl1pPr>
          </a:lstStyle>
          <a:p>
            <a:r>
              <a:rPr sz="700"/>
              <a:t>Try to help [Person2].</a:t>
            </a:r>
          </a:p>
        </p:txBody>
      </p:sp>
      <p:sp>
        <p:nvSpPr>
          <p:cNvPr id="2288" name="x"/>
          <p:cNvSpPr/>
          <p:nvPr/>
        </p:nvSpPr>
        <p:spPr>
          <a:xfrm>
            <a:off x="1761585" y="2069525"/>
            <a:ext cx="2511164" cy="10798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0590" y="17259"/>
                  <a:pt x="18910" y="13987"/>
                  <a:pt x="16904" y="12455"/>
                </a:cubicBezTo>
                <a:cubicBezTo>
                  <a:pt x="14944" y="10958"/>
                  <a:pt x="12847" y="11260"/>
                  <a:pt x="10800" y="10800"/>
                </a:cubicBezTo>
                <a:cubicBezTo>
                  <a:pt x="6810" y="9903"/>
                  <a:pt x="3036" y="6129"/>
                  <a:pt x="0" y="0"/>
                </a:cubicBezTo>
              </a:path>
            </a:pathLst>
          </a:custGeom>
          <a:ln w="50800">
            <a:solidFill>
              <a:schemeClr val="accent3">
                <a:hueOff val="362282"/>
                <a:satOff val="31803"/>
                <a:lumOff val="-18242"/>
              </a:schemeClr>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lstStyle>
            <a:lvl1pPr defTabSz="1460500">
              <a:defRPr sz="5200" b="0">
                <a:solidFill>
                  <a:srgbClr val="FFFFFF"/>
                </a:solidFill>
                <a:latin typeface="+mn-lt"/>
                <a:ea typeface="+mn-ea"/>
                <a:cs typeface="+mn-cs"/>
                <a:sym typeface="Helvetica Neue Medium"/>
              </a:defRPr>
            </a:lvl1pPr>
          </a:lstStyle>
          <a:p>
            <a:r>
              <a:rPr sz="2600"/>
              <a:t>x</a:t>
            </a:r>
          </a:p>
        </p:txBody>
      </p:sp>
      <p:sp>
        <p:nvSpPr>
          <p:cNvPr id="2289" name="After Person1…"/>
          <p:cNvSpPr/>
          <p:nvPr/>
        </p:nvSpPr>
        <p:spPr>
          <a:xfrm>
            <a:off x="2823031" y="2378006"/>
            <a:ext cx="1939652" cy="551036"/>
          </a:xfrm>
          <a:prstGeom prst="roundRect">
            <a:avLst>
              <a:gd name="adj" fmla="val 21449"/>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302" tIns="11302" rIns="11302" bIns="11302" anchor="ctr"/>
          <a:lstStyle/>
          <a:p>
            <a:pPr>
              <a:defRPr b="0">
                <a:solidFill>
                  <a:srgbClr val="FFFFFF"/>
                </a:solidFill>
                <a:latin typeface="Avenir Medium"/>
                <a:ea typeface="Avenir Medium"/>
                <a:cs typeface="Avenir Medium"/>
                <a:sym typeface="Avenir Medium"/>
              </a:defRPr>
            </a:pPr>
            <a:r>
              <a:rPr sz="700"/>
              <a:t>After Person1 </a:t>
            </a:r>
          </a:p>
          <a:p>
            <a:pPr>
              <a:defRPr b="0">
                <a:solidFill>
                  <a:srgbClr val="FFFFFF"/>
                </a:solidFill>
                <a:latin typeface="Avenir Medium"/>
                <a:ea typeface="Avenir Medium"/>
                <a:cs typeface="Avenir Medium"/>
                <a:sym typeface="Avenir Medium"/>
              </a:defRPr>
            </a:pPr>
            <a:r>
              <a:rPr sz="700"/>
              <a:t>will most likely … </a:t>
            </a:r>
          </a:p>
        </p:txBody>
      </p:sp>
      <p:sp>
        <p:nvSpPr>
          <p:cNvPr id="2290" name="Before Person1 needed to …"/>
          <p:cNvSpPr/>
          <p:nvPr/>
        </p:nvSpPr>
        <p:spPr>
          <a:xfrm>
            <a:off x="1808544" y="4557769"/>
            <a:ext cx="1939652" cy="551036"/>
          </a:xfrm>
          <a:prstGeom prst="roundRect">
            <a:avLst>
              <a:gd name="adj" fmla="val 21449"/>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1302" tIns="11302" rIns="11302" bIns="11302" anchor="ctr"/>
          <a:lstStyle>
            <a:lvl1pPr>
              <a:defRPr b="0">
                <a:solidFill>
                  <a:srgbClr val="FFFFFF"/>
                </a:solidFill>
                <a:latin typeface="Avenir Medium"/>
                <a:ea typeface="Avenir Medium"/>
                <a:cs typeface="Avenir Medium"/>
                <a:sym typeface="Avenir Medium"/>
              </a:defRPr>
            </a:lvl1pPr>
          </a:lstStyle>
          <a:p>
            <a:r>
              <a:rPr sz="700"/>
              <a:t>Before Person1 needed to … </a:t>
            </a:r>
          </a:p>
        </p:txBody>
      </p:sp>
      <p:sp>
        <p:nvSpPr>
          <p:cNvPr id="2291" name="Visual Commonsense Knowledge Graphs"/>
          <p:cNvSpPr txBox="1">
            <a:spLocks noGrp="1"/>
          </p:cNvSpPr>
          <p:nvPr>
            <p:ph type="title"/>
          </p:nvPr>
        </p:nvSpPr>
        <p:spPr>
          <a:prstGeom prst="rect">
            <a:avLst/>
          </a:prstGeom>
        </p:spPr>
        <p:txBody>
          <a:bodyPr/>
          <a:lstStyle>
            <a:lvl1pPr>
              <a:defRPr>
                <a:latin typeface="+mj-lt"/>
                <a:ea typeface="+mj-ea"/>
                <a:cs typeface="+mj-cs"/>
                <a:sym typeface="Avenir Book"/>
              </a:defRPr>
            </a:lvl1pPr>
          </a:lstStyle>
          <a:p>
            <a:r>
              <a:t>Visual Commonsense Knowledge Graphs</a:t>
            </a:r>
          </a:p>
        </p:txBody>
      </p:sp>
      <p:sp>
        <p:nvSpPr>
          <p:cNvPr id="2292" name="Park et al., 2020"/>
          <p:cNvSpPr txBox="1"/>
          <p:nvPr/>
        </p:nvSpPr>
        <p:spPr>
          <a:xfrm>
            <a:off x="9625291" y="6550981"/>
            <a:ext cx="743793"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Park et al., 2020</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5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26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225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26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226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2248"/>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2249"/>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225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2255"/>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iterate>
                                    <p:tmAbs val="0"/>
                                  </p:iterate>
                                  <p:childTnLst>
                                    <p:set>
                                      <p:cBhvr>
                                        <p:cTn id="33" fill="hold"/>
                                        <p:tgtEl>
                                          <p:spTgt spid="2250"/>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2247"/>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iterate>
                                    <p:tmAbs val="0"/>
                                  </p:iterate>
                                  <p:childTnLst>
                                    <p:set>
                                      <p:cBhvr>
                                        <p:cTn id="39" fill="hold"/>
                                        <p:tgtEl>
                                          <p:spTgt spid="2266"/>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iterate>
                                    <p:tmAbs val="0"/>
                                  </p:iterate>
                                  <p:childTnLst>
                                    <p:set>
                                      <p:cBhvr>
                                        <p:cTn id="42" fill="hold"/>
                                        <p:tgtEl>
                                          <p:spTgt spid="2257"/>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iterate>
                                    <p:tmAbs val="0"/>
                                  </p:iterate>
                                  <p:childTnLst>
                                    <p:set>
                                      <p:cBhvr>
                                        <p:cTn id="45" fill="hold"/>
                                        <p:tgtEl>
                                          <p:spTgt spid="2259"/>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iterate>
                                    <p:tmAbs val="0"/>
                                  </p:iterate>
                                  <p:childTnLst>
                                    <p:set>
                                      <p:cBhvr>
                                        <p:cTn id="48" fill="hold"/>
                                        <p:tgtEl>
                                          <p:spTgt spid="2260"/>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iterate>
                                    <p:tmAbs val="0"/>
                                  </p:iterate>
                                  <p:childTnLst>
                                    <p:set>
                                      <p:cBhvr>
                                        <p:cTn id="51" fill="hold"/>
                                        <p:tgtEl>
                                          <p:spTgt spid="2252"/>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iterate>
                                    <p:tmAbs val="0"/>
                                  </p:iterate>
                                  <p:childTnLst>
                                    <p:set>
                                      <p:cBhvr>
                                        <p:cTn id="54" fill="hold"/>
                                        <p:tgtEl>
                                          <p:spTgt spid="2263"/>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iterate>
                                    <p:tmAbs val="0"/>
                                  </p:iterate>
                                  <p:childTnLst>
                                    <p:set>
                                      <p:cBhvr>
                                        <p:cTn id="57" fill="hold"/>
                                        <p:tgtEl>
                                          <p:spTgt spid="2261"/>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iterate>
                                    <p:tmAbs val="0"/>
                                  </p:iterate>
                                  <p:childTnLst>
                                    <p:set>
                                      <p:cBhvr>
                                        <p:cTn id="60" fill="hold"/>
                                        <p:tgtEl>
                                          <p:spTgt spid="2262"/>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0" nodeType="afterEffect">
                                  <p:stCondLst>
                                    <p:cond delay="0"/>
                                  </p:stCondLst>
                                  <p:iterate>
                                    <p:tmAbs val="0"/>
                                  </p:iterate>
                                  <p:childTnLst>
                                    <p:set>
                                      <p:cBhvr>
                                        <p:cTn id="63" fill="hold"/>
                                        <p:tgtEl>
                                          <p:spTgt spid="2254"/>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iterate>
                                    <p:tmAbs val="0"/>
                                  </p:iterate>
                                  <p:childTnLst>
                                    <p:set>
                                      <p:cBhvr>
                                        <p:cTn id="66" fill="hold"/>
                                        <p:tgtEl>
                                          <p:spTgt spid="2253"/>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0" nodeType="afterEffect">
                                  <p:stCondLst>
                                    <p:cond delay="0"/>
                                  </p:stCondLst>
                                  <p:iterate>
                                    <p:tmAbs val="0"/>
                                  </p:iterate>
                                  <p:childTnLst>
                                    <p:set>
                                      <p:cBhvr>
                                        <p:cTn id="69" fill="hold"/>
                                        <p:tgtEl>
                                          <p:spTgt spid="2268"/>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grpId="0" nodeType="afterEffect">
                                  <p:stCondLst>
                                    <p:cond delay="0"/>
                                  </p:stCondLst>
                                  <p:iterate>
                                    <p:tmAbs val="0"/>
                                  </p:iterate>
                                  <p:childTnLst>
                                    <p:set>
                                      <p:cBhvr>
                                        <p:cTn id="72" fill="hold"/>
                                        <p:tgtEl>
                                          <p:spTgt spid="2270"/>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0" nodeType="afterEffect">
                                  <p:stCondLst>
                                    <p:cond delay="0"/>
                                  </p:stCondLst>
                                  <p:iterate>
                                    <p:tmAbs val="0"/>
                                  </p:iterate>
                                  <p:childTnLst>
                                    <p:set>
                                      <p:cBhvr>
                                        <p:cTn id="75" fill="hold"/>
                                        <p:tgtEl>
                                          <p:spTgt spid="2269"/>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0" nodeType="afterEffect">
                                  <p:stCondLst>
                                    <p:cond delay="0"/>
                                  </p:stCondLst>
                                  <p:iterate>
                                    <p:tmAbs val="0"/>
                                  </p:iterate>
                                  <p:childTnLst>
                                    <p:set>
                                      <p:cBhvr>
                                        <p:cTn id="78" fill="hold"/>
                                        <p:tgtEl>
                                          <p:spTgt spid="2271"/>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0" nodeType="afterEffect">
                                  <p:stCondLst>
                                    <p:cond delay="0"/>
                                  </p:stCondLst>
                                  <p:iterate>
                                    <p:tmAbs val="0"/>
                                  </p:iterate>
                                  <p:childTnLst>
                                    <p:set>
                                      <p:cBhvr>
                                        <p:cTn id="81" fill="hold"/>
                                        <p:tgtEl>
                                          <p:spTgt spid="2273"/>
                                        </p:tgtEl>
                                        <p:attrNameLst>
                                          <p:attrName>style.visibility</p:attrName>
                                        </p:attrNameLst>
                                      </p:cBhvr>
                                      <p:to>
                                        <p:strVal val="visible"/>
                                      </p:to>
                                    </p:set>
                                  </p:childTnLst>
                                </p:cTn>
                              </p:par>
                            </p:childTnLst>
                          </p:cTn>
                        </p:par>
                        <p:par>
                          <p:cTn id="82" fill="hold">
                            <p:stCondLst>
                              <p:cond delay="0"/>
                            </p:stCondLst>
                            <p:childTnLst>
                              <p:par>
                                <p:cTn id="83" presetID="1" presetClass="entr" presetSubtype="0" fill="hold" grpId="0" nodeType="afterEffect">
                                  <p:stCondLst>
                                    <p:cond delay="0"/>
                                  </p:stCondLst>
                                  <p:iterate>
                                    <p:tmAbs val="0"/>
                                  </p:iterate>
                                  <p:childTnLst>
                                    <p:set>
                                      <p:cBhvr>
                                        <p:cTn id="84" fill="hold"/>
                                        <p:tgtEl>
                                          <p:spTgt spid="2272"/>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0"/>
                                  </p:stCondLst>
                                  <p:iterate>
                                    <p:tmAbs val="0"/>
                                  </p:iterate>
                                  <p:childTnLst>
                                    <p:set>
                                      <p:cBhvr>
                                        <p:cTn id="87" fill="hold"/>
                                        <p:tgtEl>
                                          <p:spTgt spid="2279"/>
                                        </p:tgtEl>
                                        <p:attrNameLst>
                                          <p:attrName>style.visibility</p:attrName>
                                        </p:attrNameLst>
                                      </p:cBhvr>
                                      <p:to>
                                        <p:strVal val="visible"/>
                                      </p:to>
                                    </p:set>
                                  </p:childTnLst>
                                </p:cTn>
                              </p:par>
                            </p:childTnLst>
                          </p:cTn>
                        </p:par>
                        <p:par>
                          <p:cTn id="88" fill="hold">
                            <p:stCondLst>
                              <p:cond delay="0"/>
                            </p:stCondLst>
                            <p:childTnLst>
                              <p:par>
                                <p:cTn id="89" presetID="1" presetClass="entr" presetSubtype="0" fill="hold" grpId="0" nodeType="afterEffect">
                                  <p:stCondLst>
                                    <p:cond delay="0"/>
                                  </p:stCondLst>
                                  <p:iterate>
                                    <p:tmAbs val="0"/>
                                  </p:iterate>
                                  <p:childTnLst>
                                    <p:set>
                                      <p:cBhvr>
                                        <p:cTn id="90" fill="hold"/>
                                        <p:tgtEl>
                                          <p:spTgt spid="2278"/>
                                        </p:tgtEl>
                                        <p:attrNameLst>
                                          <p:attrName>style.visibility</p:attrName>
                                        </p:attrNameLst>
                                      </p:cBhvr>
                                      <p:to>
                                        <p:strVal val="visible"/>
                                      </p:to>
                                    </p:set>
                                  </p:childTnLst>
                                </p:cTn>
                              </p:par>
                            </p:childTnLst>
                          </p:cTn>
                        </p:par>
                        <p:par>
                          <p:cTn id="91" fill="hold">
                            <p:stCondLst>
                              <p:cond delay="0"/>
                            </p:stCondLst>
                            <p:childTnLst>
                              <p:par>
                                <p:cTn id="92" presetID="1" presetClass="entr" presetSubtype="0" fill="hold" grpId="0" nodeType="afterEffect">
                                  <p:stCondLst>
                                    <p:cond delay="0"/>
                                  </p:stCondLst>
                                  <p:iterate>
                                    <p:tmAbs val="0"/>
                                  </p:iterate>
                                  <p:childTnLst>
                                    <p:set>
                                      <p:cBhvr>
                                        <p:cTn id="93" fill="hold"/>
                                        <p:tgtEl>
                                          <p:spTgt spid="2281"/>
                                        </p:tgtEl>
                                        <p:attrNameLst>
                                          <p:attrName>style.visibility</p:attrName>
                                        </p:attrNameLst>
                                      </p:cBhvr>
                                      <p:to>
                                        <p:strVal val="visible"/>
                                      </p:to>
                                    </p:set>
                                  </p:childTnLst>
                                </p:cTn>
                              </p:par>
                            </p:childTnLst>
                          </p:cTn>
                        </p:par>
                        <p:par>
                          <p:cTn id="94" fill="hold">
                            <p:stCondLst>
                              <p:cond delay="0"/>
                            </p:stCondLst>
                            <p:childTnLst>
                              <p:par>
                                <p:cTn id="95" presetID="1" presetClass="entr" presetSubtype="0" fill="hold" grpId="0" nodeType="afterEffect">
                                  <p:stCondLst>
                                    <p:cond delay="0"/>
                                  </p:stCondLst>
                                  <p:iterate>
                                    <p:tmAbs val="0"/>
                                  </p:iterate>
                                  <p:childTnLst>
                                    <p:set>
                                      <p:cBhvr>
                                        <p:cTn id="96" fill="hold"/>
                                        <p:tgtEl>
                                          <p:spTgt spid="2280"/>
                                        </p:tgtEl>
                                        <p:attrNameLst>
                                          <p:attrName>style.visibility</p:attrName>
                                        </p:attrNameLst>
                                      </p:cBhvr>
                                      <p:to>
                                        <p:strVal val="visible"/>
                                      </p:to>
                                    </p:set>
                                  </p:childTnLst>
                                </p:cTn>
                              </p:par>
                            </p:childTnLst>
                          </p:cTn>
                        </p:par>
                        <p:par>
                          <p:cTn id="97" fill="hold">
                            <p:stCondLst>
                              <p:cond delay="0"/>
                            </p:stCondLst>
                            <p:childTnLst>
                              <p:par>
                                <p:cTn id="98" presetID="1" presetClass="entr" presetSubtype="0" fill="hold" grpId="0" nodeType="afterEffect">
                                  <p:stCondLst>
                                    <p:cond delay="0"/>
                                  </p:stCondLst>
                                  <p:iterate>
                                    <p:tmAbs val="0"/>
                                  </p:iterate>
                                  <p:childTnLst>
                                    <p:set>
                                      <p:cBhvr>
                                        <p:cTn id="99" fill="hold"/>
                                        <p:tgtEl>
                                          <p:spTgt spid="2290"/>
                                        </p:tgtEl>
                                        <p:attrNameLst>
                                          <p:attrName>style.visibility</p:attrName>
                                        </p:attrNameLst>
                                      </p:cBhvr>
                                      <p:to>
                                        <p:strVal val="visible"/>
                                      </p:to>
                                    </p:set>
                                  </p:childTnLst>
                                </p:cTn>
                              </p:par>
                            </p:childTnLst>
                          </p:cTn>
                        </p:par>
                        <p:par>
                          <p:cTn id="100" fill="hold">
                            <p:stCondLst>
                              <p:cond delay="0"/>
                            </p:stCondLst>
                            <p:childTnLst>
                              <p:par>
                                <p:cTn id="101" presetID="1" presetClass="entr" presetSubtype="0" fill="hold" grpId="0" nodeType="afterEffect">
                                  <p:stCondLst>
                                    <p:cond delay="0"/>
                                  </p:stCondLst>
                                  <p:iterate>
                                    <p:tmAbs val="0"/>
                                  </p:iterate>
                                  <p:childTnLst>
                                    <p:set>
                                      <p:cBhvr>
                                        <p:cTn id="102" fill="hold"/>
                                        <p:tgtEl>
                                          <p:spTgt spid="2274"/>
                                        </p:tgtEl>
                                        <p:attrNameLst>
                                          <p:attrName>style.visibility</p:attrName>
                                        </p:attrNameLst>
                                      </p:cBhvr>
                                      <p:to>
                                        <p:strVal val="visible"/>
                                      </p:to>
                                    </p:set>
                                  </p:childTnLst>
                                </p:cTn>
                              </p:par>
                            </p:childTnLst>
                          </p:cTn>
                        </p:par>
                        <p:par>
                          <p:cTn id="103" fill="hold">
                            <p:stCondLst>
                              <p:cond delay="0"/>
                            </p:stCondLst>
                            <p:childTnLst>
                              <p:par>
                                <p:cTn id="104" presetID="1" presetClass="entr" presetSubtype="0" fill="hold" grpId="0" nodeType="afterEffect">
                                  <p:stCondLst>
                                    <p:cond delay="0"/>
                                  </p:stCondLst>
                                  <p:iterate>
                                    <p:tmAbs val="0"/>
                                  </p:iterate>
                                  <p:childTnLst>
                                    <p:set>
                                      <p:cBhvr>
                                        <p:cTn id="105" fill="hold"/>
                                        <p:tgtEl>
                                          <p:spTgt spid="2275"/>
                                        </p:tgtEl>
                                        <p:attrNameLst>
                                          <p:attrName>style.visibility</p:attrName>
                                        </p:attrNameLst>
                                      </p:cBhvr>
                                      <p:to>
                                        <p:strVal val="visible"/>
                                      </p:to>
                                    </p:set>
                                  </p:childTnLst>
                                </p:cTn>
                              </p:par>
                            </p:childTnLst>
                          </p:cTn>
                        </p:par>
                        <p:par>
                          <p:cTn id="106" fill="hold">
                            <p:stCondLst>
                              <p:cond delay="0"/>
                            </p:stCondLst>
                            <p:childTnLst>
                              <p:par>
                                <p:cTn id="107" presetID="1" presetClass="entr" presetSubtype="0" fill="hold" grpId="0" nodeType="afterEffect">
                                  <p:stCondLst>
                                    <p:cond delay="0"/>
                                  </p:stCondLst>
                                  <p:iterate>
                                    <p:tmAbs val="0"/>
                                  </p:iterate>
                                  <p:childTnLst>
                                    <p:set>
                                      <p:cBhvr>
                                        <p:cTn id="108" fill="hold"/>
                                        <p:tgtEl>
                                          <p:spTgt spid="2284"/>
                                        </p:tgtEl>
                                        <p:attrNameLst>
                                          <p:attrName>style.visibility</p:attrName>
                                        </p:attrNameLst>
                                      </p:cBhvr>
                                      <p:to>
                                        <p:strVal val="visible"/>
                                      </p:to>
                                    </p:set>
                                  </p:childTnLst>
                                </p:cTn>
                              </p:par>
                            </p:childTnLst>
                          </p:cTn>
                        </p:par>
                        <p:par>
                          <p:cTn id="109" fill="hold">
                            <p:stCondLst>
                              <p:cond delay="0"/>
                            </p:stCondLst>
                            <p:childTnLst>
                              <p:par>
                                <p:cTn id="110" presetID="1" presetClass="entr" presetSubtype="0" fill="hold" grpId="0" nodeType="afterEffect">
                                  <p:stCondLst>
                                    <p:cond delay="0"/>
                                  </p:stCondLst>
                                  <p:iterate>
                                    <p:tmAbs val="0"/>
                                  </p:iterate>
                                  <p:childTnLst>
                                    <p:set>
                                      <p:cBhvr>
                                        <p:cTn id="111" fill="hold"/>
                                        <p:tgtEl>
                                          <p:spTgt spid="2282"/>
                                        </p:tgtEl>
                                        <p:attrNameLst>
                                          <p:attrName>style.visibility</p:attrName>
                                        </p:attrNameLst>
                                      </p:cBhvr>
                                      <p:to>
                                        <p:strVal val="visible"/>
                                      </p:to>
                                    </p:set>
                                  </p:childTnLst>
                                </p:cTn>
                              </p:par>
                            </p:childTnLst>
                          </p:cTn>
                        </p:par>
                        <p:par>
                          <p:cTn id="112" fill="hold">
                            <p:stCondLst>
                              <p:cond delay="0"/>
                            </p:stCondLst>
                            <p:childTnLst>
                              <p:par>
                                <p:cTn id="113" presetID="1" presetClass="entr" presetSubtype="0" fill="hold" grpId="0" nodeType="afterEffect">
                                  <p:stCondLst>
                                    <p:cond delay="0"/>
                                  </p:stCondLst>
                                  <p:iterate>
                                    <p:tmAbs val="0"/>
                                  </p:iterate>
                                  <p:childTnLst>
                                    <p:set>
                                      <p:cBhvr>
                                        <p:cTn id="114" fill="hold"/>
                                        <p:tgtEl>
                                          <p:spTgt spid="2283"/>
                                        </p:tgtEl>
                                        <p:attrNameLst>
                                          <p:attrName>style.visibility</p:attrName>
                                        </p:attrNameLst>
                                      </p:cBhvr>
                                      <p:to>
                                        <p:strVal val="visible"/>
                                      </p:to>
                                    </p:set>
                                  </p:childTnLst>
                                </p:cTn>
                              </p:par>
                            </p:childTnLst>
                          </p:cTn>
                        </p:par>
                        <p:par>
                          <p:cTn id="115" fill="hold">
                            <p:stCondLst>
                              <p:cond delay="0"/>
                            </p:stCondLst>
                            <p:childTnLst>
                              <p:par>
                                <p:cTn id="116" presetID="1" presetClass="entr" presetSubtype="0" fill="hold" grpId="0" nodeType="afterEffect">
                                  <p:stCondLst>
                                    <p:cond delay="0"/>
                                  </p:stCondLst>
                                  <p:iterate>
                                    <p:tmAbs val="0"/>
                                  </p:iterate>
                                  <p:childTnLst>
                                    <p:set>
                                      <p:cBhvr>
                                        <p:cTn id="117" fill="hold"/>
                                        <p:tgtEl>
                                          <p:spTgt spid="2276"/>
                                        </p:tgtEl>
                                        <p:attrNameLst>
                                          <p:attrName>style.visibility</p:attrName>
                                        </p:attrNameLst>
                                      </p:cBhvr>
                                      <p:to>
                                        <p:strVal val="visible"/>
                                      </p:to>
                                    </p:set>
                                  </p:childTnLst>
                                </p:cTn>
                              </p:par>
                            </p:childTnLst>
                          </p:cTn>
                        </p:par>
                        <p:par>
                          <p:cTn id="118" fill="hold">
                            <p:stCondLst>
                              <p:cond delay="0"/>
                            </p:stCondLst>
                            <p:childTnLst>
                              <p:par>
                                <p:cTn id="119" presetID="1" presetClass="entr" presetSubtype="0" fill="hold" grpId="0" nodeType="afterEffect">
                                  <p:stCondLst>
                                    <p:cond delay="0"/>
                                  </p:stCondLst>
                                  <p:iterate>
                                    <p:tmAbs val="0"/>
                                  </p:iterate>
                                  <p:childTnLst>
                                    <p:set>
                                      <p:cBhvr>
                                        <p:cTn id="120" fill="hold"/>
                                        <p:tgtEl>
                                          <p:spTgt spid="2288"/>
                                        </p:tgtEl>
                                        <p:attrNameLst>
                                          <p:attrName>style.visibility</p:attrName>
                                        </p:attrNameLst>
                                      </p:cBhvr>
                                      <p:to>
                                        <p:strVal val="visible"/>
                                      </p:to>
                                    </p:set>
                                  </p:childTnLst>
                                </p:cTn>
                              </p:par>
                            </p:childTnLst>
                          </p:cTn>
                        </p:par>
                        <p:par>
                          <p:cTn id="121" fill="hold">
                            <p:stCondLst>
                              <p:cond delay="0"/>
                            </p:stCondLst>
                            <p:childTnLst>
                              <p:par>
                                <p:cTn id="122" presetID="1" presetClass="entr" presetSubtype="0" fill="hold" grpId="0" nodeType="afterEffect">
                                  <p:stCondLst>
                                    <p:cond delay="0"/>
                                  </p:stCondLst>
                                  <p:iterate>
                                    <p:tmAbs val="0"/>
                                  </p:iterate>
                                  <p:childTnLst>
                                    <p:set>
                                      <p:cBhvr>
                                        <p:cTn id="123" fill="hold"/>
                                        <p:tgtEl>
                                          <p:spTgt spid="2285"/>
                                        </p:tgtEl>
                                        <p:attrNameLst>
                                          <p:attrName>style.visibility</p:attrName>
                                        </p:attrNameLst>
                                      </p:cBhvr>
                                      <p:to>
                                        <p:strVal val="visible"/>
                                      </p:to>
                                    </p:set>
                                  </p:childTnLst>
                                </p:cTn>
                              </p:par>
                            </p:childTnLst>
                          </p:cTn>
                        </p:par>
                        <p:par>
                          <p:cTn id="124" fill="hold">
                            <p:stCondLst>
                              <p:cond delay="0"/>
                            </p:stCondLst>
                            <p:childTnLst>
                              <p:par>
                                <p:cTn id="125" presetID="1" presetClass="entr" presetSubtype="0" fill="hold" grpId="0" nodeType="afterEffect">
                                  <p:stCondLst>
                                    <p:cond delay="0"/>
                                  </p:stCondLst>
                                  <p:iterate>
                                    <p:tmAbs val="0"/>
                                  </p:iterate>
                                  <p:childTnLst>
                                    <p:set>
                                      <p:cBhvr>
                                        <p:cTn id="126" fill="hold"/>
                                        <p:tgtEl>
                                          <p:spTgt spid="2289"/>
                                        </p:tgtEl>
                                        <p:attrNameLst>
                                          <p:attrName>style.visibility</p:attrName>
                                        </p:attrNameLst>
                                      </p:cBhvr>
                                      <p:to>
                                        <p:strVal val="visible"/>
                                      </p:to>
                                    </p:set>
                                  </p:childTnLst>
                                </p:cTn>
                              </p:par>
                            </p:childTnLst>
                          </p:cTn>
                        </p:par>
                        <p:par>
                          <p:cTn id="127" fill="hold">
                            <p:stCondLst>
                              <p:cond delay="0"/>
                            </p:stCondLst>
                            <p:childTnLst>
                              <p:par>
                                <p:cTn id="128" presetID="1" presetClass="entr" presetSubtype="0" fill="hold" grpId="0" nodeType="afterEffect">
                                  <p:stCondLst>
                                    <p:cond delay="0"/>
                                  </p:stCondLst>
                                  <p:iterate>
                                    <p:tmAbs val="0"/>
                                  </p:iterate>
                                  <p:childTnLst>
                                    <p:set>
                                      <p:cBhvr>
                                        <p:cTn id="129" fill="hold"/>
                                        <p:tgtEl>
                                          <p:spTgt spid="2286"/>
                                        </p:tgtEl>
                                        <p:attrNameLst>
                                          <p:attrName>style.visibility</p:attrName>
                                        </p:attrNameLst>
                                      </p:cBhvr>
                                      <p:to>
                                        <p:strVal val="visible"/>
                                      </p:to>
                                    </p:set>
                                  </p:childTnLst>
                                </p:cTn>
                              </p:par>
                            </p:childTnLst>
                          </p:cTn>
                        </p:par>
                        <p:par>
                          <p:cTn id="130" fill="hold">
                            <p:stCondLst>
                              <p:cond delay="0"/>
                            </p:stCondLst>
                            <p:childTnLst>
                              <p:par>
                                <p:cTn id="131" presetID="1" presetClass="entr" presetSubtype="0" fill="hold" grpId="0" nodeType="afterEffect">
                                  <p:stCondLst>
                                    <p:cond delay="0"/>
                                  </p:stCondLst>
                                  <p:iterate>
                                    <p:tmAbs val="0"/>
                                  </p:iterate>
                                  <p:childTnLst>
                                    <p:set>
                                      <p:cBhvr>
                                        <p:cTn id="132" fill="hold"/>
                                        <p:tgtEl>
                                          <p:spTgt spid="2277"/>
                                        </p:tgtEl>
                                        <p:attrNameLst>
                                          <p:attrName>style.visibility</p:attrName>
                                        </p:attrNameLst>
                                      </p:cBhvr>
                                      <p:to>
                                        <p:strVal val="visible"/>
                                      </p:to>
                                    </p:set>
                                  </p:childTnLst>
                                </p:cTn>
                              </p:par>
                            </p:childTnLst>
                          </p:cTn>
                        </p:par>
                        <p:par>
                          <p:cTn id="133" fill="hold">
                            <p:stCondLst>
                              <p:cond delay="0"/>
                            </p:stCondLst>
                            <p:childTnLst>
                              <p:par>
                                <p:cTn id="134" presetID="1" presetClass="entr" presetSubtype="0" fill="hold" grpId="0" nodeType="afterEffect">
                                  <p:stCondLst>
                                    <p:cond delay="0"/>
                                  </p:stCondLst>
                                  <p:iterate>
                                    <p:tmAbs val="0"/>
                                  </p:iterate>
                                  <p:childTnLst>
                                    <p:set>
                                      <p:cBhvr>
                                        <p:cTn id="135" fill="hold"/>
                                        <p:tgtEl>
                                          <p:spTgt spid="2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7" grpId="0" animBg="1" advAuto="0"/>
      <p:bldP spid="2248" grpId="0" animBg="1" advAuto="0"/>
      <p:bldP spid="2249" grpId="0" animBg="1" advAuto="0"/>
      <p:bldP spid="2250" grpId="0" animBg="1" advAuto="0"/>
      <p:bldP spid="2251" grpId="0" animBg="1" advAuto="0"/>
      <p:bldP spid="2252" grpId="0" animBg="1" advAuto="0"/>
      <p:bldP spid="2253" grpId="0" animBg="1" advAuto="0"/>
      <p:bldP spid="2254" grpId="0" animBg="1" advAuto="0"/>
      <p:bldP spid="2255" grpId="0" animBg="1" advAuto="0"/>
      <p:bldP spid="2256" grpId="0" animBg="1" advAuto="0"/>
      <p:bldP spid="2257" grpId="0" animBg="1" advAuto="0"/>
      <p:bldP spid="2258" grpId="0" animBg="1" advAuto="0"/>
      <p:bldP spid="2259" grpId="0" animBg="1" advAuto="0"/>
      <p:bldP spid="2260" grpId="0" animBg="1" advAuto="0"/>
      <p:bldP spid="2261" grpId="0" animBg="1" advAuto="0"/>
      <p:bldP spid="2262" grpId="0" animBg="1" advAuto="0"/>
      <p:bldP spid="2263" grpId="0" animBg="1" advAuto="0"/>
      <p:bldP spid="2264" grpId="0" animBg="1" advAuto="0"/>
      <p:bldP spid="2265" grpId="0" animBg="1" advAuto="0"/>
      <p:bldP spid="2266" grpId="0" animBg="1" advAuto="0"/>
      <p:bldP spid="2267" grpId="0" animBg="1" advAuto="0"/>
      <p:bldP spid="2268" grpId="0" animBg="1" advAuto="0"/>
      <p:bldP spid="2269" grpId="0" animBg="1" advAuto="0"/>
      <p:bldP spid="2270" grpId="0" animBg="1" advAuto="0"/>
      <p:bldP spid="2271" grpId="0" animBg="1" advAuto="0"/>
      <p:bldP spid="2272" grpId="0" animBg="1" advAuto="0"/>
      <p:bldP spid="2273" grpId="0" animBg="1" advAuto="0"/>
      <p:bldP spid="2274" grpId="0" animBg="1" advAuto="0"/>
      <p:bldP spid="2275" grpId="0" animBg="1" advAuto="0"/>
      <p:bldP spid="2276" grpId="0" animBg="1" advAuto="0"/>
      <p:bldP spid="2277" grpId="0" animBg="1" advAuto="0"/>
      <p:bldP spid="2278" grpId="0" animBg="1" advAuto="0"/>
      <p:bldP spid="2279" grpId="0" animBg="1" advAuto="0"/>
      <p:bldP spid="2280" grpId="0" animBg="1" advAuto="0"/>
      <p:bldP spid="2281" grpId="0" animBg="1" advAuto="0"/>
      <p:bldP spid="2282" grpId="0" animBg="1" advAuto="0"/>
      <p:bldP spid="2283" grpId="0" animBg="1" advAuto="0"/>
      <p:bldP spid="2284" grpId="0" animBg="1" advAuto="0"/>
      <p:bldP spid="2285" grpId="0" animBg="1" advAuto="0"/>
      <p:bldP spid="2286" grpId="0" animBg="1" advAuto="0"/>
      <p:bldP spid="2287" grpId="0" animBg="1" advAuto="0"/>
      <p:bldP spid="2288" grpId="0" animBg="1" advAuto="0"/>
      <p:bldP spid="2289" grpId="0" animBg="1" advAuto="0"/>
      <p:bldP spid="2290" grpId="0" animBg="1" advAuto="0"/>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94" name="Tail entity"/>
          <p:cNvSpPr txBox="1"/>
          <p:nvPr/>
        </p:nvSpPr>
        <p:spPr>
          <a:xfrm>
            <a:off x="7641296" y="956264"/>
            <a:ext cx="3766676" cy="39754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500" b="0">
                <a:solidFill>
                  <a:srgbClr val="D783FF"/>
                </a:solidFill>
                <a:latin typeface="Avenir Heavy"/>
                <a:ea typeface="Avenir Heavy"/>
                <a:cs typeface="Avenir Heavy"/>
                <a:sym typeface="Avenir Heavy"/>
              </a:defRPr>
            </a:lvl1pPr>
          </a:lstStyle>
          <a:p>
            <a:r>
              <a:rPr sz="2250"/>
              <a:t>Tail entity</a:t>
            </a:r>
          </a:p>
        </p:txBody>
      </p:sp>
      <p:sp>
        <p:nvSpPr>
          <p:cNvPr id="2295" name="VisualCOMET"/>
          <p:cNvSpPr txBox="1">
            <a:spLocks noGrp="1"/>
          </p:cNvSpPr>
          <p:nvPr>
            <p:ph type="title"/>
          </p:nvPr>
        </p:nvSpPr>
        <p:spPr>
          <a:prstGeom prst="rect">
            <a:avLst/>
          </a:prstGeom>
        </p:spPr>
        <p:txBody>
          <a:bodyPr/>
          <a:lstStyle>
            <a:lvl1pPr>
              <a:defRPr>
                <a:latin typeface="+mj-lt"/>
                <a:ea typeface="+mj-ea"/>
                <a:cs typeface="+mj-cs"/>
                <a:sym typeface="Avenir Book"/>
              </a:defRPr>
            </a:lvl1pPr>
          </a:lstStyle>
          <a:p>
            <a:r>
              <a:t>VisualCOMET</a:t>
            </a:r>
          </a:p>
        </p:txBody>
      </p:sp>
      <p:sp>
        <p:nvSpPr>
          <p:cNvPr id="2296" name="Line"/>
          <p:cNvSpPr/>
          <p:nvPr/>
        </p:nvSpPr>
        <p:spPr>
          <a:xfrm flipV="1">
            <a:off x="1777818" y="3718092"/>
            <a:ext cx="1" cy="978104"/>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297" name="Line"/>
          <p:cNvSpPr/>
          <p:nvPr/>
        </p:nvSpPr>
        <p:spPr>
          <a:xfrm flipV="1">
            <a:off x="2746504" y="3718092"/>
            <a:ext cx="1" cy="978104"/>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298" name="&lt;after&gt;"/>
          <p:cNvSpPr/>
          <p:nvPr/>
        </p:nvSpPr>
        <p:spPr>
          <a:xfrm>
            <a:off x="7746649" y="4756150"/>
            <a:ext cx="834537" cy="330200"/>
          </a:xfrm>
          <a:prstGeom prst="rect">
            <a:avLst/>
          </a:prstGeom>
          <a:solidFill>
            <a:srgbClr val="CFFFCC">
              <a:alpha val="19020"/>
            </a:srgbClr>
          </a:solidFill>
          <a:ln w="127000">
            <a:solidFill>
              <a:srgbClr val="73FA79">
                <a:alpha val="74617"/>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&lt;after&gt;</a:t>
            </a:r>
          </a:p>
        </p:txBody>
      </p:sp>
      <p:pic>
        <p:nvPicPr>
          <p:cNvPr id="2299" name="Image" descr="Image"/>
          <p:cNvPicPr>
            <a:picLocks noChangeAspect="1"/>
          </p:cNvPicPr>
          <p:nvPr/>
        </p:nvPicPr>
        <p:blipFill>
          <a:blip r:embed="rId2"/>
          <a:srcRect l="2059" t="1475" r="629" b="1475"/>
          <a:stretch>
            <a:fillRect/>
          </a:stretch>
        </p:blipFill>
        <p:spPr>
          <a:xfrm>
            <a:off x="1293829" y="4632317"/>
            <a:ext cx="967881" cy="627613"/>
          </a:xfrm>
          <a:prstGeom prst="rect">
            <a:avLst/>
          </a:prstGeom>
          <a:ln w="12700">
            <a:miter lim="400000"/>
          </a:ln>
        </p:spPr>
      </p:pic>
      <p:grpSp>
        <p:nvGrpSpPr>
          <p:cNvPr id="2302" name="Group"/>
          <p:cNvGrpSpPr/>
          <p:nvPr/>
        </p:nvGrpSpPr>
        <p:grpSpPr>
          <a:xfrm>
            <a:off x="2363179" y="4644901"/>
            <a:ext cx="766652" cy="602491"/>
            <a:chOff x="0" y="0"/>
            <a:chExt cx="1533302" cy="1204979"/>
          </a:xfrm>
        </p:grpSpPr>
        <p:pic>
          <p:nvPicPr>
            <p:cNvPr id="2300" name="Image" descr="Image"/>
            <p:cNvPicPr>
              <a:picLocks noChangeAspect="1"/>
            </p:cNvPicPr>
            <p:nvPr/>
          </p:nvPicPr>
          <p:blipFill>
            <a:blip r:embed="rId2"/>
            <a:srcRect l="35097" t="18242" r="10332" b="16662"/>
            <a:stretch>
              <a:fillRect/>
            </a:stretch>
          </p:blipFill>
          <p:spPr>
            <a:xfrm>
              <a:off x="0" y="124"/>
              <a:ext cx="1533303" cy="1189192"/>
            </a:xfrm>
            <a:prstGeom prst="rect">
              <a:avLst/>
            </a:prstGeom>
            <a:ln w="12700" cap="flat">
              <a:noFill/>
              <a:miter lim="400000"/>
            </a:ln>
            <a:effectLst/>
          </p:spPr>
        </p:pic>
        <p:sp>
          <p:nvSpPr>
            <p:cNvPr id="2301" name="Rectangle"/>
            <p:cNvSpPr/>
            <p:nvPr/>
          </p:nvSpPr>
          <p:spPr>
            <a:xfrm>
              <a:off x="9263" y="0"/>
              <a:ext cx="1514772" cy="1204980"/>
            </a:xfrm>
            <a:prstGeom prst="rect">
              <a:avLst/>
            </a:prstGeom>
            <a:noFill/>
            <a:ln w="63500" cap="flat">
              <a:solidFill>
                <a:schemeClr val="accent1">
                  <a:lumOff val="16847"/>
                </a:schemeClr>
              </a:solidFill>
              <a:prstDash val="solid"/>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grpSp>
      <p:sp>
        <p:nvSpPr>
          <p:cNvPr id="2303" name="…"/>
          <p:cNvSpPr/>
          <p:nvPr/>
        </p:nvSpPr>
        <p:spPr>
          <a:xfrm>
            <a:off x="7084953" y="4752782"/>
            <a:ext cx="674557" cy="386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500" b="0">
                <a:latin typeface="Avenir Heavy"/>
                <a:ea typeface="Avenir Heavy"/>
                <a:cs typeface="Avenir Heavy"/>
                <a:sym typeface="Avenir Heavy"/>
              </a:defRPr>
            </a:lvl1pPr>
          </a:lstStyle>
          <a:p>
            <a:r>
              <a:rPr sz="1750"/>
              <a:t>…</a:t>
            </a:r>
          </a:p>
        </p:txBody>
      </p:sp>
      <p:sp>
        <p:nvSpPr>
          <p:cNvPr id="2304" name="&lt;Person2&gt;"/>
          <p:cNvSpPr txBox="1"/>
          <p:nvPr/>
        </p:nvSpPr>
        <p:spPr>
          <a:xfrm>
            <a:off x="4212481" y="4799423"/>
            <a:ext cx="872034" cy="243656"/>
          </a:xfrm>
          <a:prstGeom prst="rect">
            <a:avLst/>
          </a:prstGeom>
          <a:solidFill>
            <a:srgbClr val="FFE9BF">
              <a:alpha val="20229"/>
            </a:srgbClr>
          </a:solidFill>
          <a:ln w="127000">
            <a:solidFill>
              <a:srgbClr val="FFE9B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500" b="0">
                <a:latin typeface="Avenir Heavy"/>
                <a:ea typeface="Avenir Heavy"/>
                <a:cs typeface="Avenir Heavy"/>
                <a:sym typeface="Avenir Heavy"/>
              </a:defRPr>
            </a:lvl1pPr>
          </a:lstStyle>
          <a:p>
            <a:r>
              <a:rPr sz="1250"/>
              <a:t>&lt;Person2&gt;</a:t>
            </a:r>
          </a:p>
        </p:txBody>
      </p:sp>
      <p:sp>
        <p:nvSpPr>
          <p:cNvPr id="2305" name="is"/>
          <p:cNvSpPr txBox="1"/>
          <p:nvPr/>
        </p:nvSpPr>
        <p:spPr>
          <a:xfrm>
            <a:off x="5270688" y="4799423"/>
            <a:ext cx="163506" cy="243656"/>
          </a:xfrm>
          <a:prstGeom prst="rect">
            <a:avLst/>
          </a:prstGeom>
          <a:solidFill>
            <a:srgbClr val="FFE9BF">
              <a:alpha val="20229"/>
            </a:srgbClr>
          </a:solidFill>
          <a:ln w="127000">
            <a:solidFill>
              <a:srgbClr val="FFE9B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500" b="0">
                <a:latin typeface="Avenir Heavy"/>
                <a:ea typeface="Avenir Heavy"/>
                <a:cs typeface="Avenir Heavy"/>
                <a:sym typeface="Avenir Heavy"/>
              </a:defRPr>
            </a:lvl1pPr>
          </a:lstStyle>
          <a:p>
            <a:r>
              <a:rPr sz="1250"/>
              <a:t>is</a:t>
            </a:r>
          </a:p>
        </p:txBody>
      </p:sp>
      <p:sp>
        <p:nvSpPr>
          <p:cNvPr id="2306" name="Gasp"/>
          <p:cNvSpPr/>
          <p:nvPr/>
        </p:nvSpPr>
        <p:spPr>
          <a:xfrm>
            <a:off x="8807777" y="4756150"/>
            <a:ext cx="703152" cy="330200"/>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Gasp</a:t>
            </a:r>
          </a:p>
        </p:txBody>
      </p:sp>
      <p:sp>
        <p:nvSpPr>
          <p:cNvPr id="2307" name="for"/>
          <p:cNvSpPr/>
          <p:nvPr/>
        </p:nvSpPr>
        <p:spPr>
          <a:xfrm>
            <a:off x="9682287" y="4756150"/>
            <a:ext cx="585550" cy="330200"/>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for</a:t>
            </a:r>
          </a:p>
        </p:txBody>
      </p:sp>
      <p:sp>
        <p:nvSpPr>
          <p:cNvPr id="2308" name="Head entity"/>
          <p:cNvSpPr txBox="1"/>
          <p:nvPr/>
        </p:nvSpPr>
        <p:spPr>
          <a:xfrm>
            <a:off x="5013561" y="5845188"/>
            <a:ext cx="1720845" cy="397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500" b="0">
                <a:solidFill>
                  <a:schemeClr val="accent4">
                    <a:hueOff val="-461056"/>
                    <a:satOff val="4338"/>
                    <a:lumOff val="-10225"/>
                  </a:schemeClr>
                </a:solidFill>
                <a:latin typeface="Avenir Heavy"/>
                <a:ea typeface="Avenir Heavy"/>
                <a:cs typeface="Avenir Heavy"/>
                <a:sym typeface="Avenir Heavy"/>
              </a:defRPr>
            </a:lvl1pPr>
          </a:lstStyle>
          <a:p>
            <a:r>
              <a:rPr sz="2250"/>
              <a:t>Head entity</a:t>
            </a:r>
          </a:p>
        </p:txBody>
      </p:sp>
      <p:grpSp>
        <p:nvGrpSpPr>
          <p:cNvPr id="2312" name="Group"/>
          <p:cNvGrpSpPr/>
          <p:nvPr/>
        </p:nvGrpSpPr>
        <p:grpSpPr>
          <a:xfrm>
            <a:off x="4117656" y="5320430"/>
            <a:ext cx="3512654" cy="420498"/>
            <a:chOff x="0" y="0"/>
            <a:chExt cx="7025306" cy="840994"/>
          </a:xfrm>
        </p:grpSpPr>
        <p:sp>
          <p:nvSpPr>
            <p:cNvPr id="2309" name="Rectangle"/>
            <p:cNvSpPr/>
            <p:nvPr/>
          </p:nvSpPr>
          <p:spPr>
            <a:xfrm>
              <a:off x="0" y="294568"/>
              <a:ext cx="6927519" cy="251859"/>
            </a:xfrm>
            <a:prstGeom prst="rect">
              <a:avLst/>
            </a:prstGeom>
            <a:solidFill>
              <a:srgbClr val="FFD479"/>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10" name="Rectangle"/>
            <p:cNvSpPr/>
            <p:nvPr/>
          </p:nvSpPr>
          <p:spPr>
            <a:xfrm>
              <a:off x="6847579" y="0"/>
              <a:ext cx="177728" cy="840995"/>
            </a:xfrm>
            <a:prstGeom prst="rect">
              <a:avLst/>
            </a:prstGeom>
            <a:solidFill>
              <a:srgbClr val="FFD479"/>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11" name="Rectangle"/>
            <p:cNvSpPr/>
            <p:nvPr/>
          </p:nvSpPr>
          <p:spPr>
            <a:xfrm>
              <a:off x="11176" y="0"/>
              <a:ext cx="177728" cy="840995"/>
            </a:xfrm>
            <a:prstGeom prst="rect">
              <a:avLst/>
            </a:prstGeom>
            <a:solidFill>
              <a:srgbClr val="FFD479"/>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grpSp>
      <p:sp>
        <p:nvSpPr>
          <p:cNvPr id="2313" name="for"/>
          <p:cNvSpPr/>
          <p:nvPr/>
        </p:nvSpPr>
        <p:spPr>
          <a:xfrm>
            <a:off x="8783890" y="1481344"/>
            <a:ext cx="703152" cy="330201"/>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for</a:t>
            </a:r>
          </a:p>
        </p:txBody>
      </p:sp>
      <p:sp>
        <p:nvSpPr>
          <p:cNvPr id="2314" name="air"/>
          <p:cNvSpPr/>
          <p:nvPr/>
        </p:nvSpPr>
        <p:spPr>
          <a:xfrm>
            <a:off x="9682287" y="1481344"/>
            <a:ext cx="585550" cy="330201"/>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air</a:t>
            </a:r>
          </a:p>
        </p:txBody>
      </p:sp>
      <p:sp>
        <p:nvSpPr>
          <p:cNvPr id="2315" name="ROI Feature"/>
          <p:cNvSpPr txBox="1"/>
          <p:nvPr/>
        </p:nvSpPr>
        <p:spPr>
          <a:xfrm>
            <a:off x="1241336" y="4197608"/>
            <a:ext cx="1072965" cy="15901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b="0">
                <a:latin typeface="Avenir Heavy"/>
                <a:ea typeface="Avenir Heavy"/>
                <a:cs typeface="Avenir Heavy"/>
                <a:sym typeface="Avenir Heavy"/>
              </a:defRPr>
            </a:lvl1pPr>
          </a:lstStyle>
          <a:p>
            <a:r>
              <a:rPr sz="700"/>
              <a:t>ROI Feature</a:t>
            </a:r>
          </a:p>
        </p:txBody>
      </p:sp>
      <p:sp>
        <p:nvSpPr>
          <p:cNvPr id="2316" name="ROI Feature"/>
          <p:cNvSpPr txBox="1"/>
          <p:nvPr/>
        </p:nvSpPr>
        <p:spPr>
          <a:xfrm>
            <a:off x="2210022" y="4214025"/>
            <a:ext cx="1072965" cy="15901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b="0">
                <a:latin typeface="Avenir Heavy"/>
                <a:ea typeface="Avenir Heavy"/>
                <a:cs typeface="Avenir Heavy"/>
                <a:sym typeface="Avenir Heavy"/>
              </a:defRPr>
            </a:lvl1pPr>
          </a:lstStyle>
          <a:p>
            <a:r>
              <a:rPr sz="700"/>
              <a:t>ROI Feature</a:t>
            </a:r>
          </a:p>
        </p:txBody>
      </p:sp>
      <p:sp>
        <p:nvSpPr>
          <p:cNvPr id="2317" name="Line"/>
          <p:cNvSpPr/>
          <p:nvPr/>
        </p:nvSpPr>
        <p:spPr>
          <a:xfrm flipV="1">
            <a:off x="4692782"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18" name="Line"/>
          <p:cNvSpPr/>
          <p:nvPr/>
        </p:nvSpPr>
        <p:spPr>
          <a:xfrm flipV="1">
            <a:off x="5386893"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19" name="Line"/>
          <p:cNvSpPr/>
          <p:nvPr/>
        </p:nvSpPr>
        <p:spPr>
          <a:xfrm flipV="1">
            <a:off x="8163917" y="3750016"/>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20" name="Line"/>
          <p:cNvSpPr/>
          <p:nvPr/>
        </p:nvSpPr>
        <p:spPr>
          <a:xfrm flipV="1">
            <a:off x="9135465"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21" name="Line"/>
          <p:cNvSpPr/>
          <p:nvPr/>
        </p:nvSpPr>
        <p:spPr>
          <a:xfrm flipV="1">
            <a:off x="9975728"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22" name="Line"/>
          <p:cNvSpPr/>
          <p:nvPr/>
        </p:nvSpPr>
        <p:spPr>
          <a:xfrm flipV="1">
            <a:off x="10735520"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23" name="Line"/>
          <p:cNvSpPr/>
          <p:nvPr/>
        </p:nvSpPr>
        <p:spPr>
          <a:xfrm flipV="1">
            <a:off x="9968607" y="1833055"/>
            <a:ext cx="1" cy="54290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24" name="Line"/>
          <p:cNvSpPr/>
          <p:nvPr/>
        </p:nvSpPr>
        <p:spPr>
          <a:xfrm flipV="1">
            <a:off x="9135465" y="1833055"/>
            <a:ext cx="1" cy="54290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25" name="Tail entity"/>
          <p:cNvSpPr txBox="1"/>
          <p:nvPr/>
        </p:nvSpPr>
        <p:spPr>
          <a:xfrm>
            <a:off x="8975991" y="5845188"/>
            <a:ext cx="1998142" cy="397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500" b="0">
                <a:solidFill>
                  <a:srgbClr val="D783FF"/>
                </a:solidFill>
                <a:latin typeface="Avenir Heavy"/>
                <a:ea typeface="Avenir Heavy"/>
                <a:cs typeface="Avenir Heavy"/>
                <a:sym typeface="Avenir Heavy"/>
              </a:defRPr>
            </a:lvl1pPr>
          </a:lstStyle>
          <a:p>
            <a:r>
              <a:rPr sz="2250"/>
              <a:t>Tail entity</a:t>
            </a:r>
          </a:p>
        </p:txBody>
      </p:sp>
      <p:grpSp>
        <p:nvGrpSpPr>
          <p:cNvPr id="2329" name="Group"/>
          <p:cNvGrpSpPr/>
          <p:nvPr/>
        </p:nvGrpSpPr>
        <p:grpSpPr>
          <a:xfrm>
            <a:off x="7680725" y="5320430"/>
            <a:ext cx="966385" cy="420498"/>
            <a:chOff x="0" y="0"/>
            <a:chExt cx="1932767" cy="840994"/>
          </a:xfrm>
        </p:grpSpPr>
        <p:sp>
          <p:nvSpPr>
            <p:cNvPr id="2326" name="Rectangle"/>
            <p:cNvSpPr/>
            <p:nvPr/>
          </p:nvSpPr>
          <p:spPr>
            <a:xfrm>
              <a:off x="176145" y="298160"/>
              <a:ext cx="1751766" cy="244674"/>
            </a:xfrm>
            <a:prstGeom prst="rect">
              <a:avLst/>
            </a:prstGeom>
            <a:solidFill>
              <a:srgbClr val="73FA79">
                <a:alpha val="67326"/>
              </a:srgbClr>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27" name="Rectangle"/>
            <p:cNvSpPr/>
            <p:nvPr/>
          </p:nvSpPr>
          <p:spPr>
            <a:xfrm>
              <a:off x="0" y="0"/>
              <a:ext cx="177728" cy="840995"/>
            </a:xfrm>
            <a:prstGeom prst="rect">
              <a:avLst/>
            </a:prstGeom>
            <a:solidFill>
              <a:srgbClr val="73FA79">
                <a:alpha val="67326"/>
              </a:srgbClr>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28" name="Rectangle"/>
            <p:cNvSpPr/>
            <p:nvPr/>
          </p:nvSpPr>
          <p:spPr>
            <a:xfrm>
              <a:off x="1755040" y="0"/>
              <a:ext cx="177728" cy="840995"/>
            </a:xfrm>
            <a:prstGeom prst="rect">
              <a:avLst/>
            </a:prstGeom>
            <a:solidFill>
              <a:srgbClr val="73FA79">
                <a:alpha val="67326"/>
              </a:srgbClr>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grpSp>
      <p:grpSp>
        <p:nvGrpSpPr>
          <p:cNvPr id="2333" name="Group"/>
          <p:cNvGrpSpPr/>
          <p:nvPr/>
        </p:nvGrpSpPr>
        <p:grpSpPr>
          <a:xfrm>
            <a:off x="8697524" y="5320430"/>
            <a:ext cx="2414436" cy="420498"/>
            <a:chOff x="0" y="0"/>
            <a:chExt cx="4828871" cy="840994"/>
          </a:xfrm>
        </p:grpSpPr>
        <p:sp>
          <p:nvSpPr>
            <p:cNvPr id="2330" name="Rectangle"/>
            <p:cNvSpPr/>
            <p:nvPr/>
          </p:nvSpPr>
          <p:spPr>
            <a:xfrm>
              <a:off x="0" y="282811"/>
              <a:ext cx="4814352" cy="275372"/>
            </a:xfrm>
            <a:prstGeom prst="rect">
              <a:avLst/>
            </a:prstGeom>
            <a:solidFill>
              <a:srgbClr val="D783FF"/>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31" name="Rectangle"/>
            <p:cNvSpPr/>
            <p:nvPr/>
          </p:nvSpPr>
          <p:spPr>
            <a:xfrm>
              <a:off x="1373" y="0"/>
              <a:ext cx="177728" cy="840995"/>
            </a:xfrm>
            <a:prstGeom prst="rect">
              <a:avLst/>
            </a:prstGeom>
            <a:solidFill>
              <a:srgbClr val="D783FF"/>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32" name="Rectangle"/>
            <p:cNvSpPr/>
            <p:nvPr/>
          </p:nvSpPr>
          <p:spPr>
            <a:xfrm>
              <a:off x="4651144" y="0"/>
              <a:ext cx="177728" cy="840995"/>
            </a:xfrm>
            <a:prstGeom prst="rect">
              <a:avLst/>
            </a:prstGeom>
            <a:solidFill>
              <a:srgbClr val="D783FF"/>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grpSp>
      <p:sp>
        <p:nvSpPr>
          <p:cNvPr id="2334" name="gasp"/>
          <p:cNvSpPr/>
          <p:nvPr/>
        </p:nvSpPr>
        <p:spPr>
          <a:xfrm>
            <a:off x="7812341" y="1481344"/>
            <a:ext cx="703152" cy="330201"/>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gasp</a:t>
            </a:r>
          </a:p>
        </p:txBody>
      </p:sp>
      <p:sp>
        <p:nvSpPr>
          <p:cNvPr id="2335" name="Line"/>
          <p:cNvSpPr/>
          <p:nvPr/>
        </p:nvSpPr>
        <p:spPr>
          <a:xfrm flipV="1">
            <a:off x="8163917" y="1833055"/>
            <a:ext cx="1" cy="54290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36" name="&lt;relation&gt;"/>
          <p:cNvSpPr txBox="1"/>
          <p:nvPr/>
        </p:nvSpPr>
        <p:spPr>
          <a:xfrm>
            <a:off x="7434111" y="5845188"/>
            <a:ext cx="1473160" cy="397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500" b="0">
                <a:solidFill>
                  <a:schemeClr val="accent3">
                    <a:hueOff val="-274225"/>
                    <a:satOff val="26768"/>
                    <a:lumOff val="11368"/>
                  </a:schemeClr>
                </a:solidFill>
                <a:latin typeface="Avenir Heavy"/>
                <a:ea typeface="Avenir Heavy"/>
                <a:cs typeface="Avenir Heavy"/>
                <a:sym typeface="Avenir Heavy"/>
              </a:defRPr>
            </a:lvl1pPr>
          </a:lstStyle>
          <a:p>
            <a:r>
              <a:rPr sz="2250"/>
              <a:t>&lt;relation&gt;</a:t>
            </a:r>
          </a:p>
        </p:txBody>
      </p:sp>
      <p:sp>
        <p:nvSpPr>
          <p:cNvPr id="2337" name="air"/>
          <p:cNvSpPr/>
          <p:nvPr/>
        </p:nvSpPr>
        <p:spPr>
          <a:xfrm>
            <a:off x="10442746" y="4756150"/>
            <a:ext cx="585550" cy="330200"/>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air</a:t>
            </a:r>
          </a:p>
        </p:txBody>
      </p:sp>
      <p:sp>
        <p:nvSpPr>
          <p:cNvPr id="2338" name="&lt;END&gt;"/>
          <p:cNvSpPr/>
          <p:nvPr/>
        </p:nvSpPr>
        <p:spPr>
          <a:xfrm>
            <a:off x="10395443" y="1481344"/>
            <a:ext cx="632852" cy="330201"/>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&lt;END&gt;</a:t>
            </a:r>
          </a:p>
        </p:txBody>
      </p:sp>
      <p:sp>
        <p:nvSpPr>
          <p:cNvPr id="2339" name="Line"/>
          <p:cNvSpPr/>
          <p:nvPr/>
        </p:nvSpPr>
        <p:spPr>
          <a:xfrm flipV="1">
            <a:off x="10711869" y="1833055"/>
            <a:ext cx="1" cy="54290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40" name="holding"/>
          <p:cNvSpPr txBox="1"/>
          <p:nvPr/>
        </p:nvSpPr>
        <p:spPr>
          <a:xfrm>
            <a:off x="5626758" y="4799423"/>
            <a:ext cx="617157" cy="243656"/>
          </a:xfrm>
          <a:prstGeom prst="rect">
            <a:avLst/>
          </a:prstGeom>
          <a:solidFill>
            <a:srgbClr val="FFE9BF">
              <a:alpha val="20229"/>
            </a:srgbClr>
          </a:solidFill>
          <a:ln w="127000">
            <a:solidFill>
              <a:srgbClr val="FFE9B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500" b="0">
                <a:latin typeface="Avenir Heavy"/>
                <a:ea typeface="Avenir Heavy"/>
                <a:cs typeface="Avenir Heavy"/>
                <a:sym typeface="Avenir Heavy"/>
              </a:defRPr>
            </a:lvl1pPr>
          </a:lstStyle>
          <a:p>
            <a:r>
              <a:rPr sz="1250"/>
              <a:t>holding</a:t>
            </a:r>
          </a:p>
        </p:txBody>
      </p:sp>
      <p:sp>
        <p:nvSpPr>
          <p:cNvPr id="2341" name="onto"/>
          <p:cNvSpPr txBox="1"/>
          <p:nvPr/>
        </p:nvSpPr>
        <p:spPr>
          <a:xfrm>
            <a:off x="6431120" y="4799423"/>
            <a:ext cx="400751" cy="243656"/>
          </a:xfrm>
          <a:prstGeom prst="rect">
            <a:avLst/>
          </a:prstGeom>
          <a:solidFill>
            <a:srgbClr val="FFE9BF">
              <a:alpha val="20229"/>
            </a:srgbClr>
          </a:solidFill>
          <a:ln w="127000">
            <a:solidFill>
              <a:srgbClr val="FFE9B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500" b="0">
                <a:latin typeface="Avenir Heavy"/>
                <a:ea typeface="Avenir Heavy"/>
                <a:cs typeface="Avenir Heavy"/>
                <a:sym typeface="Avenir Heavy"/>
              </a:defRPr>
            </a:lvl1pPr>
          </a:lstStyle>
          <a:p>
            <a:r>
              <a:rPr sz="1250"/>
              <a:t>onto</a:t>
            </a:r>
          </a:p>
        </p:txBody>
      </p:sp>
      <p:sp>
        <p:nvSpPr>
          <p:cNvPr id="2342" name="a"/>
          <p:cNvSpPr txBox="1"/>
          <p:nvPr/>
        </p:nvSpPr>
        <p:spPr>
          <a:xfrm>
            <a:off x="7016129" y="4799423"/>
            <a:ext cx="205899" cy="243656"/>
          </a:xfrm>
          <a:prstGeom prst="rect">
            <a:avLst/>
          </a:prstGeom>
          <a:solidFill>
            <a:srgbClr val="FFE9BF">
              <a:alpha val="20229"/>
            </a:srgbClr>
          </a:solidFill>
          <a:ln w="127000">
            <a:solidFill>
              <a:srgbClr val="FFE9B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500" b="0">
                <a:latin typeface="Avenir Heavy"/>
                <a:ea typeface="Avenir Heavy"/>
                <a:cs typeface="Avenir Heavy"/>
                <a:sym typeface="Avenir Heavy"/>
              </a:defRPr>
            </a:lvl1pPr>
          </a:lstStyle>
          <a:p>
            <a:r>
              <a:rPr sz="1250"/>
              <a:t>a</a:t>
            </a:r>
          </a:p>
        </p:txBody>
      </p:sp>
      <p:sp>
        <p:nvSpPr>
          <p:cNvPr id="2343" name="Line"/>
          <p:cNvSpPr/>
          <p:nvPr/>
        </p:nvSpPr>
        <p:spPr>
          <a:xfrm flipV="1">
            <a:off x="5955644"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44" name="Line"/>
          <p:cNvSpPr/>
          <p:nvPr/>
        </p:nvSpPr>
        <p:spPr>
          <a:xfrm flipV="1">
            <a:off x="6649755"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45" name="Visual Context"/>
          <p:cNvSpPr txBox="1"/>
          <p:nvPr/>
        </p:nvSpPr>
        <p:spPr>
          <a:xfrm>
            <a:off x="1531200" y="5845188"/>
            <a:ext cx="1998141" cy="397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500" b="0">
                <a:solidFill>
                  <a:schemeClr val="accent5">
                    <a:hueOff val="-82419"/>
                    <a:satOff val="-9513"/>
                    <a:lumOff val="-16343"/>
                  </a:schemeClr>
                </a:solidFill>
                <a:latin typeface="Avenir Heavy"/>
                <a:ea typeface="Avenir Heavy"/>
                <a:cs typeface="Avenir Heavy"/>
                <a:sym typeface="Avenir Heavy"/>
              </a:defRPr>
            </a:lvl1pPr>
          </a:lstStyle>
          <a:p>
            <a:r>
              <a:rPr sz="2250"/>
              <a:t>Visual Context</a:t>
            </a:r>
          </a:p>
        </p:txBody>
      </p:sp>
      <p:grpSp>
        <p:nvGrpSpPr>
          <p:cNvPr id="2349" name="Group"/>
          <p:cNvGrpSpPr/>
          <p:nvPr/>
        </p:nvGrpSpPr>
        <p:grpSpPr>
          <a:xfrm>
            <a:off x="1069069" y="5320430"/>
            <a:ext cx="2922403" cy="420498"/>
            <a:chOff x="0" y="0"/>
            <a:chExt cx="5844803" cy="840994"/>
          </a:xfrm>
        </p:grpSpPr>
        <p:sp>
          <p:nvSpPr>
            <p:cNvPr id="2346" name="Rectangle"/>
            <p:cNvSpPr/>
            <p:nvPr/>
          </p:nvSpPr>
          <p:spPr>
            <a:xfrm>
              <a:off x="5667076" y="0"/>
              <a:ext cx="177728" cy="840995"/>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47" name="Rectangle"/>
            <p:cNvSpPr/>
            <p:nvPr/>
          </p:nvSpPr>
          <p:spPr>
            <a:xfrm>
              <a:off x="160561" y="298160"/>
              <a:ext cx="5499101" cy="244674"/>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48" name="Rectangle"/>
            <p:cNvSpPr/>
            <p:nvPr/>
          </p:nvSpPr>
          <p:spPr>
            <a:xfrm>
              <a:off x="0" y="0"/>
              <a:ext cx="177728" cy="840995"/>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grpSp>
      <p:sp>
        <p:nvSpPr>
          <p:cNvPr id="2350" name="…"/>
          <p:cNvSpPr/>
          <p:nvPr/>
        </p:nvSpPr>
        <p:spPr>
          <a:xfrm>
            <a:off x="3260556" y="4803033"/>
            <a:ext cx="674557" cy="386727"/>
          </a:xfrm>
          <a:prstGeom prst="rect">
            <a:avLst/>
          </a:prstGeom>
          <a:solidFill>
            <a:srgbClr val="FFFFFF"/>
          </a:solidFill>
          <a:ln w="1270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500" b="0">
                <a:latin typeface="Avenir Heavy"/>
                <a:ea typeface="Avenir Heavy"/>
                <a:cs typeface="Avenir Heavy"/>
                <a:sym typeface="Avenir Heavy"/>
              </a:defRPr>
            </a:lvl1pPr>
          </a:lstStyle>
          <a:p>
            <a:r>
              <a:rPr sz="1750"/>
              <a:t>…</a:t>
            </a:r>
          </a:p>
        </p:txBody>
      </p:sp>
      <p:sp>
        <p:nvSpPr>
          <p:cNvPr id="2351" name="Line"/>
          <p:cNvSpPr/>
          <p:nvPr/>
        </p:nvSpPr>
        <p:spPr>
          <a:xfrm flipV="1">
            <a:off x="7119078"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pic>
        <p:nvPicPr>
          <p:cNvPr id="2352" name="Image" descr="Image"/>
          <p:cNvPicPr>
            <a:picLocks/>
          </p:cNvPicPr>
          <p:nvPr/>
        </p:nvPicPr>
        <p:blipFill>
          <a:blip r:embed="rId3"/>
          <a:srcRect l="920" t="34547" r="922" b="46989"/>
          <a:stretch>
            <a:fillRect/>
          </a:stretch>
        </p:blipFill>
        <p:spPr>
          <a:xfrm>
            <a:off x="1156061" y="2406219"/>
            <a:ext cx="9879807" cy="1286074"/>
          </a:xfrm>
          <a:custGeom>
            <a:avLst/>
            <a:gdLst/>
            <a:ahLst/>
            <a:cxnLst>
              <a:cxn ang="0">
                <a:pos x="wd2" y="hd2"/>
              </a:cxn>
              <a:cxn ang="5400000">
                <a:pos x="wd2" y="hd2"/>
              </a:cxn>
              <a:cxn ang="10800000">
                <a:pos x="wd2" y="hd2"/>
              </a:cxn>
              <a:cxn ang="16200000">
                <a:pos x="wd2" y="hd2"/>
              </a:cxn>
            </a:cxnLst>
            <a:rect l="0" t="0" r="r" b="b"/>
            <a:pathLst>
              <a:path w="21600" h="21600" extrusionOk="0">
                <a:moveTo>
                  <a:pt x="1184" y="0"/>
                </a:moveTo>
                <a:cubicBezTo>
                  <a:pt x="837" y="0"/>
                  <a:pt x="628" y="1"/>
                  <a:pt x="489" y="447"/>
                </a:cubicBezTo>
                <a:cubicBezTo>
                  <a:pt x="289" y="1007"/>
                  <a:pt x="131" y="2220"/>
                  <a:pt x="58" y="3759"/>
                </a:cubicBezTo>
                <a:cubicBezTo>
                  <a:pt x="0" y="4827"/>
                  <a:pt x="0" y="6429"/>
                  <a:pt x="0" y="9099"/>
                </a:cubicBezTo>
                <a:lnTo>
                  <a:pt x="0" y="12501"/>
                </a:lnTo>
                <a:cubicBezTo>
                  <a:pt x="0" y="15171"/>
                  <a:pt x="0" y="16773"/>
                  <a:pt x="58" y="17841"/>
                </a:cubicBezTo>
                <a:cubicBezTo>
                  <a:pt x="131" y="19380"/>
                  <a:pt x="289" y="20593"/>
                  <a:pt x="489" y="21153"/>
                </a:cubicBezTo>
                <a:cubicBezTo>
                  <a:pt x="628" y="21599"/>
                  <a:pt x="837" y="21600"/>
                  <a:pt x="1184" y="21600"/>
                </a:cubicBezTo>
                <a:lnTo>
                  <a:pt x="20416" y="21600"/>
                </a:lnTo>
                <a:cubicBezTo>
                  <a:pt x="20763" y="21600"/>
                  <a:pt x="20972" y="21599"/>
                  <a:pt x="21111" y="21153"/>
                </a:cubicBezTo>
                <a:cubicBezTo>
                  <a:pt x="21311" y="20593"/>
                  <a:pt x="21469" y="19380"/>
                  <a:pt x="21542" y="17841"/>
                </a:cubicBezTo>
                <a:cubicBezTo>
                  <a:pt x="21600" y="16773"/>
                  <a:pt x="21600" y="15171"/>
                  <a:pt x="21600" y="12501"/>
                </a:cubicBezTo>
                <a:lnTo>
                  <a:pt x="21600" y="9099"/>
                </a:lnTo>
                <a:cubicBezTo>
                  <a:pt x="21600" y="6429"/>
                  <a:pt x="21600" y="4827"/>
                  <a:pt x="21542" y="3759"/>
                </a:cubicBezTo>
                <a:cubicBezTo>
                  <a:pt x="21469" y="2220"/>
                  <a:pt x="21311" y="1007"/>
                  <a:pt x="21111" y="447"/>
                </a:cubicBezTo>
                <a:cubicBezTo>
                  <a:pt x="20972" y="1"/>
                  <a:pt x="20763" y="0"/>
                  <a:pt x="20416" y="0"/>
                </a:cubicBezTo>
                <a:lnTo>
                  <a:pt x="1184" y="0"/>
                </a:lnTo>
                <a:close/>
              </a:path>
            </a:pathLst>
          </a:custGeom>
          <a:ln w="12700">
            <a:miter lim="400000"/>
          </a:ln>
        </p:spPr>
      </p:pic>
      <p:sp>
        <p:nvSpPr>
          <p:cNvPr id="2353" name="Rounded Rectangle"/>
          <p:cNvSpPr/>
          <p:nvPr/>
        </p:nvSpPr>
        <p:spPr>
          <a:xfrm>
            <a:off x="1147266" y="2364193"/>
            <a:ext cx="9897468" cy="1361603"/>
          </a:xfrm>
          <a:prstGeom prst="roundRect">
            <a:avLst>
              <a:gd name="adj" fmla="val 26810"/>
            </a:avLst>
          </a:prstGeom>
          <a:solidFill>
            <a:srgbClr val="D5D5D5">
              <a:alpha val="85057"/>
            </a:srgbClr>
          </a:solidFill>
          <a:ln w="12700">
            <a:solidFill>
              <a:srgbClr val="000000"/>
            </a:solidFill>
            <a:miter lim="400000"/>
          </a:ln>
        </p:spPr>
        <p:txBody>
          <a:bodyPr lIns="22205" tIns="22205" rIns="22205" bIns="22205" anchor="ctr"/>
          <a:lstStyle/>
          <a:p>
            <a:pPr defTabSz="2282031">
              <a:defRPr sz="15400" b="0">
                <a:solidFill>
                  <a:srgbClr val="FFFFFF"/>
                </a:solidFill>
                <a:latin typeface="+mj-lt"/>
                <a:ea typeface="+mj-ea"/>
                <a:cs typeface="+mj-cs"/>
                <a:sym typeface="Avenir Book"/>
              </a:defRPr>
            </a:pPr>
            <a:endParaRPr sz="7700"/>
          </a:p>
        </p:txBody>
      </p:sp>
      <p:sp>
        <p:nvSpPr>
          <p:cNvPr id="2354" name="Language Model"/>
          <p:cNvSpPr txBox="1"/>
          <p:nvPr/>
        </p:nvSpPr>
        <p:spPr>
          <a:xfrm>
            <a:off x="4193861" y="2638920"/>
            <a:ext cx="4820230"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4564062">
              <a:defRPr sz="10000" b="0">
                <a:latin typeface="+mj-lt"/>
                <a:ea typeface="+mj-ea"/>
                <a:cs typeface="+mj-cs"/>
                <a:sym typeface="Avenir Book"/>
              </a:defRPr>
            </a:lvl1pPr>
          </a:lstStyle>
          <a:p>
            <a:r>
              <a:rPr sz="5000"/>
              <a:t>Language Model</a:t>
            </a:r>
          </a:p>
        </p:txBody>
      </p:sp>
      <p:sp>
        <p:nvSpPr>
          <p:cNvPr id="2355" name="Park et al., 2020"/>
          <p:cNvSpPr txBox="1"/>
          <p:nvPr/>
        </p:nvSpPr>
        <p:spPr>
          <a:xfrm>
            <a:off x="9625291" y="6550981"/>
            <a:ext cx="743793"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Park et al., 2020</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9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29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231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3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2318"/>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2317"/>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2344"/>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2343"/>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2351"/>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23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2322"/>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2321"/>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iterate>
                                    <p:tmAbs val="0"/>
                                  </p:iterate>
                                  <p:childTnLst>
                                    <p:set>
                                      <p:cBhvr>
                                        <p:cTn id="44" fill="hold"/>
                                        <p:tgtEl>
                                          <p:spTgt spid="2320"/>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2313"/>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iterate>
                                    <p:tmAbs val="0"/>
                                  </p:iterate>
                                  <p:childTnLst>
                                    <p:set>
                                      <p:cBhvr>
                                        <p:cTn id="50" fill="hold"/>
                                        <p:tgtEl>
                                          <p:spTgt spid="2314"/>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iterate>
                                    <p:tmAbs val="0"/>
                                  </p:iterate>
                                  <p:childTnLst>
                                    <p:set>
                                      <p:cBhvr>
                                        <p:cTn id="53" fill="hold"/>
                                        <p:tgtEl>
                                          <p:spTgt spid="2324"/>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iterate>
                                    <p:tmAbs val="0"/>
                                  </p:iterate>
                                  <p:childTnLst>
                                    <p:set>
                                      <p:cBhvr>
                                        <p:cTn id="56" fill="hold"/>
                                        <p:tgtEl>
                                          <p:spTgt spid="2323"/>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iterate>
                                    <p:tmAbs val="0"/>
                                  </p:iterate>
                                  <p:childTnLst>
                                    <p:set>
                                      <p:cBhvr>
                                        <p:cTn id="59" fill="hold"/>
                                        <p:tgtEl>
                                          <p:spTgt spid="2334"/>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iterate>
                                    <p:tmAbs val="0"/>
                                  </p:iterate>
                                  <p:childTnLst>
                                    <p:set>
                                      <p:cBhvr>
                                        <p:cTn id="62" fill="hold"/>
                                        <p:tgtEl>
                                          <p:spTgt spid="2335"/>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iterate>
                                    <p:tmAbs val="0"/>
                                  </p:iterate>
                                  <p:childTnLst>
                                    <p:set>
                                      <p:cBhvr>
                                        <p:cTn id="65" fill="hold"/>
                                        <p:tgtEl>
                                          <p:spTgt spid="2338"/>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iterate>
                                    <p:tmAbs val="0"/>
                                  </p:iterate>
                                  <p:childTnLst>
                                    <p:set>
                                      <p:cBhvr>
                                        <p:cTn id="68" fill="hold"/>
                                        <p:tgtEl>
                                          <p:spTgt spid="2339"/>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0"/>
                                  </p:stCondLst>
                                  <p:iterate>
                                    <p:tmAbs val="0"/>
                                  </p:iterate>
                                  <p:childTnLst>
                                    <p:set>
                                      <p:cBhvr>
                                        <p:cTn id="71" fill="hold"/>
                                        <p:tgtEl>
                                          <p:spTgt spid="2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4" grpId="0" animBg="1" advAuto="0"/>
      <p:bldP spid="2296" grpId="0" animBg="1" advAuto="0"/>
      <p:bldP spid="2297" grpId="0" animBg="1" advAuto="0"/>
      <p:bldP spid="2313" grpId="0" animBg="1" advAuto="0"/>
      <p:bldP spid="2314" grpId="0" animBg="1" advAuto="0"/>
      <p:bldP spid="2315" grpId="0" animBg="1" advAuto="0"/>
      <p:bldP spid="2316" grpId="0" animBg="1" advAuto="0"/>
      <p:bldP spid="2317" grpId="0" animBg="1" advAuto="0"/>
      <p:bldP spid="2318" grpId="0" animBg="1" advAuto="0"/>
      <p:bldP spid="2319" grpId="0" animBg="1" advAuto="0"/>
      <p:bldP spid="2320" grpId="0" animBg="1" advAuto="0"/>
      <p:bldP spid="2321" grpId="0" animBg="1" advAuto="0"/>
      <p:bldP spid="2322" grpId="0" animBg="1" advAuto="0"/>
      <p:bldP spid="2323" grpId="0" animBg="1" advAuto="0"/>
      <p:bldP spid="2324" grpId="0" animBg="1" advAuto="0"/>
      <p:bldP spid="2334" grpId="0" animBg="1" advAuto="0"/>
      <p:bldP spid="2335" grpId="0" animBg="1" advAuto="0"/>
      <p:bldP spid="2338" grpId="0" animBg="1" advAuto="0"/>
      <p:bldP spid="2339" grpId="0" animBg="1" advAuto="0"/>
      <p:bldP spid="2343" grpId="0" animBg="1" advAuto="0"/>
      <p:bldP spid="2344" grpId="0" animBg="1" advAuto="0"/>
      <p:bldP spid="2351" grpId="0" animBg="1" advAuto="0"/>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7" name="Tail entity"/>
          <p:cNvSpPr txBox="1"/>
          <p:nvPr/>
        </p:nvSpPr>
        <p:spPr>
          <a:xfrm>
            <a:off x="7641296" y="956264"/>
            <a:ext cx="3766676" cy="39754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500" b="0">
                <a:solidFill>
                  <a:srgbClr val="D783FF"/>
                </a:solidFill>
                <a:latin typeface="Avenir Heavy"/>
                <a:ea typeface="Avenir Heavy"/>
                <a:cs typeface="Avenir Heavy"/>
                <a:sym typeface="Avenir Heavy"/>
              </a:defRPr>
            </a:lvl1pPr>
          </a:lstStyle>
          <a:p>
            <a:r>
              <a:rPr sz="2250"/>
              <a:t>Tail entity</a:t>
            </a:r>
          </a:p>
        </p:txBody>
      </p:sp>
      <p:sp>
        <p:nvSpPr>
          <p:cNvPr id="2358" name="VisualCOMET"/>
          <p:cNvSpPr txBox="1">
            <a:spLocks noGrp="1"/>
          </p:cNvSpPr>
          <p:nvPr>
            <p:ph type="title"/>
          </p:nvPr>
        </p:nvSpPr>
        <p:spPr>
          <a:prstGeom prst="rect">
            <a:avLst/>
          </a:prstGeom>
        </p:spPr>
        <p:txBody>
          <a:bodyPr/>
          <a:lstStyle>
            <a:lvl1pPr>
              <a:defRPr>
                <a:latin typeface="+mj-lt"/>
                <a:ea typeface="+mj-ea"/>
                <a:cs typeface="+mj-cs"/>
                <a:sym typeface="Avenir Book"/>
              </a:defRPr>
            </a:lvl1pPr>
          </a:lstStyle>
          <a:p>
            <a:r>
              <a:t>VisualCOMET</a:t>
            </a:r>
          </a:p>
        </p:txBody>
      </p:sp>
      <p:sp>
        <p:nvSpPr>
          <p:cNvPr id="2359" name="Line"/>
          <p:cNvSpPr/>
          <p:nvPr/>
        </p:nvSpPr>
        <p:spPr>
          <a:xfrm flipV="1">
            <a:off x="1777818" y="3718092"/>
            <a:ext cx="1" cy="978104"/>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60" name="Line"/>
          <p:cNvSpPr/>
          <p:nvPr/>
        </p:nvSpPr>
        <p:spPr>
          <a:xfrm flipV="1">
            <a:off x="2746504" y="3718092"/>
            <a:ext cx="1" cy="978104"/>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61" name="&lt;after&gt;"/>
          <p:cNvSpPr/>
          <p:nvPr/>
        </p:nvSpPr>
        <p:spPr>
          <a:xfrm>
            <a:off x="7746649" y="4756150"/>
            <a:ext cx="834537" cy="330200"/>
          </a:xfrm>
          <a:prstGeom prst="rect">
            <a:avLst/>
          </a:prstGeom>
          <a:solidFill>
            <a:srgbClr val="CFFFCC">
              <a:alpha val="19020"/>
            </a:srgbClr>
          </a:solidFill>
          <a:ln w="127000">
            <a:solidFill>
              <a:srgbClr val="73FA79">
                <a:alpha val="74617"/>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&lt;after&gt;</a:t>
            </a:r>
          </a:p>
        </p:txBody>
      </p:sp>
      <p:pic>
        <p:nvPicPr>
          <p:cNvPr id="2362" name="Image" descr="Image"/>
          <p:cNvPicPr>
            <a:picLocks noChangeAspect="1"/>
          </p:cNvPicPr>
          <p:nvPr/>
        </p:nvPicPr>
        <p:blipFill>
          <a:blip r:embed="rId2"/>
          <a:srcRect l="2059" t="1475" r="629" b="1475"/>
          <a:stretch>
            <a:fillRect/>
          </a:stretch>
        </p:blipFill>
        <p:spPr>
          <a:xfrm>
            <a:off x="1293829" y="4632317"/>
            <a:ext cx="967881" cy="627613"/>
          </a:xfrm>
          <a:prstGeom prst="rect">
            <a:avLst/>
          </a:prstGeom>
          <a:ln w="12700">
            <a:miter lim="400000"/>
          </a:ln>
        </p:spPr>
      </p:pic>
      <p:grpSp>
        <p:nvGrpSpPr>
          <p:cNvPr id="2365" name="Group"/>
          <p:cNvGrpSpPr/>
          <p:nvPr/>
        </p:nvGrpSpPr>
        <p:grpSpPr>
          <a:xfrm>
            <a:off x="2363179" y="4644901"/>
            <a:ext cx="766652" cy="602491"/>
            <a:chOff x="0" y="0"/>
            <a:chExt cx="1533302" cy="1204979"/>
          </a:xfrm>
        </p:grpSpPr>
        <p:pic>
          <p:nvPicPr>
            <p:cNvPr id="2363" name="Image" descr="Image"/>
            <p:cNvPicPr>
              <a:picLocks noChangeAspect="1"/>
            </p:cNvPicPr>
            <p:nvPr/>
          </p:nvPicPr>
          <p:blipFill>
            <a:blip r:embed="rId2"/>
            <a:srcRect l="35097" t="18242" r="10332" b="16662"/>
            <a:stretch>
              <a:fillRect/>
            </a:stretch>
          </p:blipFill>
          <p:spPr>
            <a:xfrm>
              <a:off x="0" y="124"/>
              <a:ext cx="1533303" cy="1189192"/>
            </a:xfrm>
            <a:prstGeom prst="rect">
              <a:avLst/>
            </a:prstGeom>
            <a:ln w="12700" cap="flat">
              <a:noFill/>
              <a:miter lim="400000"/>
            </a:ln>
            <a:effectLst/>
          </p:spPr>
        </p:pic>
        <p:sp>
          <p:nvSpPr>
            <p:cNvPr id="2364" name="Rectangle"/>
            <p:cNvSpPr/>
            <p:nvPr/>
          </p:nvSpPr>
          <p:spPr>
            <a:xfrm>
              <a:off x="9263" y="0"/>
              <a:ext cx="1514772" cy="1204980"/>
            </a:xfrm>
            <a:prstGeom prst="rect">
              <a:avLst/>
            </a:prstGeom>
            <a:noFill/>
            <a:ln w="63500" cap="flat">
              <a:solidFill>
                <a:schemeClr val="accent1">
                  <a:lumOff val="16847"/>
                </a:schemeClr>
              </a:solidFill>
              <a:prstDash val="solid"/>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grpSp>
      <p:sp>
        <p:nvSpPr>
          <p:cNvPr id="2366" name="…"/>
          <p:cNvSpPr/>
          <p:nvPr/>
        </p:nvSpPr>
        <p:spPr>
          <a:xfrm>
            <a:off x="7084953" y="4752782"/>
            <a:ext cx="674557" cy="386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500" b="0">
                <a:latin typeface="Avenir Heavy"/>
                <a:ea typeface="Avenir Heavy"/>
                <a:cs typeface="Avenir Heavy"/>
                <a:sym typeface="Avenir Heavy"/>
              </a:defRPr>
            </a:lvl1pPr>
          </a:lstStyle>
          <a:p>
            <a:r>
              <a:rPr sz="1750"/>
              <a:t>…</a:t>
            </a:r>
          </a:p>
        </p:txBody>
      </p:sp>
      <p:sp>
        <p:nvSpPr>
          <p:cNvPr id="2367" name="&lt;Person2&gt;"/>
          <p:cNvSpPr txBox="1"/>
          <p:nvPr/>
        </p:nvSpPr>
        <p:spPr>
          <a:xfrm>
            <a:off x="4212481" y="4799423"/>
            <a:ext cx="872034" cy="243656"/>
          </a:xfrm>
          <a:prstGeom prst="rect">
            <a:avLst/>
          </a:prstGeom>
          <a:solidFill>
            <a:srgbClr val="FFE9BF">
              <a:alpha val="20229"/>
            </a:srgbClr>
          </a:solidFill>
          <a:ln w="127000">
            <a:solidFill>
              <a:srgbClr val="FFE9B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500" b="0">
                <a:latin typeface="Avenir Heavy"/>
                <a:ea typeface="Avenir Heavy"/>
                <a:cs typeface="Avenir Heavy"/>
                <a:sym typeface="Avenir Heavy"/>
              </a:defRPr>
            </a:lvl1pPr>
          </a:lstStyle>
          <a:p>
            <a:r>
              <a:rPr sz="1250"/>
              <a:t>&lt;Person2&gt;</a:t>
            </a:r>
          </a:p>
        </p:txBody>
      </p:sp>
      <p:sp>
        <p:nvSpPr>
          <p:cNvPr id="2368" name="is"/>
          <p:cNvSpPr txBox="1"/>
          <p:nvPr/>
        </p:nvSpPr>
        <p:spPr>
          <a:xfrm>
            <a:off x="5270688" y="4799423"/>
            <a:ext cx="163506" cy="243656"/>
          </a:xfrm>
          <a:prstGeom prst="rect">
            <a:avLst/>
          </a:prstGeom>
          <a:solidFill>
            <a:srgbClr val="FFE9BF">
              <a:alpha val="20229"/>
            </a:srgbClr>
          </a:solidFill>
          <a:ln w="127000">
            <a:solidFill>
              <a:srgbClr val="FFE9B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500" b="0">
                <a:latin typeface="Avenir Heavy"/>
                <a:ea typeface="Avenir Heavy"/>
                <a:cs typeface="Avenir Heavy"/>
                <a:sym typeface="Avenir Heavy"/>
              </a:defRPr>
            </a:lvl1pPr>
          </a:lstStyle>
          <a:p>
            <a:r>
              <a:rPr sz="1250"/>
              <a:t>is</a:t>
            </a:r>
          </a:p>
        </p:txBody>
      </p:sp>
      <p:sp>
        <p:nvSpPr>
          <p:cNvPr id="2369" name="Gasp"/>
          <p:cNvSpPr/>
          <p:nvPr/>
        </p:nvSpPr>
        <p:spPr>
          <a:xfrm>
            <a:off x="8807777" y="4756150"/>
            <a:ext cx="703152" cy="330200"/>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Gasp</a:t>
            </a:r>
          </a:p>
        </p:txBody>
      </p:sp>
      <p:sp>
        <p:nvSpPr>
          <p:cNvPr id="2370" name="for"/>
          <p:cNvSpPr/>
          <p:nvPr/>
        </p:nvSpPr>
        <p:spPr>
          <a:xfrm>
            <a:off x="9682287" y="4756150"/>
            <a:ext cx="585550" cy="330200"/>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for</a:t>
            </a:r>
          </a:p>
        </p:txBody>
      </p:sp>
      <p:grpSp>
        <p:nvGrpSpPr>
          <p:cNvPr id="2374" name="Group"/>
          <p:cNvGrpSpPr/>
          <p:nvPr/>
        </p:nvGrpSpPr>
        <p:grpSpPr>
          <a:xfrm>
            <a:off x="4117656" y="5320430"/>
            <a:ext cx="3512654" cy="420498"/>
            <a:chOff x="0" y="0"/>
            <a:chExt cx="7025306" cy="840994"/>
          </a:xfrm>
        </p:grpSpPr>
        <p:sp>
          <p:nvSpPr>
            <p:cNvPr id="2371" name="Rectangle"/>
            <p:cNvSpPr/>
            <p:nvPr/>
          </p:nvSpPr>
          <p:spPr>
            <a:xfrm>
              <a:off x="0" y="294568"/>
              <a:ext cx="6927519" cy="251859"/>
            </a:xfrm>
            <a:prstGeom prst="rect">
              <a:avLst/>
            </a:prstGeom>
            <a:solidFill>
              <a:srgbClr val="FFD479"/>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72" name="Rectangle"/>
            <p:cNvSpPr/>
            <p:nvPr/>
          </p:nvSpPr>
          <p:spPr>
            <a:xfrm>
              <a:off x="6847579" y="0"/>
              <a:ext cx="177728" cy="840995"/>
            </a:xfrm>
            <a:prstGeom prst="rect">
              <a:avLst/>
            </a:prstGeom>
            <a:solidFill>
              <a:srgbClr val="FFD479"/>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73" name="Rectangle"/>
            <p:cNvSpPr/>
            <p:nvPr/>
          </p:nvSpPr>
          <p:spPr>
            <a:xfrm>
              <a:off x="11176" y="0"/>
              <a:ext cx="177728" cy="840995"/>
            </a:xfrm>
            <a:prstGeom prst="rect">
              <a:avLst/>
            </a:prstGeom>
            <a:solidFill>
              <a:srgbClr val="FFD479"/>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grpSp>
      <p:sp>
        <p:nvSpPr>
          <p:cNvPr id="2375" name="for"/>
          <p:cNvSpPr/>
          <p:nvPr/>
        </p:nvSpPr>
        <p:spPr>
          <a:xfrm>
            <a:off x="8783890" y="1481344"/>
            <a:ext cx="703152" cy="330201"/>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for</a:t>
            </a:r>
          </a:p>
        </p:txBody>
      </p:sp>
      <p:sp>
        <p:nvSpPr>
          <p:cNvPr id="2376" name="air"/>
          <p:cNvSpPr/>
          <p:nvPr/>
        </p:nvSpPr>
        <p:spPr>
          <a:xfrm>
            <a:off x="9682287" y="1481344"/>
            <a:ext cx="585550" cy="330201"/>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air</a:t>
            </a:r>
          </a:p>
        </p:txBody>
      </p:sp>
      <p:sp>
        <p:nvSpPr>
          <p:cNvPr id="2377" name="ROI Feature"/>
          <p:cNvSpPr txBox="1"/>
          <p:nvPr/>
        </p:nvSpPr>
        <p:spPr>
          <a:xfrm>
            <a:off x="1241336" y="4197608"/>
            <a:ext cx="1072965" cy="15901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b="0">
                <a:latin typeface="Avenir Heavy"/>
                <a:ea typeface="Avenir Heavy"/>
                <a:cs typeface="Avenir Heavy"/>
                <a:sym typeface="Avenir Heavy"/>
              </a:defRPr>
            </a:lvl1pPr>
          </a:lstStyle>
          <a:p>
            <a:r>
              <a:rPr sz="700"/>
              <a:t>ROI Feature</a:t>
            </a:r>
          </a:p>
        </p:txBody>
      </p:sp>
      <p:sp>
        <p:nvSpPr>
          <p:cNvPr id="2378" name="ROI Feature"/>
          <p:cNvSpPr txBox="1"/>
          <p:nvPr/>
        </p:nvSpPr>
        <p:spPr>
          <a:xfrm>
            <a:off x="2210022" y="4214025"/>
            <a:ext cx="1072965" cy="15901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b="0">
                <a:latin typeface="Avenir Heavy"/>
                <a:ea typeface="Avenir Heavy"/>
                <a:cs typeface="Avenir Heavy"/>
                <a:sym typeface="Avenir Heavy"/>
              </a:defRPr>
            </a:lvl1pPr>
          </a:lstStyle>
          <a:p>
            <a:r>
              <a:rPr sz="700"/>
              <a:t>ROI Feature</a:t>
            </a:r>
          </a:p>
        </p:txBody>
      </p:sp>
      <p:sp>
        <p:nvSpPr>
          <p:cNvPr id="2379" name="Line"/>
          <p:cNvSpPr/>
          <p:nvPr/>
        </p:nvSpPr>
        <p:spPr>
          <a:xfrm flipV="1">
            <a:off x="4692782"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80" name="Line"/>
          <p:cNvSpPr/>
          <p:nvPr/>
        </p:nvSpPr>
        <p:spPr>
          <a:xfrm flipV="1">
            <a:off x="5386893"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81" name="Line"/>
          <p:cNvSpPr/>
          <p:nvPr/>
        </p:nvSpPr>
        <p:spPr>
          <a:xfrm flipV="1">
            <a:off x="8163917" y="3750016"/>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82" name="Line"/>
          <p:cNvSpPr/>
          <p:nvPr/>
        </p:nvSpPr>
        <p:spPr>
          <a:xfrm flipV="1">
            <a:off x="9135465"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83" name="Line"/>
          <p:cNvSpPr/>
          <p:nvPr/>
        </p:nvSpPr>
        <p:spPr>
          <a:xfrm flipV="1">
            <a:off x="9975728"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84" name="Line"/>
          <p:cNvSpPr/>
          <p:nvPr/>
        </p:nvSpPr>
        <p:spPr>
          <a:xfrm flipV="1">
            <a:off x="10735520"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85" name="Line"/>
          <p:cNvSpPr/>
          <p:nvPr/>
        </p:nvSpPr>
        <p:spPr>
          <a:xfrm flipV="1">
            <a:off x="9968607" y="1833055"/>
            <a:ext cx="1" cy="54290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86" name="Line"/>
          <p:cNvSpPr/>
          <p:nvPr/>
        </p:nvSpPr>
        <p:spPr>
          <a:xfrm flipV="1">
            <a:off x="9135465" y="1833055"/>
            <a:ext cx="1" cy="54290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grpSp>
        <p:nvGrpSpPr>
          <p:cNvPr id="2390" name="Group"/>
          <p:cNvGrpSpPr/>
          <p:nvPr/>
        </p:nvGrpSpPr>
        <p:grpSpPr>
          <a:xfrm>
            <a:off x="7680725" y="5320430"/>
            <a:ext cx="966385" cy="420498"/>
            <a:chOff x="0" y="0"/>
            <a:chExt cx="1932767" cy="840994"/>
          </a:xfrm>
        </p:grpSpPr>
        <p:sp>
          <p:nvSpPr>
            <p:cNvPr id="2387" name="Rectangle"/>
            <p:cNvSpPr/>
            <p:nvPr/>
          </p:nvSpPr>
          <p:spPr>
            <a:xfrm>
              <a:off x="176145" y="298160"/>
              <a:ext cx="1751766" cy="244674"/>
            </a:xfrm>
            <a:prstGeom prst="rect">
              <a:avLst/>
            </a:prstGeom>
            <a:solidFill>
              <a:srgbClr val="73FA79">
                <a:alpha val="67326"/>
              </a:srgbClr>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88" name="Rectangle"/>
            <p:cNvSpPr/>
            <p:nvPr/>
          </p:nvSpPr>
          <p:spPr>
            <a:xfrm>
              <a:off x="0" y="0"/>
              <a:ext cx="177728" cy="840995"/>
            </a:xfrm>
            <a:prstGeom prst="rect">
              <a:avLst/>
            </a:prstGeom>
            <a:solidFill>
              <a:srgbClr val="73FA79">
                <a:alpha val="67326"/>
              </a:srgbClr>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89" name="Rectangle"/>
            <p:cNvSpPr/>
            <p:nvPr/>
          </p:nvSpPr>
          <p:spPr>
            <a:xfrm>
              <a:off x="1755040" y="0"/>
              <a:ext cx="177728" cy="840995"/>
            </a:xfrm>
            <a:prstGeom prst="rect">
              <a:avLst/>
            </a:prstGeom>
            <a:solidFill>
              <a:srgbClr val="73FA79">
                <a:alpha val="67326"/>
              </a:srgbClr>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grpSp>
      <p:grpSp>
        <p:nvGrpSpPr>
          <p:cNvPr id="2394" name="Group"/>
          <p:cNvGrpSpPr/>
          <p:nvPr/>
        </p:nvGrpSpPr>
        <p:grpSpPr>
          <a:xfrm>
            <a:off x="8697524" y="5320430"/>
            <a:ext cx="2414436" cy="420498"/>
            <a:chOff x="0" y="0"/>
            <a:chExt cx="4828871" cy="840994"/>
          </a:xfrm>
        </p:grpSpPr>
        <p:sp>
          <p:nvSpPr>
            <p:cNvPr id="2391" name="Rectangle"/>
            <p:cNvSpPr/>
            <p:nvPr/>
          </p:nvSpPr>
          <p:spPr>
            <a:xfrm>
              <a:off x="0" y="282811"/>
              <a:ext cx="4814352" cy="275372"/>
            </a:xfrm>
            <a:prstGeom prst="rect">
              <a:avLst/>
            </a:prstGeom>
            <a:solidFill>
              <a:srgbClr val="D783FF"/>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92" name="Rectangle"/>
            <p:cNvSpPr/>
            <p:nvPr/>
          </p:nvSpPr>
          <p:spPr>
            <a:xfrm>
              <a:off x="1373" y="0"/>
              <a:ext cx="177728" cy="840995"/>
            </a:xfrm>
            <a:prstGeom prst="rect">
              <a:avLst/>
            </a:prstGeom>
            <a:solidFill>
              <a:srgbClr val="D783FF"/>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393" name="Rectangle"/>
            <p:cNvSpPr/>
            <p:nvPr/>
          </p:nvSpPr>
          <p:spPr>
            <a:xfrm>
              <a:off x="4651144" y="0"/>
              <a:ext cx="177728" cy="840995"/>
            </a:xfrm>
            <a:prstGeom prst="rect">
              <a:avLst/>
            </a:prstGeom>
            <a:solidFill>
              <a:srgbClr val="D783FF"/>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grpSp>
      <p:sp>
        <p:nvSpPr>
          <p:cNvPr id="2395" name="gasp"/>
          <p:cNvSpPr/>
          <p:nvPr/>
        </p:nvSpPr>
        <p:spPr>
          <a:xfrm>
            <a:off x="7812341" y="1481344"/>
            <a:ext cx="703152" cy="330201"/>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gasp</a:t>
            </a:r>
          </a:p>
        </p:txBody>
      </p:sp>
      <p:sp>
        <p:nvSpPr>
          <p:cNvPr id="2396" name="Line"/>
          <p:cNvSpPr/>
          <p:nvPr/>
        </p:nvSpPr>
        <p:spPr>
          <a:xfrm flipV="1">
            <a:off x="8163917" y="1833055"/>
            <a:ext cx="1" cy="54290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397" name="&lt;relation&gt;"/>
          <p:cNvSpPr txBox="1"/>
          <p:nvPr/>
        </p:nvSpPr>
        <p:spPr>
          <a:xfrm>
            <a:off x="7434111" y="5845188"/>
            <a:ext cx="1473160" cy="397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500" b="0">
                <a:solidFill>
                  <a:schemeClr val="accent3">
                    <a:hueOff val="-274225"/>
                    <a:satOff val="26768"/>
                    <a:lumOff val="11368"/>
                  </a:schemeClr>
                </a:solidFill>
                <a:latin typeface="Avenir Heavy"/>
                <a:ea typeface="Avenir Heavy"/>
                <a:cs typeface="Avenir Heavy"/>
                <a:sym typeface="Avenir Heavy"/>
              </a:defRPr>
            </a:lvl1pPr>
          </a:lstStyle>
          <a:p>
            <a:r>
              <a:rPr sz="2250"/>
              <a:t>&lt;relation&gt;</a:t>
            </a:r>
          </a:p>
        </p:txBody>
      </p:sp>
      <p:sp>
        <p:nvSpPr>
          <p:cNvPr id="2398" name="air"/>
          <p:cNvSpPr/>
          <p:nvPr/>
        </p:nvSpPr>
        <p:spPr>
          <a:xfrm>
            <a:off x="10442746" y="4756150"/>
            <a:ext cx="585550" cy="330200"/>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air</a:t>
            </a:r>
          </a:p>
        </p:txBody>
      </p:sp>
      <p:sp>
        <p:nvSpPr>
          <p:cNvPr id="2399" name="&lt;END&gt;"/>
          <p:cNvSpPr/>
          <p:nvPr/>
        </p:nvSpPr>
        <p:spPr>
          <a:xfrm>
            <a:off x="10395443" y="1481344"/>
            <a:ext cx="632852" cy="330201"/>
          </a:xfrm>
          <a:prstGeom prst="rect">
            <a:avLst/>
          </a:prstGeom>
          <a:solidFill>
            <a:srgbClr val="E3C0FF">
              <a:alpha val="19908"/>
            </a:srgbClr>
          </a:solidFill>
          <a:ln w="127000">
            <a:solidFill>
              <a:srgbClr val="E3C0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500" b="0">
                <a:latin typeface="Avenir Heavy"/>
                <a:ea typeface="Avenir Heavy"/>
                <a:cs typeface="Avenir Heavy"/>
                <a:sym typeface="Avenir Heavy"/>
              </a:defRPr>
            </a:lvl1pPr>
          </a:lstStyle>
          <a:p>
            <a:r>
              <a:rPr sz="1250"/>
              <a:t>&lt;END&gt;</a:t>
            </a:r>
          </a:p>
        </p:txBody>
      </p:sp>
      <p:sp>
        <p:nvSpPr>
          <p:cNvPr id="2400" name="Line"/>
          <p:cNvSpPr/>
          <p:nvPr/>
        </p:nvSpPr>
        <p:spPr>
          <a:xfrm flipV="1">
            <a:off x="10711869" y="1833055"/>
            <a:ext cx="1" cy="54290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401" name="holding"/>
          <p:cNvSpPr txBox="1"/>
          <p:nvPr/>
        </p:nvSpPr>
        <p:spPr>
          <a:xfrm>
            <a:off x="5626758" y="4799423"/>
            <a:ext cx="617157" cy="243656"/>
          </a:xfrm>
          <a:prstGeom prst="rect">
            <a:avLst/>
          </a:prstGeom>
          <a:solidFill>
            <a:srgbClr val="FFE9BF">
              <a:alpha val="20229"/>
            </a:srgbClr>
          </a:solidFill>
          <a:ln w="127000">
            <a:solidFill>
              <a:srgbClr val="FFE9B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500" b="0">
                <a:latin typeface="Avenir Heavy"/>
                <a:ea typeface="Avenir Heavy"/>
                <a:cs typeface="Avenir Heavy"/>
                <a:sym typeface="Avenir Heavy"/>
              </a:defRPr>
            </a:lvl1pPr>
          </a:lstStyle>
          <a:p>
            <a:r>
              <a:rPr sz="1250"/>
              <a:t>holding</a:t>
            </a:r>
          </a:p>
        </p:txBody>
      </p:sp>
      <p:sp>
        <p:nvSpPr>
          <p:cNvPr id="2402" name="onto"/>
          <p:cNvSpPr txBox="1"/>
          <p:nvPr/>
        </p:nvSpPr>
        <p:spPr>
          <a:xfrm>
            <a:off x="6431120" y="4799423"/>
            <a:ext cx="400751" cy="243656"/>
          </a:xfrm>
          <a:prstGeom prst="rect">
            <a:avLst/>
          </a:prstGeom>
          <a:solidFill>
            <a:srgbClr val="FFE9BF">
              <a:alpha val="20229"/>
            </a:srgbClr>
          </a:solidFill>
          <a:ln w="127000">
            <a:solidFill>
              <a:srgbClr val="FFE9B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500" b="0">
                <a:latin typeface="Avenir Heavy"/>
                <a:ea typeface="Avenir Heavy"/>
                <a:cs typeface="Avenir Heavy"/>
                <a:sym typeface="Avenir Heavy"/>
              </a:defRPr>
            </a:lvl1pPr>
          </a:lstStyle>
          <a:p>
            <a:r>
              <a:rPr sz="1250"/>
              <a:t>onto</a:t>
            </a:r>
          </a:p>
        </p:txBody>
      </p:sp>
      <p:sp>
        <p:nvSpPr>
          <p:cNvPr id="2403" name="a"/>
          <p:cNvSpPr txBox="1"/>
          <p:nvPr/>
        </p:nvSpPr>
        <p:spPr>
          <a:xfrm>
            <a:off x="7016129" y="4799423"/>
            <a:ext cx="205899" cy="243656"/>
          </a:xfrm>
          <a:prstGeom prst="rect">
            <a:avLst/>
          </a:prstGeom>
          <a:solidFill>
            <a:srgbClr val="FFE9BF">
              <a:alpha val="20229"/>
            </a:srgbClr>
          </a:solidFill>
          <a:ln w="127000">
            <a:solidFill>
              <a:srgbClr val="FFE9B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500" b="0">
                <a:latin typeface="Avenir Heavy"/>
                <a:ea typeface="Avenir Heavy"/>
                <a:cs typeface="Avenir Heavy"/>
                <a:sym typeface="Avenir Heavy"/>
              </a:defRPr>
            </a:lvl1pPr>
          </a:lstStyle>
          <a:p>
            <a:r>
              <a:rPr sz="1250"/>
              <a:t>a</a:t>
            </a:r>
          </a:p>
        </p:txBody>
      </p:sp>
      <p:sp>
        <p:nvSpPr>
          <p:cNvPr id="2404" name="Line"/>
          <p:cNvSpPr/>
          <p:nvPr/>
        </p:nvSpPr>
        <p:spPr>
          <a:xfrm flipV="1">
            <a:off x="5955644"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405" name="Line"/>
          <p:cNvSpPr/>
          <p:nvPr/>
        </p:nvSpPr>
        <p:spPr>
          <a:xfrm flipV="1">
            <a:off x="6649755"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406" name="Visual Context"/>
          <p:cNvSpPr txBox="1"/>
          <p:nvPr/>
        </p:nvSpPr>
        <p:spPr>
          <a:xfrm>
            <a:off x="1531200" y="5845188"/>
            <a:ext cx="1998141" cy="397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500" b="0">
                <a:solidFill>
                  <a:schemeClr val="accent5">
                    <a:hueOff val="-82419"/>
                    <a:satOff val="-9513"/>
                    <a:lumOff val="-16343"/>
                  </a:schemeClr>
                </a:solidFill>
                <a:latin typeface="Avenir Heavy"/>
                <a:ea typeface="Avenir Heavy"/>
                <a:cs typeface="Avenir Heavy"/>
                <a:sym typeface="Avenir Heavy"/>
              </a:defRPr>
            </a:lvl1pPr>
          </a:lstStyle>
          <a:p>
            <a:r>
              <a:rPr sz="2250"/>
              <a:t>Visual Context</a:t>
            </a:r>
          </a:p>
        </p:txBody>
      </p:sp>
      <p:grpSp>
        <p:nvGrpSpPr>
          <p:cNvPr id="2410" name="Group"/>
          <p:cNvGrpSpPr/>
          <p:nvPr/>
        </p:nvGrpSpPr>
        <p:grpSpPr>
          <a:xfrm>
            <a:off x="1069069" y="5320430"/>
            <a:ext cx="2922403" cy="420498"/>
            <a:chOff x="0" y="0"/>
            <a:chExt cx="5844803" cy="840994"/>
          </a:xfrm>
        </p:grpSpPr>
        <p:sp>
          <p:nvSpPr>
            <p:cNvPr id="2407" name="Rectangle"/>
            <p:cNvSpPr/>
            <p:nvPr/>
          </p:nvSpPr>
          <p:spPr>
            <a:xfrm>
              <a:off x="5667076" y="0"/>
              <a:ext cx="177728" cy="840995"/>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408" name="Rectangle"/>
            <p:cNvSpPr/>
            <p:nvPr/>
          </p:nvSpPr>
          <p:spPr>
            <a:xfrm>
              <a:off x="160561" y="298160"/>
              <a:ext cx="5499101" cy="244674"/>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sp>
          <p:nvSpPr>
            <p:cNvPr id="2409" name="Rectangle"/>
            <p:cNvSpPr/>
            <p:nvPr/>
          </p:nvSpPr>
          <p:spPr>
            <a:xfrm>
              <a:off x="0" y="0"/>
              <a:ext cx="177728" cy="840995"/>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Avenir Medium"/>
                  <a:ea typeface="Avenir Medium"/>
                  <a:cs typeface="Avenir Medium"/>
                  <a:sym typeface="Avenir Medium"/>
                </a:defRPr>
              </a:pPr>
              <a:endParaRPr sz="1600"/>
            </a:p>
          </p:txBody>
        </p:sp>
      </p:grpSp>
      <p:sp>
        <p:nvSpPr>
          <p:cNvPr id="2411" name="…"/>
          <p:cNvSpPr/>
          <p:nvPr/>
        </p:nvSpPr>
        <p:spPr>
          <a:xfrm>
            <a:off x="3260556" y="4803033"/>
            <a:ext cx="674557" cy="386727"/>
          </a:xfrm>
          <a:prstGeom prst="rect">
            <a:avLst/>
          </a:prstGeom>
          <a:solidFill>
            <a:srgbClr val="FFFFFF"/>
          </a:solidFill>
          <a:ln w="1270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500" b="0">
                <a:latin typeface="Avenir Heavy"/>
                <a:ea typeface="Avenir Heavy"/>
                <a:cs typeface="Avenir Heavy"/>
                <a:sym typeface="Avenir Heavy"/>
              </a:defRPr>
            </a:lvl1pPr>
          </a:lstStyle>
          <a:p>
            <a:r>
              <a:rPr sz="1750"/>
              <a:t>…</a:t>
            </a:r>
          </a:p>
        </p:txBody>
      </p:sp>
      <p:sp>
        <p:nvSpPr>
          <p:cNvPr id="2412" name="Line"/>
          <p:cNvSpPr/>
          <p:nvPr/>
        </p:nvSpPr>
        <p:spPr>
          <a:xfrm flipV="1">
            <a:off x="7119078" y="3728970"/>
            <a:ext cx="1" cy="989993"/>
          </a:xfrm>
          <a:prstGeom prst="line">
            <a:avLst/>
          </a:prstGeom>
          <a:ln w="25400">
            <a:solidFill>
              <a:srgbClr val="000000"/>
            </a:solidFill>
            <a:miter lim="400000"/>
            <a:tailEnd type="triangle"/>
          </a:ln>
        </p:spPr>
        <p:txBody>
          <a:bodyPr lIns="0" tIns="0" rIns="0" bIns="0" anchor="ctr"/>
          <a:lstStyle/>
          <a:p>
            <a:pPr>
              <a:defRPr sz="3200" b="0">
                <a:solidFill>
                  <a:srgbClr val="FFFFFF"/>
                </a:solidFill>
                <a:latin typeface="Avenir Medium"/>
                <a:ea typeface="Avenir Medium"/>
                <a:cs typeface="Avenir Medium"/>
                <a:sym typeface="Avenir Medium"/>
              </a:defRPr>
            </a:pPr>
            <a:endParaRPr sz="1600"/>
          </a:p>
        </p:txBody>
      </p:sp>
      <p:sp>
        <p:nvSpPr>
          <p:cNvPr id="2413" name="Rounded Rectangle"/>
          <p:cNvSpPr/>
          <p:nvPr/>
        </p:nvSpPr>
        <p:spPr>
          <a:xfrm>
            <a:off x="1147266" y="2364193"/>
            <a:ext cx="9897468" cy="1361603"/>
          </a:xfrm>
          <a:prstGeom prst="roundRect">
            <a:avLst>
              <a:gd name="adj" fmla="val 26810"/>
            </a:avLst>
          </a:prstGeom>
          <a:solidFill>
            <a:srgbClr val="D5D5D5"/>
          </a:solidFill>
          <a:ln w="12700">
            <a:solidFill>
              <a:srgbClr val="000000"/>
            </a:solidFill>
            <a:miter lim="400000"/>
          </a:ln>
        </p:spPr>
        <p:txBody>
          <a:bodyPr lIns="22205" tIns="22205" rIns="22205" bIns="22205" anchor="ctr"/>
          <a:lstStyle/>
          <a:p>
            <a:pPr defTabSz="2282031">
              <a:defRPr sz="15400" b="0">
                <a:solidFill>
                  <a:srgbClr val="FFFFFF"/>
                </a:solidFill>
                <a:latin typeface="+mj-lt"/>
                <a:ea typeface="+mj-ea"/>
                <a:cs typeface="+mj-cs"/>
                <a:sym typeface="Avenir Book"/>
              </a:defRPr>
            </a:pPr>
            <a:endParaRPr sz="7700"/>
          </a:p>
        </p:txBody>
      </p:sp>
      <p:pic>
        <p:nvPicPr>
          <p:cNvPr id="2414" name="Image" descr="Image"/>
          <p:cNvPicPr>
            <a:picLocks/>
          </p:cNvPicPr>
          <p:nvPr/>
        </p:nvPicPr>
        <p:blipFill>
          <a:blip r:embed="rId3"/>
          <a:srcRect l="10441" t="15866" r="16123" b="56816"/>
          <a:stretch>
            <a:fillRect/>
          </a:stretch>
        </p:blipFill>
        <p:spPr>
          <a:xfrm>
            <a:off x="1163081" y="2372966"/>
            <a:ext cx="9865718" cy="1354932"/>
          </a:xfrm>
          <a:custGeom>
            <a:avLst/>
            <a:gdLst/>
            <a:ahLst/>
            <a:cxnLst>
              <a:cxn ang="0">
                <a:pos x="wd2" y="hd2"/>
              </a:cxn>
              <a:cxn ang="5400000">
                <a:pos x="wd2" y="hd2"/>
              </a:cxn>
              <a:cxn ang="10800000">
                <a:pos x="wd2" y="hd2"/>
              </a:cxn>
              <a:cxn ang="16200000">
                <a:pos x="wd2" y="hd2"/>
              </a:cxn>
            </a:cxnLst>
            <a:rect l="0" t="0" r="r" b="b"/>
            <a:pathLst>
              <a:path w="21600" h="21600" extrusionOk="0">
                <a:moveTo>
                  <a:pt x="1266" y="0"/>
                </a:moveTo>
                <a:cubicBezTo>
                  <a:pt x="895" y="0"/>
                  <a:pt x="672" y="1"/>
                  <a:pt x="523" y="452"/>
                </a:cubicBezTo>
                <a:cubicBezTo>
                  <a:pt x="309" y="1020"/>
                  <a:pt x="140" y="2249"/>
                  <a:pt x="62" y="3809"/>
                </a:cubicBezTo>
                <a:cubicBezTo>
                  <a:pt x="0" y="4891"/>
                  <a:pt x="0" y="6514"/>
                  <a:pt x="0" y="9218"/>
                </a:cubicBezTo>
                <a:lnTo>
                  <a:pt x="0" y="12382"/>
                </a:lnTo>
                <a:cubicBezTo>
                  <a:pt x="0" y="15086"/>
                  <a:pt x="0" y="16709"/>
                  <a:pt x="62" y="17791"/>
                </a:cubicBezTo>
                <a:cubicBezTo>
                  <a:pt x="140" y="19351"/>
                  <a:pt x="309" y="20580"/>
                  <a:pt x="523" y="21148"/>
                </a:cubicBezTo>
                <a:cubicBezTo>
                  <a:pt x="672" y="21599"/>
                  <a:pt x="895" y="21600"/>
                  <a:pt x="1266" y="21600"/>
                </a:cubicBezTo>
                <a:lnTo>
                  <a:pt x="20334" y="21600"/>
                </a:lnTo>
                <a:cubicBezTo>
                  <a:pt x="20706" y="21600"/>
                  <a:pt x="20928" y="21599"/>
                  <a:pt x="21077" y="21148"/>
                </a:cubicBezTo>
                <a:cubicBezTo>
                  <a:pt x="21291" y="20580"/>
                  <a:pt x="21460" y="19351"/>
                  <a:pt x="21538" y="17791"/>
                </a:cubicBezTo>
                <a:cubicBezTo>
                  <a:pt x="21600" y="16709"/>
                  <a:pt x="21600" y="15086"/>
                  <a:pt x="21600" y="12382"/>
                </a:cubicBezTo>
                <a:lnTo>
                  <a:pt x="21600" y="9218"/>
                </a:lnTo>
                <a:cubicBezTo>
                  <a:pt x="21600" y="6514"/>
                  <a:pt x="21600" y="4891"/>
                  <a:pt x="21538" y="3809"/>
                </a:cubicBezTo>
                <a:cubicBezTo>
                  <a:pt x="21460" y="2249"/>
                  <a:pt x="21291" y="1020"/>
                  <a:pt x="21077" y="452"/>
                </a:cubicBezTo>
                <a:cubicBezTo>
                  <a:pt x="20928" y="1"/>
                  <a:pt x="20706" y="0"/>
                  <a:pt x="20334" y="0"/>
                </a:cubicBezTo>
                <a:lnTo>
                  <a:pt x="1266" y="0"/>
                </a:lnTo>
                <a:close/>
              </a:path>
            </a:pathLst>
          </a:custGeom>
          <a:ln w="12700">
            <a:miter lim="400000"/>
          </a:ln>
        </p:spPr>
      </p:pic>
      <p:sp>
        <p:nvSpPr>
          <p:cNvPr id="2415" name="Multimodal Knowledge Model"/>
          <p:cNvSpPr txBox="1"/>
          <p:nvPr/>
        </p:nvSpPr>
        <p:spPr>
          <a:xfrm>
            <a:off x="1705406" y="2580366"/>
            <a:ext cx="8781189" cy="923833"/>
          </a:xfrm>
          <a:prstGeom prst="rect">
            <a:avLst/>
          </a:prstGeom>
          <a:solidFill>
            <a:srgbClr val="000000"/>
          </a:solidFill>
          <a:ln w="127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b"/>
          <a:lstStyle>
            <a:lvl1pPr defTabSz="4564062">
              <a:defRPr sz="10000" b="0">
                <a:solidFill>
                  <a:srgbClr val="FFFFFF"/>
                </a:solidFill>
                <a:latin typeface="+mj-lt"/>
                <a:ea typeface="+mj-ea"/>
                <a:cs typeface="+mj-cs"/>
                <a:sym typeface="Avenir Book"/>
              </a:defRPr>
            </a:lvl1pPr>
          </a:lstStyle>
          <a:p>
            <a:r>
              <a:rPr sz="5000"/>
              <a:t>Multimodal Knowledge Model</a:t>
            </a:r>
          </a:p>
        </p:txBody>
      </p:sp>
      <p:sp>
        <p:nvSpPr>
          <p:cNvPr id="2416" name="Park et al., 2020"/>
          <p:cNvSpPr txBox="1"/>
          <p:nvPr/>
        </p:nvSpPr>
        <p:spPr>
          <a:xfrm>
            <a:off x="9625291" y="6550981"/>
            <a:ext cx="743793"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Park et al., 2020</a:t>
            </a:r>
          </a:p>
        </p:txBody>
      </p:sp>
      <p:sp>
        <p:nvSpPr>
          <p:cNvPr id="2417" name="Head entity"/>
          <p:cNvSpPr txBox="1"/>
          <p:nvPr/>
        </p:nvSpPr>
        <p:spPr>
          <a:xfrm>
            <a:off x="5013561" y="5845188"/>
            <a:ext cx="1720845" cy="397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500" b="0">
                <a:solidFill>
                  <a:schemeClr val="accent4">
                    <a:hueOff val="-461056"/>
                    <a:satOff val="4338"/>
                    <a:lumOff val="-10225"/>
                  </a:schemeClr>
                </a:solidFill>
                <a:latin typeface="Avenir Heavy"/>
                <a:ea typeface="Avenir Heavy"/>
                <a:cs typeface="Avenir Heavy"/>
                <a:sym typeface="Avenir Heavy"/>
              </a:defRPr>
            </a:lvl1pPr>
          </a:lstStyle>
          <a:p>
            <a:r>
              <a:rPr sz="2250"/>
              <a:t>Head entity</a:t>
            </a:r>
          </a:p>
        </p:txBody>
      </p:sp>
      <p:sp>
        <p:nvSpPr>
          <p:cNvPr id="2418" name="Tail entity"/>
          <p:cNvSpPr txBox="1"/>
          <p:nvPr/>
        </p:nvSpPr>
        <p:spPr>
          <a:xfrm>
            <a:off x="8975991" y="5845188"/>
            <a:ext cx="1998142" cy="397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4500" b="0">
                <a:solidFill>
                  <a:srgbClr val="D783FF"/>
                </a:solidFill>
                <a:latin typeface="Avenir Heavy"/>
                <a:ea typeface="Avenir Heavy"/>
                <a:cs typeface="Avenir Heavy"/>
                <a:sym typeface="Avenir Heavy"/>
              </a:defRPr>
            </a:lvl1pPr>
          </a:lstStyle>
          <a:p>
            <a:r>
              <a:rPr sz="2250"/>
              <a:t>Tail entity</a:t>
            </a:r>
          </a:p>
        </p:txBody>
      </p:sp>
    </p:spTree>
  </p:cSld>
  <p:clrMapOvr>
    <a:masterClrMapping/>
  </p:clrMapOvr>
  <mc:AlternateContent xmlns:mc="http://schemas.openxmlformats.org/markup-compatibility/2006">
    <mc:Choice xmlns:p14="http://schemas.microsoft.com/office/powerpoint/2010/main" Requires="p14">
      <p:transition spd="slow" p14:dur="2000">
        <p:dissolve/>
      </p:transition>
    </mc:Choice>
    <mc:Fallback>
      <p:transition spd="slow">
        <p:dissolv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20" name="Base Self-supervised Model…"/>
          <p:cNvSpPr txBox="1">
            <a:spLocks noGrp="1"/>
          </p:cNvSpPr>
          <p:nvPr>
            <p:ph type="body" idx="1"/>
          </p:nvPr>
        </p:nvSpPr>
        <p:spPr>
          <a:xfrm>
            <a:off x="844550" y="1574800"/>
            <a:ext cx="10502900" cy="4898791"/>
          </a:xfrm>
          <a:prstGeom prst="rect">
            <a:avLst/>
          </a:prstGeom>
        </p:spPr>
        <p:txBody>
          <a:bodyPr/>
          <a:lstStyle/>
          <a:p>
            <a:pPr marL="419100" indent="-419100">
              <a:spcBef>
                <a:spcPts val="1600"/>
              </a:spcBef>
              <a:defRPr sz="5000">
                <a:latin typeface="+mj-lt"/>
                <a:ea typeface="+mj-ea"/>
                <a:cs typeface="+mj-cs"/>
                <a:sym typeface="Avenir Book"/>
              </a:defRPr>
            </a:pPr>
            <a:r>
              <a:t>Base Self-supervised Model</a:t>
            </a:r>
          </a:p>
          <a:p>
            <a:pPr marL="736600" lvl="1" indent="-419100">
              <a:spcBef>
                <a:spcPts val="800"/>
              </a:spcBef>
              <a:buChar char="-"/>
              <a:defRPr sz="3200">
                <a:latin typeface="+mj-lt"/>
                <a:ea typeface="+mj-ea"/>
                <a:cs typeface="+mj-cs"/>
                <a:sym typeface="Avenir Book"/>
              </a:defRPr>
            </a:pPr>
            <a:r>
              <a:t>biases in language model will be in COMET</a:t>
            </a:r>
          </a:p>
          <a:p>
            <a:pPr marL="419100" indent="-419100">
              <a:spcBef>
                <a:spcPts val="2500"/>
              </a:spcBef>
              <a:defRPr sz="5000">
                <a:latin typeface="+mj-lt"/>
                <a:ea typeface="+mj-ea"/>
                <a:cs typeface="+mj-cs"/>
                <a:sym typeface="Avenir Book"/>
              </a:defRPr>
            </a:pPr>
            <a:r>
              <a:t>Seed Knowledge Graph</a:t>
            </a:r>
          </a:p>
          <a:p>
            <a:pPr marL="736600" lvl="1" indent="-419100">
              <a:spcBef>
                <a:spcPts val="800"/>
              </a:spcBef>
              <a:buChar char="-"/>
              <a:defRPr sz="3200">
                <a:latin typeface="+mj-lt"/>
                <a:ea typeface="+mj-ea"/>
                <a:cs typeface="+mj-cs"/>
                <a:sym typeface="Avenir Book"/>
              </a:defRPr>
            </a:pPr>
            <a:r>
              <a:t>bias, relations, schema</a:t>
            </a:r>
          </a:p>
          <a:p>
            <a:pPr marL="419100" indent="-419100">
              <a:spcBef>
                <a:spcPts val="1600"/>
              </a:spcBef>
              <a:defRPr sz="5000">
                <a:latin typeface="+mj-lt"/>
                <a:ea typeface="+mj-ea"/>
                <a:cs typeface="+mj-cs"/>
                <a:sym typeface="Avenir Book"/>
              </a:defRPr>
            </a:pPr>
            <a:r>
              <a:t>Generation Algorithm</a:t>
            </a:r>
          </a:p>
          <a:p>
            <a:pPr marL="736600" lvl="1" indent="-419100">
              <a:spcBef>
                <a:spcPts val="800"/>
              </a:spcBef>
              <a:buChar char="-"/>
              <a:defRPr sz="3200">
                <a:latin typeface="+mj-lt"/>
                <a:ea typeface="+mj-ea"/>
                <a:cs typeface="+mj-cs"/>
                <a:sym typeface="Avenir Book"/>
              </a:defRPr>
            </a:pPr>
            <a:r>
              <a:t>diversity</a:t>
            </a:r>
          </a:p>
        </p:txBody>
      </p:sp>
      <p:sp>
        <p:nvSpPr>
          <p:cNvPr id="2421" name="Limitations of Knowledge Models"/>
          <p:cNvSpPr txBox="1">
            <a:spLocks noGrp="1"/>
          </p:cNvSpPr>
          <p:nvPr>
            <p:ph type="title"/>
          </p:nvPr>
        </p:nvSpPr>
        <p:spPr>
          <a:prstGeom prst="rect">
            <a:avLst/>
          </a:prstGeom>
        </p:spPr>
        <p:txBody>
          <a:bodyPr/>
          <a:lstStyle/>
          <a:p>
            <a:r>
              <a:t>Limitations of Knowledge Models</a:t>
            </a:r>
          </a:p>
        </p:txBody>
      </p:sp>
      <p:grpSp>
        <p:nvGrpSpPr>
          <p:cNvPr id="2426" name="Group"/>
          <p:cNvGrpSpPr/>
          <p:nvPr/>
        </p:nvGrpSpPr>
        <p:grpSpPr>
          <a:xfrm>
            <a:off x="9160606" y="3280730"/>
            <a:ext cx="2355851" cy="1822013"/>
            <a:chOff x="0" y="0"/>
            <a:chExt cx="4711700" cy="3644024"/>
          </a:xfrm>
        </p:grpSpPr>
        <p:pic>
          <p:nvPicPr>
            <p:cNvPr id="2422" name="Image" descr="Image"/>
            <p:cNvPicPr>
              <a:picLocks noChangeAspect="1"/>
            </p:cNvPicPr>
            <p:nvPr/>
          </p:nvPicPr>
          <p:blipFill>
            <a:blip r:embed="rId2"/>
            <a:srcRect/>
            <a:stretch>
              <a:fillRect/>
            </a:stretch>
          </p:blipFill>
          <p:spPr>
            <a:xfrm>
              <a:off x="0" y="0"/>
              <a:ext cx="4711700" cy="3644025"/>
            </a:xfrm>
            <a:prstGeom prst="rect">
              <a:avLst/>
            </a:prstGeom>
            <a:ln w="12700" cap="flat">
              <a:noFill/>
              <a:miter lim="400000"/>
            </a:ln>
            <a:effectLst/>
          </p:spPr>
        </p:pic>
        <p:sp>
          <p:nvSpPr>
            <p:cNvPr id="2423" name="Oval"/>
            <p:cNvSpPr/>
            <p:nvPr/>
          </p:nvSpPr>
          <p:spPr>
            <a:xfrm>
              <a:off x="1921667" y="2478259"/>
              <a:ext cx="868366" cy="251217"/>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24" name="Oval"/>
            <p:cNvSpPr/>
            <p:nvPr/>
          </p:nvSpPr>
          <p:spPr>
            <a:xfrm>
              <a:off x="3399107" y="1696404"/>
              <a:ext cx="868367" cy="251216"/>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25" name="Oval"/>
            <p:cNvSpPr/>
            <p:nvPr/>
          </p:nvSpPr>
          <p:spPr>
            <a:xfrm>
              <a:off x="273639" y="1696404"/>
              <a:ext cx="868366" cy="251216"/>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pic>
        <p:nvPicPr>
          <p:cNvPr id="2427" name="Image" descr="Image"/>
          <p:cNvPicPr>
            <a:picLocks noChangeAspect="1"/>
          </p:cNvPicPr>
          <p:nvPr/>
        </p:nvPicPr>
        <p:blipFill>
          <a:blip r:embed="rId3"/>
          <a:stretch>
            <a:fillRect/>
          </a:stretch>
        </p:blipFill>
        <p:spPr>
          <a:xfrm>
            <a:off x="6197691" y="2109199"/>
            <a:ext cx="2649338" cy="1715444"/>
          </a:xfrm>
          <a:prstGeom prst="rect">
            <a:avLst/>
          </a:prstGeom>
          <a:ln w="12700">
            <a:miter lim="400000"/>
          </a:ln>
        </p:spPr>
      </p:pic>
      <p:sp>
        <p:nvSpPr>
          <p:cNvPr id="2428" name="PersonX gives…"/>
          <p:cNvSpPr txBox="1"/>
          <p:nvPr/>
        </p:nvSpPr>
        <p:spPr>
          <a:xfrm>
            <a:off x="4950324" y="5293807"/>
            <a:ext cx="1068706" cy="51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defTabSz="457200">
              <a:defRPr sz="2400" b="0">
                <a:latin typeface="+mj-lt"/>
                <a:ea typeface="+mj-ea"/>
                <a:cs typeface="+mj-cs"/>
                <a:sym typeface="Avenir Book"/>
              </a:defRPr>
            </a:pPr>
            <a:r>
              <a:rPr sz="1200"/>
              <a:t>PersonX gives </a:t>
            </a:r>
          </a:p>
          <a:p>
            <a:pPr defTabSz="457200">
              <a:defRPr sz="2400" b="0">
                <a:latin typeface="+mj-lt"/>
                <a:ea typeface="+mj-ea"/>
                <a:cs typeface="+mj-cs"/>
                <a:sym typeface="Avenir Book"/>
              </a:defRPr>
            </a:pPr>
            <a:r>
              <a:rPr sz="1200"/>
              <a:t>a tutorial</a:t>
            </a:r>
          </a:p>
        </p:txBody>
      </p:sp>
      <p:pic>
        <p:nvPicPr>
          <p:cNvPr id="2429" name="Image" descr="Image"/>
          <p:cNvPicPr>
            <a:picLocks noChangeAspect="1"/>
          </p:cNvPicPr>
          <p:nvPr/>
        </p:nvPicPr>
        <p:blipFill>
          <a:blip r:embed="rId4"/>
          <a:stretch>
            <a:fillRect/>
          </a:stretch>
        </p:blipFill>
        <p:spPr>
          <a:xfrm>
            <a:off x="6315747" y="5329649"/>
            <a:ext cx="585937" cy="585936"/>
          </a:xfrm>
          <a:prstGeom prst="rect">
            <a:avLst/>
          </a:prstGeom>
          <a:ln w="12700">
            <a:miter lim="400000"/>
          </a:ln>
        </p:spPr>
      </p:pic>
      <p:sp>
        <p:nvSpPr>
          <p:cNvPr id="2430" name="Circle"/>
          <p:cNvSpPr/>
          <p:nvPr/>
        </p:nvSpPr>
        <p:spPr>
          <a:xfrm>
            <a:off x="6233607" y="5202733"/>
            <a:ext cx="793568" cy="792991"/>
          </a:xfrm>
          <a:prstGeom prst="ellipse">
            <a:avLst/>
          </a:prstGeom>
          <a:ln w="50800">
            <a:solidFill>
              <a:srgbClr val="929292"/>
            </a:solidFill>
            <a:custDash>
              <a:ds d="200000" sp="200000"/>
            </a:custDash>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2431" name="Line"/>
          <p:cNvSpPr/>
          <p:nvPr/>
        </p:nvSpPr>
        <p:spPr>
          <a:xfrm>
            <a:off x="5948380" y="5550838"/>
            <a:ext cx="277473" cy="1"/>
          </a:xfrm>
          <a:prstGeom prst="line">
            <a:avLst/>
          </a:prstGeom>
          <a:ln w="635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432" name="X perceived as"/>
          <p:cNvSpPr txBox="1"/>
          <p:nvPr/>
        </p:nvSpPr>
        <p:spPr>
          <a:xfrm rot="19800000">
            <a:off x="6498456" y="4534020"/>
            <a:ext cx="1064661" cy="3313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2000" b="0">
                <a:latin typeface="+mj-lt"/>
                <a:ea typeface="+mj-ea"/>
                <a:cs typeface="+mj-cs"/>
                <a:sym typeface="Avenir Book"/>
              </a:defRPr>
            </a:lvl1pPr>
          </a:lstStyle>
          <a:p>
            <a:pPr defTabSz="457200"/>
            <a:r>
              <a:rPr sz="1000"/>
              <a:t>X perceived as</a:t>
            </a:r>
          </a:p>
        </p:txBody>
      </p:sp>
      <p:sp>
        <p:nvSpPr>
          <p:cNvPr id="2444" name="Connection Line"/>
          <p:cNvSpPr/>
          <p:nvPr/>
        </p:nvSpPr>
        <p:spPr>
          <a:xfrm>
            <a:off x="6756088" y="4634864"/>
            <a:ext cx="937872" cy="552802"/>
          </a:xfrm>
          <a:custGeom>
            <a:avLst/>
            <a:gdLst/>
            <a:ahLst/>
            <a:cxnLst>
              <a:cxn ang="0">
                <a:pos x="wd2" y="hd2"/>
              </a:cxn>
              <a:cxn ang="5400000">
                <a:pos x="wd2" y="hd2"/>
              </a:cxn>
              <a:cxn ang="10800000">
                <a:pos x="wd2" y="hd2"/>
              </a:cxn>
              <a:cxn ang="16200000">
                <a:pos x="wd2" y="hd2"/>
              </a:cxn>
            </a:cxnLst>
            <a:rect l="0" t="0" r="r" b="b"/>
            <a:pathLst>
              <a:path w="21600" h="21508" extrusionOk="0">
                <a:moveTo>
                  <a:pt x="0" y="21508"/>
                </a:moveTo>
                <a:cubicBezTo>
                  <a:pt x="3059" y="7077"/>
                  <a:pt x="10259" y="-92"/>
                  <a:pt x="21600" y="1"/>
                </a:cubicBezTo>
              </a:path>
            </a:pathLst>
          </a:custGeom>
          <a:ln w="63500">
            <a:solidFill>
              <a:srgbClr val="000000"/>
            </a:solidFill>
            <a:miter lim="400000"/>
            <a:tailEnd type="triangle"/>
          </a:ln>
        </p:spPr>
        <p:txBody>
          <a:bodyPr/>
          <a:lstStyle/>
          <a:p>
            <a:endParaRPr sz="700"/>
          </a:p>
        </p:txBody>
      </p:sp>
      <p:sp>
        <p:nvSpPr>
          <p:cNvPr id="2434" name="smart"/>
          <p:cNvSpPr txBox="1"/>
          <p:nvPr/>
        </p:nvSpPr>
        <p:spPr>
          <a:xfrm>
            <a:off x="7709739" y="4525164"/>
            <a:ext cx="522086" cy="2280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2000" b="0">
                <a:latin typeface="Avenir Heavy"/>
                <a:ea typeface="Avenir Heavy"/>
                <a:cs typeface="Avenir Heavy"/>
                <a:sym typeface="Avenir Heavy"/>
              </a:defRPr>
            </a:lvl1pPr>
          </a:lstStyle>
          <a:p>
            <a:pPr defTabSz="457200"/>
            <a:r>
              <a:rPr sz="1000"/>
              <a:t>smart</a:t>
            </a:r>
          </a:p>
        </p:txBody>
      </p:sp>
      <p:sp>
        <p:nvSpPr>
          <p:cNvPr id="2445" name="Connection Line"/>
          <p:cNvSpPr/>
          <p:nvPr/>
        </p:nvSpPr>
        <p:spPr>
          <a:xfrm>
            <a:off x="6938182" y="5060398"/>
            <a:ext cx="1097600" cy="294723"/>
          </a:xfrm>
          <a:custGeom>
            <a:avLst/>
            <a:gdLst/>
            <a:ahLst/>
            <a:cxnLst>
              <a:cxn ang="0">
                <a:pos x="wd2" y="hd2"/>
              </a:cxn>
              <a:cxn ang="5400000">
                <a:pos x="wd2" y="hd2"/>
              </a:cxn>
              <a:cxn ang="10800000">
                <a:pos x="wd2" y="hd2"/>
              </a:cxn>
              <a:cxn ang="16200000">
                <a:pos x="wd2" y="hd2"/>
              </a:cxn>
            </a:cxnLst>
            <a:rect l="0" t="0" r="r" b="b"/>
            <a:pathLst>
              <a:path w="21600" h="18758" extrusionOk="0">
                <a:moveTo>
                  <a:pt x="0" y="18758"/>
                </a:moveTo>
                <a:cubicBezTo>
                  <a:pt x="5269" y="2983"/>
                  <a:pt x="12469" y="-2842"/>
                  <a:pt x="21600" y="1283"/>
                </a:cubicBezTo>
              </a:path>
            </a:pathLst>
          </a:custGeom>
          <a:ln w="63500">
            <a:solidFill>
              <a:srgbClr val="000000"/>
            </a:solidFill>
            <a:miter lim="400000"/>
            <a:tailEnd type="triangle"/>
          </a:ln>
        </p:spPr>
        <p:txBody>
          <a:bodyPr/>
          <a:lstStyle/>
          <a:p>
            <a:endParaRPr sz="700"/>
          </a:p>
        </p:txBody>
      </p:sp>
      <p:sp>
        <p:nvSpPr>
          <p:cNvPr id="2436" name="Before, X needed"/>
          <p:cNvSpPr txBox="1"/>
          <p:nvPr/>
        </p:nvSpPr>
        <p:spPr>
          <a:xfrm rot="20700000">
            <a:off x="6730643" y="4850503"/>
            <a:ext cx="1290882" cy="281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2000" b="0">
                <a:latin typeface="+mj-lt"/>
                <a:ea typeface="+mj-ea"/>
                <a:cs typeface="+mj-cs"/>
                <a:sym typeface="Avenir Book"/>
              </a:defRPr>
            </a:lvl1pPr>
          </a:lstStyle>
          <a:p>
            <a:pPr defTabSz="457200"/>
            <a:r>
              <a:rPr sz="1000"/>
              <a:t>Before, X needed</a:t>
            </a:r>
          </a:p>
        </p:txBody>
      </p:sp>
      <p:sp>
        <p:nvSpPr>
          <p:cNvPr id="2437" name="to be a…"/>
          <p:cNvSpPr txBox="1"/>
          <p:nvPr/>
        </p:nvSpPr>
        <p:spPr>
          <a:xfrm>
            <a:off x="8019435" y="4867888"/>
            <a:ext cx="522086" cy="4116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defTabSz="457200">
              <a:defRPr sz="2000" b="0">
                <a:latin typeface="Avenir Heavy"/>
                <a:ea typeface="Avenir Heavy"/>
                <a:cs typeface="Avenir Heavy"/>
                <a:sym typeface="Avenir Heavy"/>
              </a:defRPr>
            </a:pPr>
            <a:r>
              <a:rPr sz="1000"/>
              <a:t>to be a </a:t>
            </a:r>
          </a:p>
          <a:p>
            <a:pPr defTabSz="457200">
              <a:defRPr sz="2000" b="0">
                <a:latin typeface="Avenir Heavy"/>
                <a:ea typeface="Avenir Heavy"/>
                <a:cs typeface="Avenir Heavy"/>
                <a:sym typeface="Avenir Heavy"/>
              </a:defRPr>
            </a:pPr>
            <a:r>
              <a:rPr sz="1000"/>
              <a:t>teacher</a:t>
            </a:r>
          </a:p>
        </p:txBody>
      </p:sp>
      <p:sp>
        <p:nvSpPr>
          <p:cNvPr id="2446" name="Connection Line"/>
          <p:cNvSpPr/>
          <p:nvPr/>
        </p:nvSpPr>
        <p:spPr>
          <a:xfrm>
            <a:off x="6808775" y="5956717"/>
            <a:ext cx="899843" cy="4069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670" y="12619"/>
                  <a:pt x="8870" y="19819"/>
                  <a:pt x="21600" y="21600"/>
                </a:cubicBezTo>
              </a:path>
            </a:pathLst>
          </a:custGeom>
          <a:ln w="63500">
            <a:solidFill>
              <a:srgbClr val="000000"/>
            </a:solidFill>
            <a:miter lim="400000"/>
            <a:tailEnd type="triangle"/>
          </a:ln>
        </p:spPr>
        <p:txBody>
          <a:bodyPr/>
          <a:lstStyle/>
          <a:p>
            <a:endParaRPr sz="700"/>
          </a:p>
        </p:txBody>
      </p:sp>
      <p:sp>
        <p:nvSpPr>
          <p:cNvPr id="2439" name="Others then"/>
          <p:cNvSpPr txBox="1"/>
          <p:nvPr/>
        </p:nvSpPr>
        <p:spPr>
          <a:xfrm rot="900000">
            <a:off x="6433562" y="6236117"/>
            <a:ext cx="1266381" cy="2389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2000" b="0">
                <a:latin typeface="+mj-lt"/>
                <a:ea typeface="+mj-ea"/>
                <a:cs typeface="+mj-cs"/>
                <a:sym typeface="Avenir Book"/>
              </a:defRPr>
            </a:lvl1pPr>
          </a:lstStyle>
          <a:p>
            <a:pPr defTabSz="457200"/>
            <a:r>
              <a:rPr sz="1000"/>
              <a:t>Others then</a:t>
            </a:r>
          </a:p>
        </p:txBody>
      </p:sp>
      <p:sp>
        <p:nvSpPr>
          <p:cNvPr id="2440" name="none"/>
          <p:cNvSpPr txBox="1"/>
          <p:nvPr/>
        </p:nvSpPr>
        <p:spPr>
          <a:xfrm>
            <a:off x="7621742" y="6203741"/>
            <a:ext cx="522086" cy="310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2000" b="0">
                <a:latin typeface="Avenir Heavy"/>
                <a:ea typeface="Avenir Heavy"/>
                <a:cs typeface="Avenir Heavy"/>
                <a:sym typeface="Avenir Heavy"/>
              </a:defRPr>
            </a:lvl1pPr>
          </a:lstStyle>
          <a:p>
            <a:pPr defTabSz="457200"/>
            <a:r>
              <a:rPr sz="1000"/>
              <a:t>none</a:t>
            </a:r>
          </a:p>
        </p:txBody>
      </p:sp>
      <p:sp>
        <p:nvSpPr>
          <p:cNvPr id="2447" name="Connection Line"/>
          <p:cNvSpPr/>
          <p:nvPr/>
        </p:nvSpPr>
        <p:spPr>
          <a:xfrm>
            <a:off x="6968773" y="5777953"/>
            <a:ext cx="1081018" cy="289235"/>
          </a:xfrm>
          <a:custGeom>
            <a:avLst/>
            <a:gdLst/>
            <a:ahLst/>
            <a:cxnLst>
              <a:cxn ang="0">
                <a:pos x="wd2" y="hd2"/>
              </a:cxn>
              <a:cxn ang="5400000">
                <a:pos x="wd2" y="hd2"/>
              </a:cxn>
              <a:cxn ang="10800000">
                <a:pos x="wd2" y="hd2"/>
              </a:cxn>
              <a:cxn ang="16200000">
                <a:pos x="wd2" y="hd2"/>
              </a:cxn>
            </a:cxnLst>
            <a:rect l="0" t="0" r="r" b="b"/>
            <a:pathLst>
              <a:path w="21600" h="19465" extrusionOk="0">
                <a:moveTo>
                  <a:pt x="0" y="0"/>
                </a:moveTo>
                <a:cubicBezTo>
                  <a:pt x="2588" y="15324"/>
                  <a:pt x="9788" y="21600"/>
                  <a:pt x="21600" y="18829"/>
                </a:cubicBezTo>
              </a:path>
            </a:pathLst>
          </a:custGeom>
          <a:ln w="63500">
            <a:solidFill>
              <a:srgbClr val="000000"/>
            </a:solidFill>
            <a:miter lim="400000"/>
            <a:tailEnd type="triangle"/>
          </a:ln>
        </p:spPr>
        <p:txBody>
          <a:bodyPr/>
          <a:lstStyle/>
          <a:p>
            <a:endParaRPr sz="700"/>
          </a:p>
        </p:txBody>
      </p:sp>
      <p:sp>
        <p:nvSpPr>
          <p:cNvPr id="2442" name="Others will want"/>
          <p:cNvSpPr txBox="1"/>
          <p:nvPr/>
        </p:nvSpPr>
        <p:spPr>
          <a:xfrm rot="600000">
            <a:off x="7051493" y="5632784"/>
            <a:ext cx="901783" cy="385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2000" b="0">
                <a:latin typeface="+mj-lt"/>
                <a:ea typeface="+mj-ea"/>
                <a:cs typeface="+mj-cs"/>
                <a:sym typeface="Avenir Book"/>
              </a:defRPr>
            </a:lvl1pPr>
          </a:lstStyle>
          <a:p>
            <a:pPr defTabSz="457200"/>
            <a:r>
              <a:rPr sz="1000"/>
              <a:t>Others will want</a:t>
            </a:r>
          </a:p>
        </p:txBody>
      </p:sp>
      <p:sp>
        <p:nvSpPr>
          <p:cNvPr id="2443" name="to thank…"/>
          <p:cNvSpPr txBox="1"/>
          <p:nvPr/>
        </p:nvSpPr>
        <p:spPr>
          <a:xfrm>
            <a:off x="8106230" y="5835337"/>
            <a:ext cx="681049" cy="4116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defTabSz="457200">
              <a:defRPr sz="2000" b="0">
                <a:latin typeface="Avenir Heavy"/>
                <a:ea typeface="Avenir Heavy"/>
                <a:cs typeface="Avenir Heavy"/>
                <a:sym typeface="Avenir Heavy"/>
              </a:defRPr>
            </a:pPr>
            <a:r>
              <a:rPr sz="1000"/>
              <a:t>to thank</a:t>
            </a:r>
          </a:p>
          <a:p>
            <a:pPr defTabSz="457200">
              <a:defRPr sz="2000" b="0">
                <a:latin typeface="Avenir Heavy"/>
                <a:ea typeface="Avenir Heavy"/>
                <a:cs typeface="Avenir Heavy"/>
                <a:sym typeface="Avenir Heavy"/>
              </a:defRPr>
            </a:pPr>
            <a:r>
              <a:rPr sz="1000"/>
              <a:t>PersonX</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49" name="Static vs. Dynamic"/>
          <p:cNvSpPr txBox="1">
            <a:spLocks noGrp="1"/>
          </p:cNvSpPr>
          <p:nvPr>
            <p:ph type="title"/>
          </p:nvPr>
        </p:nvSpPr>
        <p:spPr>
          <a:prstGeom prst="rect">
            <a:avLst/>
          </a:prstGeom>
        </p:spPr>
        <p:txBody>
          <a:bodyPr/>
          <a:lstStyle>
            <a:lvl1pPr>
              <a:defRPr>
                <a:latin typeface="+mj-lt"/>
                <a:ea typeface="+mj-ea"/>
                <a:cs typeface="+mj-cs"/>
                <a:sym typeface="Avenir Book"/>
              </a:defRPr>
            </a:lvl1pPr>
          </a:lstStyle>
          <a:p>
            <a:r>
              <a:t>Static vs. Dynamic</a:t>
            </a:r>
          </a:p>
        </p:txBody>
      </p:sp>
      <p:sp>
        <p:nvSpPr>
          <p:cNvPr id="2450" name="Kai knew that things were getting out of control and managed to keep his temper in check"/>
          <p:cNvSpPr txBox="1"/>
          <p:nvPr/>
        </p:nvSpPr>
        <p:spPr>
          <a:xfrm>
            <a:off x="4319415" y="1302406"/>
            <a:ext cx="3553170" cy="8822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600" b="0">
                <a:latin typeface="+mj-lt"/>
                <a:ea typeface="+mj-ea"/>
                <a:cs typeface="+mj-cs"/>
                <a:sym typeface="Avenir Book"/>
              </a:defRPr>
            </a:lvl1pPr>
          </a:lstStyle>
          <a:p>
            <a:r>
              <a:rPr sz="1800"/>
              <a:t>Kai knew that things were getting out of control and managed to keep his temper in check</a:t>
            </a:r>
          </a:p>
        </p:txBody>
      </p:sp>
      <p:sp>
        <p:nvSpPr>
          <p:cNvPr id="2451" name="Oval"/>
          <p:cNvSpPr/>
          <p:nvPr/>
        </p:nvSpPr>
        <p:spPr>
          <a:xfrm>
            <a:off x="1309263" y="4633340"/>
            <a:ext cx="1397754" cy="434545"/>
          </a:xfrm>
          <a:prstGeom prst="ellipse">
            <a:avLst/>
          </a:prstGeom>
          <a:solidFill>
            <a:srgbClr val="D5D5D5"/>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452" name="X keeps X’s temper"/>
          <p:cNvSpPr txBox="1"/>
          <p:nvPr/>
        </p:nvSpPr>
        <p:spPr>
          <a:xfrm>
            <a:off x="1354202" y="4685512"/>
            <a:ext cx="1307875"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2200" b="0">
                <a:latin typeface="+mj-lt"/>
                <a:ea typeface="+mj-ea"/>
                <a:cs typeface="+mj-cs"/>
                <a:sym typeface="Avenir Book"/>
              </a:defRPr>
            </a:lvl1pPr>
          </a:lstStyle>
          <a:p>
            <a:r>
              <a:rPr sz="1100"/>
              <a:t>X keeps X’s temper</a:t>
            </a:r>
          </a:p>
        </p:txBody>
      </p:sp>
      <p:grpSp>
        <p:nvGrpSpPr>
          <p:cNvPr id="2455" name="Group"/>
          <p:cNvGrpSpPr/>
          <p:nvPr/>
        </p:nvGrpSpPr>
        <p:grpSpPr>
          <a:xfrm>
            <a:off x="700687" y="3318358"/>
            <a:ext cx="1260122" cy="533510"/>
            <a:chOff x="0" y="0"/>
            <a:chExt cx="2520243" cy="1067017"/>
          </a:xfrm>
        </p:grpSpPr>
        <p:sp>
          <p:nvSpPr>
            <p:cNvPr id="2453" name="Oval"/>
            <p:cNvSpPr/>
            <p:nvPr/>
          </p:nvSpPr>
          <p:spPr>
            <a:xfrm>
              <a:off x="0" y="0"/>
              <a:ext cx="2520244" cy="1067018"/>
            </a:xfrm>
            <a:prstGeom prst="ellipse">
              <a:avLst/>
            </a:prstGeom>
            <a:solidFill>
              <a:srgbClr val="D5D5D5">
                <a:alpha val="20379"/>
              </a:srgbClr>
            </a:solidFill>
            <a:ln w="25400" cap="flat">
              <a:solidFill>
                <a:srgbClr val="000000">
                  <a:alpha val="20379"/>
                </a:srgb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54" name="X keeps ___…"/>
            <p:cNvSpPr txBox="1"/>
            <p:nvPr/>
          </p:nvSpPr>
          <p:spPr>
            <a:xfrm>
              <a:off x="236302" y="101708"/>
              <a:ext cx="2047639" cy="863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2200" b="0">
                  <a:latin typeface="+mj-lt"/>
                  <a:ea typeface="+mj-ea"/>
                  <a:cs typeface="+mj-cs"/>
                  <a:sym typeface="Avenir Book"/>
                </a:defRPr>
              </a:pPr>
              <a:r>
                <a:rPr sz="1100"/>
                <a:t>X keeps ___ </a:t>
              </a:r>
            </a:p>
            <a:p>
              <a:pPr>
                <a:defRPr sz="2200" b="0">
                  <a:latin typeface="+mj-lt"/>
                  <a:ea typeface="+mj-ea"/>
                  <a:cs typeface="+mj-cs"/>
                  <a:sym typeface="Avenir Book"/>
                </a:defRPr>
              </a:pPr>
              <a:r>
                <a:rPr sz="1100"/>
                <a:t>under control</a:t>
              </a:r>
            </a:p>
          </p:txBody>
        </p:sp>
      </p:grpSp>
      <p:grpSp>
        <p:nvGrpSpPr>
          <p:cNvPr id="2458" name="Group"/>
          <p:cNvGrpSpPr/>
          <p:nvPr/>
        </p:nvGrpSpPr>
        <p:grpSpPr>
          <a:xfrm>
            <a:off x="204086" y="5383095"/>
            <a:ext cx="741404" cy="432205"/>
            <a:chOff x="0" y="0"/>
            <a:chExt cx="1482806" cy="864409"/>
          </a:xfrm>
        </p:grpSpPr>
        <p:sp>
          <p:nvSpPr>
            <p:cNvPr id="2456" name="X sweats"/>
            <p:cNvSpPr txBox="1"/>
            <p:nvPr/>
          </p:nvSpPr>
          <p:spPr>
            <a:xfrm>
              <a:off x="127355" y="190904"/>
              <a:ext cx="1228097"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2200" b="0">
                  <a:latin typeface="+mj-lt"/>
                  <a:ea typeface="+mj-ea"/>
                  <a:cs typeface="+mj-cs"/>
                  <a:sym typeface="Avenir Book"/>
                </a:defRPr>
              </a:lvl1pPr>
            </a:lstStyle>
            <a:p>
              <a:r>
                <a:rPr sz="1100"/>
                <a:t>X sweats</a:t>
              </a:r>
            </a:p>
          </p:txBody>
        </p:sp>
        <p:sp>
          <p:nvSpPr>
            <p:cNvPr id="2457" name="Oval"/>
            <p:cNvSpPr/>
            <p:nvPr/>
          </p:nvSpPr>
          <p:spPr>
            <a:xfrm>
              <a:off x="0" y="0"/>
              <a:ext cx="1482807" cy="864410"/>
            </a:xfrm>
            <a:prstGeom prst="ellipse">
              <a:avLst/>
            </a:prstGeom>
            <a:solidFill>
              <a:schemeClr val="accent5">
                <a:alpha val="3026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2461" name="Group"/>
          <p:cNvGrpSpPr/>
          <p:nvPr/>
        </p:nvGrpSpPr>
        <p:grpSpPr>
          <a:xfrm>
            <a:off x="684576" y="5952704"/>
            <a:ext cx="1203443" cy="392312"/>
            <a:chOff x="0" y="0"/>
            <a:chExt cx="2406885" cy="784623"/>
          </a:xfrm>
        </p:grpSpPr>
        <p:sp>
          <p:nvSpPr>
            <p:cNvPr id="2459" name="X avoids a fight"/>
            <p:cNvSpPr txBox="1"/>
            <p:nvPr/>
          </p:nvSpPr>
          <p:spPr>
            <a:xfrm>
              <a:off x="168323" y="62111"/>
              <a:ext cx="2070239" cy="660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2200" b="0">
                  <a:latin typeface="+mj-lt"/>
                  <a:ea typeface="+mj-ea"/>
                  <a:cs typeface="+mj-cs"/>
                  <a:sym typeface="Avenir Book"/>
                </a:defRPr>
              </a:lvl1pPr>
            </a:lstStyle>
            <a:p>
              <a:r>
                <a:rPr sz="1100"/>
                <a:t>X avoids a fight</a:t>
              </a:r>
            </a:p>
          </p:txBody>
        </p:sp>
        <p:sp>
          <p:nvSpPr>
            <p:cNvPr id="2460" name="Oval"/>
            <p:cNvSpPr/>
            <p:nvPr/>
          </p:nvSpPr>
          <p:spPr>
            <a:xfrm>
              <a:off x="0" y="0"/>
              <a:ext cx="2406886" cy="784624"/>
            </a:xfrm>
            <a:prstGeom prst="ellipse">
              <a:avLst/>
            </a:prstGeom>
            <a:solidFill>
              <a:srgbClr val="0066FF">
                <a:alpha val="33029"/>
              </a:srgb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2464" name="Group"/>
          <p:cNvGrpSpPr/>
          <p:nvPr/>
        </p:nvGrpSpPr>
        <p:grpSpPr>
          <a:xfrm>
            <a:off x="1846349" y="5339928"/>
            <a:ext cx="1252215" cy="518540"/>
            <a:chOff x="0" y="0"/>
            <a:chExt cx="2504429" cy="1037077"/>
          </a:xfrm>
        </p:grpSpPr>
        <p:sp>
          <p:nvSpPr>
            <p:cNvPr id="2462" name="Oval"/>
            <p:cNvSpPr/>
            <p:nvPr/>
          </p:nvSpPr>
          <p:spPr>
            <a:xfrm>
              <a:off x="0" y="-1"/>
              <a:ext cx="2504430" cy="1037079"/>
            </a:xfrm>
            <a:prstGeom prst="ellipse">
              <a:avLst/>
            </a:prstGeom>
            <a:solidFill>
              <a:schemeClr val="accent5">
                <a:alpha val="3026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63" name="X wants to…"/>
            <p:cNvSpPr txBox="1"/>
            <p:nvPr/>
          </p:nvSpPr>
          <p:spPr>
            <a:xfrm>
              <a:off x="320822" y="485"/>
              <a:ext cx="1862786" cy="10361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2200" b="0">
                  <a:latin typeface="+mj-lt"/>
                  <a:ea typeface="+mj-ea"/>
                  <a:cs typeface="+mj-cs"/>
                  <a:sym typeface="Avenir Book"/>
                </a:defRPr>
              </a:pPr>
              <a:r>
                <a:rPr sz="1100"/>
                <a:t>X wants to </a:t>
              </a:r>
            </a:p>
            <a:p>
              <a:pPr>
                <a:defRPr sz="2200" b="0">
                  <a:latin typeface="+mj-lt"/>
                  <a:ea typeface="+mj-ea"/>
                  <a:cs typeface="+mj-cs"/>
                  <a:sym typeface="Avenir Book"/>
                </a:defRPr>
              </a:pPr>
              <a:r>
                <a:rPr sz="1100"/>
                <a:t>show strength</a:t>
              </a:r>
            </a:p>
          </p:txBody>
        </p:sp>
      </p:grpSp>
      <p:grpSp>
        <p:nvGrpSpPr>
          <p:cNvPr id="2467" name="Group"/>
          <p:cNvGrpSpPr/>
          <p:nvPr/>
        </p:nvGrpSpPr>
        <p:grpSpPr>
          <a:xfrm>
            <a:off x="4234694" y="6020879"/>
            <a:ext cx="1361799" cy="498489"/>
            <a:chOff x="0" y="0"/>
            <a:chExt cx="2723596" cy="996977"/>
          </a:xfrm>
        </p:grpSpPr>
        <p:sp>
          <p:nvSpPr>
            <p:cNvPr id="2465" name="Oval"/>
            <p:cNvSpPr/>
            <p:nvPr/>
          </p:nvSpPr>
          <p:spPr>
            <a:xfrm>
              <a:off x="-1" y="0"/>
              <a:ext cx="2723598" cy="996978"/>
            </a:xfrm>
            <a:prstGeom prst="ellipse">
              <a:avLst/>
            </a:prstGeom>
            <a:solidFill>
              <a:srgbClr val="D5D5D5">
                <a:alpha val="20000"/>
              </a:srgbClr>
            </a:solidFill>
            <a:ln w="25400" cap="flat">
              <a:solidFill>
                <a:srgbClr val="000000">
                  <a:alpha val="20000"/>
                </a:srgb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66" name="X keeps X's…"/>
            <p:cNvSpPr txBox="1"/>
            <p:nvPr/>
          </p:nvSpPr>
          <p:spPr>
            <a:xfrm>
              <a:off x="107532" y="2811"/>
              <a:ext cx="2508532" cy="9913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2200" b="0">
                  <a:latin typeface="+mj-lt"/>
                  <a:ea typeface="+mj-ea"/>
                  <a:cs typeface="+mj-cs"/>
                  <a:sym typeface="Avenir Book"/>
                </a:defRPr>
              </a:pPr>
              <a:r>
                <a:rPr sz="1100"/>
                <a:t>X keeps X's </a:t>
              </a:r>
            </a:p>
            <a:p>
              <a:pPr>
                <a:defRPr sz="2200" b="0">
                  <a:latin typeface="+mj-lt"/>
                  <a:ea typeface="+mj-ea"/>
                  <a:cs typeface="+mj-cs"/>
                  <a:sym typeface="Avenir Book"/>
                </a:defRPr>
              </a:pPr>
              <a:r>
                <a:rPr sz="1100"/>
                <a:t>___ in check</a:t>
              </a:r>
            </a:p>
          </p:txBody>
        </p:sp>
      </p:grpSp>
      <p:sp>
        <p:nvSpPr>
          <p:cNvPr id="2468" name="Link to static…"/>
          <p:cNvSpPr txBox="1"/>
          <p:nvPr/>
        </p:nvSpPr>
        <p:spPr>
          <a:xfrm>
            <a:off x="3509115" y="2852686"/>
            <a:ext cx="2540258" cy="685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600" b="0">
                <a:latin typeface="+mj-lt"/>
                <a:ea typeface="+mj-ea"/>
                <a:cs typeface="+mj-cs"/>
                <a:sym typeface="Avenir Book"/>
              </a:defRPr>
            </a:pPr>
            <a:r>
              <a:rPr sz="1800"/>
              <a:t>Link to </a:t>
            </a:r>
            <a:r>
              <a:rPr sz="1800">
                <a:solidFill>
                  <a:schemeClr val="accent5">
                    <a:hueOff val="-82419"/>
                    <a:satOff val="-9513"/>
                    <a:lumOff val="-16343"/>
                  </a:schemeClr>
                </a:solidFill>
                <a:latin typeface="Avenir Heavy"/>
                <a:ea typeface="Avenir Heavy"/>
                <a:cs typeface="Avenir Heavy"/>
                <a:sym typeface="Avenir Heavy"/>
              </a:rPr>
              <a:t>static</a:t>
            </a:r>
          </a:p>
          <a:p>
            <a:pPr>
              <a:defRPr sz="3600" b="0">
                <a:latin typeface="+mj-lt"/>
                <a:ea typeface="+mj-ea"/>
                <a:cs typeface="+mj-cs"/>
                <a:sym typeface="Avenir Book"/>
              </a:defRPr>
            </a:pPr>
            <a:r>
              <a:rPr sz="1800"/>
              <a:t>Knowledge Graph</a:t>
            </a:r>
          </a:p>
        </p:txBody>
      </p:sp>
      <p:sp>
        <p:nvSpPr>
          <p:cNvPr id="2509" name="Connection Line"/>
          <p:cNvSpPr/>
          <p:nvPr/>
        </p:nvSpPr>
        <p:spPr>
          <a:xfrm>
            <a:off x="706916" y="4914921"/>
            <a:ext cx="624672" cy="4759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883" y="11089"/>
                  <a:pt x="13083" y="3889"/>
                  <a:pt x="21600" y="0"/>
                </a:cubicBezTo>
              </a:path>
            </a:pathLst>
          </a:custGeom>
          <a:ln w="50800">
            <a:solidFill>
              <a:srgbClr val="000000">
                <a:alpha val="29768"/>
              </a:srgbClr>
            </a:solidFill>
            <a:miter lim="400000"/>
            <a:headEnd type="triangle"/>
          </a:ln>
        </p:spPr>
        <p:txBody>
          <a:bodyPr/>
          <a:lstStyle/>
          <a:p>
            <a:endParaRPr sz="700"/>
          </a:p>
        </p:txBody>
      </p:sp>
      <p:sp>
        <p:nvSpPr>
          <p:cNvPr id="2510" name="Connection Line"/>
          <p:cNvSpPr/>
          <p:nvPr/>
        </p:nvSpPr>
        <p:spPr>
          <a:xfrm>
            <a:off x="1273451" y="5049504"/>
            <a:ext cx="410378" cy="896838"/>
          </a:xfrm>
          <a:custGeom>
            <a:avLst/>
            <a:gdLst/>
            <a:ahLst/>
            <a:cxnLst>
              <a:cxn ang="0">
                <a:pos x="wd2" y="hd2"/>
              </a:cxn>
              <a:cxn ang="5400000">
                <a:pos x="wd2" y="hd2"/>
              </a:cxn>
              <a:cxn ang="10800000">
                <a:pos x="wd2" y="hd2"/>
              </a:cxn>
              <a:cxn ang="16200000">
                <a:pos x="wd2" y="hd2"/>
              </a:cxn>
            </a:cxnLst>
            <a:rect l="0" t="0" r="r" b="b"/>
            <a:pathLst>
              <a:path w="21560" h="21600" extrusionOk="0">
                <a:moveTo>
                  <a:pt x="0" y="21600"/>
                </a:moveTo>
                <a:cubicBezTo>
                  <a:pt x="-40" y="12558"/>
                  <a:pt x="7147" y="5358"/>
                  <a:pt x="21560" y="0"/>
                </a:cubicBezTo>
              </a:path>
            </a:pathLst>
          </a:custGeom>
          <a:ln w="50800">
            <a:solidFill>
              <a:srgbClr val="000000"/>
            </a:solidFill>
            <a:miter lim="400000"/>
            <a:headEnd type="triangle"/>
          </a:ln>
        </p:spPr>
        <p:txBody>
          <a:bodyPr/>
          <a:lstStyle/>
          <a:p>
            <a:endParaRPr sz="700"/>
          </a:p>
        </p:txBody>
      </p:sp>
      <p:sp>
        <p:nvSpPr>
          <p:cNvPr id="2511" name="Connection Line"/>
          <p:cNvSpPr/>
          <p:nvPr/>
        </p:nvSpPr>
        <p:spPr>
          <a:xfrm>
            <a:off x="2449665" y="5025655"/>
            <a:ext cx="179446" cy="314472"/>
          </a:xfrm>
          <a:custGeom>
            <a:avLst/>
            <a:gdLst/>
            <a:ahLst/>
            <a:cxnLst>
              <a:cxn ang="0">
                <a:pos x="wd2" y="hd2"/>
              </a:cxn>
              <a:cxn ang="5400000">
                <a:pos x="wd2" y="hd2"/>
              </a:cxn>
              <a:cxn ang="10800000">
                <a:pos x="wd2" y="hd2"/>
              </a:cxn>
              <a:cxn ang="16200000">
                <a:pos x="wd2" y="hd2"/>
              </a:cxn>
            </a:cxnLst>
            <a:rect l="0" t="0" r="r" b="b"/>
            <a:pathLst>
              <a:path w="19656" h="21600" extrusionOk="0">
                <a:moveTo>
                  <a:pt x="19144" y="21600"/>
                </a:moveTo>
                <a:cubicBezTo>
                  <a:pt x="21600" y="13372"/>
                  <a:pt x="15219" y="6172"/>
                  <a:pt x="0" y="0"/>
                </a:cubicBezTo>
              </a:path>
            </a:pathLst>
          </a:custGeom>
          <a:ln w="50800">
            <a:solidFill>
              <a:srgbClr val="000000">
                <a:alpha val="29768"/>
              </a:srgbClr>
            </a:solidFill>
            <a:miter lim="400000"/>
            <a:headEnd type="triangle"/>
          </a:ln>
        </p:spPr>
        <p:txBody>
          <a:bodyPr/>
          <a:lstStyle/>
          <a:p>
            <a:endParaRPr sz="700"/>
          </a:p>
        </p:txBody>
      </p:sp>
      <p:grpSp>
        <p:nvGrpSpPr>
          <p:cNvPr id="2476" name="Group"/>
          <p:cNvGrpSpPr/>
          <p:nvPr/>
        </p:nvGrpSpPr>
        <p:grpSpPr>
          <a:xfrm>
            <a:off x="3601319" y="3673332"/>
            <a:ext cx="2355851" cy="1822013"/>
            <a:chOff x="0" y="0"/>
            <a:chExt cx="4711700" cy="3644024"/>
          </a:xfrm>
        </p:grpSpPr>
        <p:pic>
          <p:nvPicPr>
            <p:cNvPr id="2472" name="Image" descr="Image"/>
            <p:cNvPicPr>
              <a:picLocks noChangeAspect="1"/>
            </p:cNvPicPr>
            <p:nvPr/>
          </p:nvPicPr>
          <p:blipFill>
            <a:blip r:embed="rId2"/>
            <a:srcRect/>
            <a:stretch>
              <a:fillRect/>
            </a:stretch>
          </p:blipFill>
          <p:spPr>
            <a:xfrm>
              <a:off x="0" y="0"/>
              <a:ext cx="4711700" cy="3644025"/>
            </a:xfrm>
            <a:prstGeom prst="rect">
              <a:avLst/>
            </a:prstGeom>
            <a:ln w="12700" cap="flat">
              <a:noFill/>
              <a:miter lim="400000"/>
            </a:ln>
            <a:effectLst/>
          </p:spPr>
        </p:pic>
        <p:sp>
          <p:nvSpPr>
            <p:cNvPr id="2473" name="Oval"/>
            <p:cNvSpPr/>
            <p:nvPr/>
          </p:nvSpPr>
          <p:spPr>
            <a:xfrm>
              <a:off x="1921667" y="2478259"/>
              <a:ext cx="868366" cy="251217"/>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74" name="Oval"/>
            <p:cNvSpPr/>
            <p:nvPr/>
          </p:nvSpPr>
          <p:spPr>
            <a:xfrm>
              <a:off x="3399107" y="1696404"/>
              <a:ext cx="868367" cy="251216"/>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75" name="Oval"/>
            <p:cNvSpPr/>
            <p:nvPr/>
          </p:nvSpPr>
          <p:spPr>
            <a:xfrm>
              <a:off x="273639" y="1696404"/>
              <a:ext cx="868366" cy="251216"/>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2512" name="Connection Line"/>
          <p:cNvSpPr/>
          <p:nvPr/>
        </p:nvSpPr>
        <p:spPr>
          <a:xfrm>
            <a:off x="1960411" y="3625034"/>
            <a:ext cx="1840531" cy="912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105" y="2464"/>
                  <a:pt x="15305" y="9664"/>
                  <a:pt x="21600" y="21600"/>
                </a:cubicBezTo>
              </a:path>
            </a:pathLst>
          </a:custGeom>
          <a:ln w="63500">
            <a:solidFill>
              <a:srgbClr val="D5D5D5"/>
            </a:solidFill>
            <a:miter lim="400000"/>
            <a:headEnd type="triangle"/>
          </a:ln>
        </p:spPr>
        <p:txBody>
          <a:bodyPr/>
          <a:lstStyle/>
          <a:p>
            <a:endParaRPr sz="700"/>
          </a:p>
        </p:txBody>
      </p:sp>
      <p:sp>
        <p:nvSpPr>
          <p:cNvPr id="2513" name="Connection Line"/>
          <p:cNvSpPr/>
          <p:nvPr/>
        </p:nvSpPr>
        <p:spPr>
          <a:xfrm>
            <a:off x="5303257" y="4601113"/>
            <a:ext cx="292195" cy="1421156"/>
          </a:xfrm>
          <a:custGeom>
            <a:avLst/>
            <a:gdLst/>
            <a:ahLst/>
            <a:cxnLst>
              <a:cxn ang="0">
                <a:pos x="wd2" y="hd2"/>
              </a:cxn>
              <a:cxn ang="5400000">
                <a:pos x="wd2" y="hd2"/>
              </a:cxn>
              <a:cxn ang="10800000">
                <a:pos x="wd2" y="hd2"/>
              </a:cxn>
              <a:cxn ang="16200000">
                <a:pos x="wd2" y="hd2"/>
              </a:cxn>
            </a:cxnLst>
            <a:rect l="0" t="0" r="r" b="b"/>
            <a:pathLst>
              <a:path w="18141" h="21600" extrusionOk="0">
                <a:moveTo>
                  <a:pt x="0" y="21600"/>
                </a:moveTo>
                <a:cubicBezTo>
                  <a:pt x="16276" y="17265"/>
                  <a:pt x="21600" y="10065"/>
                  <a:pt x="15973" y="0"/>
                </a:cubicBezTo>
              </a:path>
            </a:pathLst>
          </a:custGeom>
          <a:ln w="63500">
            <a:solidFill>
              <a:srgbClr val="D5D5D5"/>
            </a:solidFill>
            <a:miter lim="400000"/>
            <a:headEnd type="triangle"/>
          </a:ln>
        </p:spPr>
        <p:txBody>
          <a:bodyPr/>
          <a:lstStyle/>
          <a:p>
            <a:endParaRPr sz="700"/>
          </a:p>
        </p:txBody>
      </p:sp>
      <p:sp>
        <p:nvSpPr>
          <p:cNvPr id="2514" name="Connection Line"/>
          <p:cNvSpPr/>
          <p:nvPr/>
        </p:nvSpPr>
        <p:spPr>
          <a:xfrm>
            <a:off x="2708299" y="4877830"/>
            <a:ext cx="1865857" cy="725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63500">
            <a:solidFill>
              <a:srgbClr val="5E5E5E"/>
            </a:solidFill>
            <a:miter lim="400000"/>
            <a:headEnd type="triangle"/>
          </a:ln>
        </p:spPr>
        <p:txBody>
          <a:bodyPr/>
          <a:lstStyle/>
          <a:p>
            <a:endParaRPr sz="700"/>
          </a:p>
        </p:txBody>
      </p:sp>
      <p:sp>
        <p:nvSpPr>
          <p:cNvPr id="2480" name="Line"/>
          <p:cNvSpPr/>
          <p:nvPr/>
        </p:nvSpPr>
        <p:spPr>
          <a:xfrm flipV="1">
            <a:off x="6096000" y="2460638"/>
            <a:ext cx="0" cy="4137796"/>
          </a:xfrm>
          <a:prstGeom prst="line">
            <a:avLst/>
          </a:prstGeom>
          <a:ln w="50800">
            <a:solidFill>
              <a:srgbClr val="000000"/>
            </a:solidFill>
            <a:miter lim="400000"/>
          </a:ln>
        </p:spPr>
        <p:txBody>
          <a:bodyPr lIns="25400" tIns="25400" rIns="25400" bIns="25400" anchor="ctr"/>
          <a:lstStyle/>
          <a:p>
            <a:endParaRPr sz="700"/>
          </a:p>
        </p:txBody>
      </p:sp>
      <p:grpSp>
        <p:nvGrpSpPr>
          <p:cNvPr id="2483" name="Group"/>
          <p:cNvGrpSpPr/>
          <p:nvPr/>
        </p:nvGrpSpPr>
        <p:grpSpPr>
          <a:xfrm>
            <a:off x="6723369" y="3768473"/>
            <a:ext cx="1632917" cy="1631731"/>
            <a:chOff x="0" y="0"/>
            <a:chExt cx="3265832" cy="3263459"/>
          </a:xfrm>
        </p:grpSpPr>
        <p:sp>
          <p:nvSpPr>
            <p:cNvPr id="2481" name="Circle"/>
            <p:cNvSpPr/>
            <p:nvPr/>
          </p:nvSpPr>
          <p:spPr>
            <a:xfrm>
              <a:off x="0" y="0"/>
              <a:ext cx="3265833" cy="3263460"/>
            </a:xfrm>
            <a:prstGeom prst="ellipse">
              <a:avLst/>
            </a:prstGeom>
            <a:solidFill>
              <a:srgbClr val="FFFFFF"/>
            </a:solid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482" name="Image" descr="Image"/>
            <p:cNvPicPr>
              <a:picLocks noChangeAspect="1"/>
            </p:cNvPicPr>
            <p:nvPr/>
          </p:nvPicPr>
          <p:blipFill>
            <a:blip r:embed="rId3"/>
            <a:stretch>
              <a:fillRect/>
            </a:stretch>
          </p:blipFill>
          <p:spPr>
            <a:xfrm>
              <a:off x="338034" y="522307"/>
              <a:ext cx="2411352" cy="2411352"/>
            </a:xfrm>
            <a:prstGeom prst="rect">
              <a:avLst/>
            </a:prstGeom>
            <a:ln w="12700" cap="flat">
              <a:noFill/>
              <a:miter lim="400000"/>
            </a:ln>
            <a:effectLst/>
          </p:spPr>
        </p:pic>
      </p:grpSp>
      <p:grpSp>
        <p:nvGrpSpPr>
          <p:cNvPr id="2486" name="Group"/>
          <p:cNvGrpSpPr/>
          <p:nvPr/>
        </p:nvGrpSpPr>
        <p:grpSpPr>
          <a:xfrm>
            <a:off x="9313152" y="4793055"/>
            <a:ext cx="1134090" cy="578614"/>
            <a:chOff x="0" y="0"/>
            <a:chExt cx="2268177" cy="1157226"/>
          </a:xfrm>
        </p:grpSpPr>
        <p:sp>
          <p:nvSpPr>
            <p:cNvPr id="2484" name="Oval"/>
            <p:cNvSpPr/>
            <p:nvPr/>
          </p:nvSpPr>
          <p:spPr>
            <a:xfrm>
              <a:off x="0" y="0"/>
              <a:ext cx="2268178" cy="1157227"/>
            </a:xfrm>
            <a:prstGeom prst="ellipse">
              <a:avLst/>
            </a:prstGeom>
            <a:solidFill>
              <a:srgbClr val="0066FF">
                <a:alpha val="33029"/>
              </a:srgb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85" name="Kai wants to…"/>
            <p:cNvSpPr txBox="1"/>
            <p:nvPr/>
          </p:nvSpPr>
          <p:spPr>
            <a:xfrm>
              <a:off x="230863" y="105865"/>
              <a:ext cx="1806452" cy="9454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2200" b="0">
                  <a:latin typeface="+mj-lt"/>
                  <a:ea typeface="+mj-ea"/>
                  <a:cs typeface="+mj-cs"/>
                  <a:sym typeface="Avenir Book"/>
                </a:defRPr>
              </a:pPr>
              <a:r>
                <a:rPr sz="1100"/>
                <a:t>Kai wants to </a:t>
              </a:r>
            </a:p>
            <a:p>
              <a:pPr>
                <a:defRPr sz="2200" b="0">
                  <a:latin typeface="+mj-lt"/>
                  <a:ea typeface="+mj-ea"/>
                  <a:cs typeface="+mj-cs"/>
                  <a:sym typeface="Avenir Book"/>
                </a:defRPr>
              </a:pPr>
              <a:r>
                <a:rPr sz="1100"/>
                <a:t>avoid trouble</a:t>
              </a:r>
            </a:p>
          </p:txBody>
        </p:sp>
      </p:grpSp>
      <p:sp>
        <p:nvSpPr>
          <p:cNvPr id="2487" name="Generate dynamic graph with COMET"/>
          <p:cNvSpPr txBox="1"/>
          <p:nvPr/>
        </p:nvSpPr>
        <p:spPr>
          <a:xfrm>
            <a:off x="6234831" y="2852686"/>
            <a:ext cx="2540258" cy="685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600" b="0">
                <a:latin typeface="Avenir Heavy"/>
                <a:ea typeface="Avenir Heavy"/>
                <a:cs typeface="Avenir Heavy"/>
                <a:sym typeface="Avenir Heavy"/>
              </a:defRPr>
            </a:pPr>
            <a:r>
              <a:rPr sz="1800">
                <a:latin typeface="+mj-lt"/>
                <a:ea typeface="+mj-ea"/>
                <a:cs typeface="+mj-cs"/>
                <a:sym typeface="Avenir Book"/>
              </a:rPr>
              <a:t>Generate</a:t>
            </a:r>
            <a:r>
              <a:rPr sz="1800"/>
              <a:t> </a:t>
            </a:r>
            <a:r>
              <a:rPr sz="1800">
                <a:solidFill>
                  <a:schemeClr val="accent1">
                    <a:lumOff val="-13575"/>
                  </a:schemeClr>
                </a:solidFill>
              </a:rPr>
              <a:t>dynamic</a:t>
            </a:r>
            <a:r>
              <a:rPr sz="1800"/>
              <a:t> </a:t>
            </a:r>
            <a:r>
              <a:rPr sz="1800">
                <a:latin typeface="+mj-lt"/>
                <a:ea typeface="+mj-ea"/>
                <a:cs typeface="+mj-cs"/>
                <a:sym typeface="Avenir Book"/>
              </a:rPr>
              <a:t>graph with COMET</a:t>
            </a:r>
          </a:p>
        </p:txBody>
      </p:sp>
      <p:grpSp>
        <p:nvGrpSpPr>
          <p:cNvPr id="2490" name="Group"/>
          <p:cNvGrpSpPr/>
          <p:nvPr/>
        </p:nvGrpSpPr>
        <p:grpSpPr>
          <a:xfrm>
            <a:off x="9061486" y="5801216"/>
            <a:ext cx="992578" cy="534147"/>
            <a:chOff x="0" y="0"/>
            <a:chExt cx="1985154" cy="1068292"/>
          </a:xfrm>
        </p:grpSpPr>
        <p:sp>
          <p:nvSpPr>
            <p:cNvPr id="2488" name="Oval"/>
            <p:cNvSpPr/>
            <p:nvPr/>
          </p:nvSpPr>
          <p:spPr>
            <a:xfrm>
              <a:off x="0" y="0"/>
              <a:ext cx="1985155" cy="1068293"/>
            </a:xfrm>
            <a:prstGeom prst="ellipse">
              <a:avLst/>
            </a:prstGeom>
            <a:solidFill>
              <a:srgbClr val="0066FF">
                <a:alpha val="33029"/>
              </a:srgb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89" name="Kai intends…"/>
            <p:cNvSpPr txBox="1"/>
            <p:nvPr/>
          </p:nvSpPr>
          <p:spPr>
            <a:xfrm>
              <a:off x="167661" y="109327"/>
              <a:ext cx="1649832" cy="849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2200" b="0">
                  <a:latin typeface="+mj-lt"/>
                  <a:ea typeface="+mj-ea"/>
                  <a:cs typeface="+mj-cs"/>
                  <a:sym typeface="Avenir Book"/>
                </a:defRPr>
              </a:pPr>
              <a:r>
                <a:rPr sz="1100"/>
                <a:t>Kai intends </a:t>
              </a:r>
            </a:p>
            <a:p>
              <a:pPr>
                <a:defRPr sz="2200" b="0">
                  <a:latin typeface="+mj-lt"/>
                  <a:ea typeface="+mj-ea"/>
                  <a:cs typeface="+mj-cs"/>
                  <a:sym typeface="Avenir Book"/>
                </a:defRPr>
              </a:pPr>
              <a:r>
                <a:rPr sz="1100"/>
                <a:t>to be calm</a:t>
              </a:r>
            </a:p>
          </p:txBody>
        </p:sp>
      </p:grpSp>
      <p:grpSp>
        <p:nvGrpSpPr>
          <p:cNvPr id="2493" name="Group"/>
          <p:cNvGrpSpPr/>
          <p:nvPr/>
        </p:nvGrpSpPr>
        <p:grpSpPr>
          <a:xfrm>
            <a:off x="9325868" y="3685153"/>
            <a:ext cx="1108660" cy="685230"/>
            <a:chOff x="0" y="0"/>
            <a:chExt cx="2217317" cy="1370458"/>
          </a:xfrm>
        </p:grpSpPr>
        <p:sp>
          <p:nvSpPr>
            <p:cNvPr id="2491" name="Oval"/>
            <p:cNvSpPr/>
            <p:nvPr/>
          </p:nvSpPr>
          <p:spPr>
            <a:xfrm>
              <a:off x="0" y="0"/>
              <a:ext cx="2217318" cy="1320527"/>
            </a:xfrm>
            <a:prstGeom prst="ellipse">
              <a:avLst/>
            </a:prstGeom>
            <a:solidFill>
              <a:srgbClr val="0066FF">
                <a:alpha val="33029"/>
              </a:srgb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92" name="Kai is viewed…"/>
            <p:cNvSpPr txBox="1"/>
            <p:nvPr/>
          </p:nvSpPr>
          <p:spPr>
            <a:xfrm>
              <a:off x="93874" y="16644"/>
              <a:ext cx="2029570" cy="13538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2200" b="0">
                  <a:latin typeface="+mj-lt"/>
                  <a:ea typeface="+mj-ea"/>
                  <a:cs typeface="+mj-cs"/>
                  <a:sym typeface="Avenir Book"/>
                </a:defRPr>
              </a:pPr>
              <a:r>
                <a:rPr sz="1100"/>
                <a:t>Kai is viewed </a:t>
              </a:r>
            </a:p>
            <a:p>
              <a:pPr>
                <a:defRPr sz="2200" b="0">
                  <a:latin typeface="+mj-lt"/>
                  <a:ea typeface="+mj-ea"/>
                  <a:cs typeface="+mj-cs"/>
                  <a:sym typeface="Avenir Book"/>
                </a:defRPr>
              </a:pPr>
              <a:r>
                <a:rPr sz="1100"/>
                <a:t>as cautious</a:t>
              </a:r>
            </a:p>
          </p:txBody>
        </p:sp>
      </p:grpSp>
      <p:grpSp>
        <p:nvGrpSpPr>
          <p:cNvPr id="2496" name="Group"/>
          <p:cNvGrpSpPr/>
          <p:nvPr/>
        </p:nvGrpSpPr>
        <p:grpSpPr>
          <a:xfrm>
            <a:off x="9003444" y="2870356"/>
            <a:ext cx="1108659" cy="392313"/>
            <a:chOff x="0" y="0"/>
            <a:chExt cx="2217317" cy="784623"/>
          </a:xfrm>
        </p:grpSpPr>
        <p:sp>
          <p:nvSpPr>
            <p:cNvPr id="2494" name="Oval"/>
            <p:cNvSpPr/>
            <p:nvPr/>
          </p:nvSpPr>
          <p:spPr>
            <a:xfrm>
              <a:off x="0" y="0"/>
              <a:ext cx="2217318" cy="784624"/>
            </a:xfrm>
            <a:prstGeom prst="ellipse">
              <a:avLst/>
            </a:prstGeom>
            <a:solidFill>
              <a:srgbClr val="0066FF">
                <a:alpha val="33029"/>
              </a:srgb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95" name="Kai stays calm"/>
            <p:cNvSpPr txBox="1"/>
            <p:nvPr/>
          </p:nvSpPr>
          <p:spPr>
            <a:xfrm>
              <a:off x="140794" y="62111"/>
              <a:ext cx="1935731" cy="660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2200" b="0">
                  <a:latin typeface="+mj-lt"/>
                  <a:ea typeface="+mj-ea"/>
                  <a:cs typeface="+mj-cs"/>
                  <a:sym typeface="Avenir Book"/>
                </a:defRPr>
              </a:lvl1pPr>
            </a:lstStyle>
            <a:p>
              <a:r>
                <a:rPr sz="1100"/>
                <a:t>Kai stays calm</a:t>
              </a:r>
            </a:p>
          </p:txBody>
        </p:sp>
      </p:grpSp>
      <p:sp>
        <p:nvSpPr>
          <p:cNvPr id="2515" name="Connection Line"/>
          <p:cNvSpPr/>
          <p:nvPr/>
        </p:nvSpPr>
        <p:spPr>
          <a:xfrm>
            <a:off x="8061451" y="3163608"/>
            <a:ext cx="1003320" cy="7483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52" y="3646"/>
                  <a:pt x="7252" y="10846"/>
                  <a:pt x="0" y="21600"/>
                </a:cubicBezTo>
              </a:path>
            </a:pathLst>
          </a:custGeom>
          <a:ln w="63500">
            <a:solidFill>
              <a:srgbClr val="5E5E5E"/>
            </a:solidFill>
            <a:miter lim="400000"/>
            <a:headEnd type="triangle"/>
          </a:ln>
        </p:spPr>
        <p:txBody>
          <a:bodyPr/>
          <a:lstStyle/>
          <a:p>
            <a:endParaRPr sz="700"/>
          </a:p>
        </p:txBody>
      </p:sp>
      <p:sp>
        <p:nvSpPr>
          <p:cNvPr id="2516" name="Connection Line"/>
          <p:cNvSpPr/>
          <p:nvPr/>
        </p:nvSpPr>
        <p:spPr>
          <a:xfrm>
            <a:off x="8299353" y="3885938"/>
            <a:ext cx="1062988" cy="3137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010" y="1076"/>
                  <a:pt x="8810" y="8276"/>
                  <a:pt x="0" y="21600"/>
                </a:cubicBezTo>
              </a:path>
            </a:pathLst>
          </a:custGeom>
          <a:ln w="63500">
            <a:solidFill>
              <a:srgbClr val="5E5E5E"/>
            </a:solidFill>
            <a:miter lim="400000"/>
            <a:headEnd type="triangle"/>
          </a:ln>
        </p:spPr>
        <p:txBody>
          <a:bodyPr/>
          <a:lstStyle/>
          <a:p>
            <a:endParaRPr sz="700"/>
          </a:p>
        </p:txBody>
      </p:sp>
      <p:sp>
        <p:nvSpPr>
          <p:cNvPr id="2517" name="Connection Line"/>
          <p:cNvSpPr/>
          <p:nvPr/>
        </p:nvSpPr>
        <p:spPr>
          <a:xfrm>
            <a:off x="8239126" y="5069741"/>
            <a:ext cx="1148115" cy="192895"/>
          </a:xfrm>
          <a:custGeom>
            <a:avLst/>
            <a:gdLst/>
            <a:ahLst/>
            <a:cxnLst>
              <a:cxn ang="0">
                <a:pos x="wd2" y="hd2"/>
              </a:cxn>
              <a:cxn ang="5400000">
                <a:pos x="wd2" y="hd2"/>
              </a:cxn>
              <a:cxn ang="10800000">
                <a:pos x="wd2" y="hd2"/>
              </a:cxn>
              <a:cxn ang="16200000">
                <a:pos x="wd2" y="hd2"/>
              </a:cxn>
            </a:cxnLst>
            <a:rect l="0" t="0" r="r" b="b"/>
            <a:pathLst>
              <a:path w="21600" h="17874" extrusionOk="0">
                <a:moveTo>
                  <a:pt x="21600" y="15184"/>
                </a:moveTo>
                <a:cubicBezTo>
                  <a:pt x="14249" y="21600"/>
                  <a:pt x="7049" y="16539"/>
                  <a:pt x="0" y="0"/>
                </a:cubicBezTo>
              </a:path>
            </a:pathLst>
          </a:custGeom>
          <a:ln w="63500">
            <a:solidFill>
              <a:srgbClr val="5E5E5E"/>
            </a:solidFill>
            <a:miter lim="400000"/>
            <a:headEnd type="triangle"/>
          </a:ln>
        </p:spPr>
        <p:txBody>
          <a:bodyPr/>
          <a:lstStyle/>
          <a:p>
            <a:endParaRPr sz="700"/>
          </a:p>
        </p:txBody>
      </p:sp>
      <p:sp>
        <p:nvSpPr>
          <p:cNvPr id="2518" name="Connection Line"/>
          <p:cNvSpPr/>
          <p:nvPr/>
        </p:nvSpPr>
        <p:spPr>
          <a:xfrm>
            <a:off x="7897931" y="5356309"/>
            <a:ext cx="1186071" cy="803846"/>
          </a:xfrm>
          <a:custGeom>
            <a:avLst/>
            <a:gdLst/>
            <a:ahLst/>
            <a:cxnLst>
              <a:cxn ang="0">
                <a:pos x="wd2" y="hd2"/>
              </a:cxn>
              <a:cxn ang="5400000">
                <a:pos x="wd2" y="hd2"/>
              </a:cxn>
              <a:cxn ang="10800000">
                <a:pos x="wd2" y="hd2"/>
              </a:cxn>
              <a:cxn ang="16200000">
                <a:pos x="wd2" y="hd2"/>
              </a:cxn>
            </a:cxnLst>
            <a:rect l="0" t="0" r="r" b="b"/>
            <a:pathLst>
              <a:path w="21600" h="21467" extrusionOk="0">
                <a:moveTo>
                  <a:pt x="21600" y="21466"/>
                </a:moveTo>
                <a:cubicBezTo>
                  <a:pt x="13171" y="21600"/>
                  <a:pt x="5971" y="14445"/>
                  <a:pt x="0" y="0"/>
                </a:cubicBezTo>
              </a:path>
            </a:pathLst>
          </a:custGeom>
          <a:ln w="63500">
            <a:solidFill>
              <a:srgbClr val="5E5E5E"/>
            </a:solidFill>
            <a:miter lim="400000"/>
            <a:headEnd type="triangle"/>
          </a:ln>
        </p:spPr>
        <p:txBody>
          <a:bodyPr/>
          <a:lstStyle/>
          <a:p>
            <a:endParaRPr sz="700"/>
          </a:p>
        </p:txBody>
      </p:sp>
      <p:sp>
        <p:nvSpPr>
          <p:cNvPr id="2501" name="Dingbat X"/>
          <p:cNvSpPr/>
          <p:nvPr/>
        </p:nvSpPr>
        <p:spPr>
          <a:xfrm>
            <a:off x="2570138" y="3567640"/>
            <a:ext cx="421853" cy="498490"/>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hueOff val="-82419"/>
              <a:satOff val="-9513"/>
              <a:lumOff val="-16343"/>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502" name="Dingbat X"/>
          <p:cNvSpPr/>
          <p:nvPr/>
        </p:nvSpPr>
        <p:spPr>
          <a:xfrm>
            <a:off x="5344649" y="5349953"/>
            <a:ext cx="421852" cy="498490"/>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hueOff val="-82419"/>
              <a:satOff val="-9513"/>
              <a:lumOff val="-16343"/>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cxnSp>
        <p:nvCxnSpPr>
          <p:cNvPr id="2503" name="Connection Line"/>
          <p:cNvCxnSpPr>
            <a:stCxn id="2468" idx="0"/>
            <a:endCxn id="2450" idx="0"/>
          </p:cNvCxnSpPr>
          <p:nvPr/>
        </p:nvCxnSpPr>
        <p:spPr>
          <a:xfrm flipV="1">
            <a:off x="4779244" y="1302406"/>
            <a:ext cx="1316756" cy="1550280"/>
          </a:xfrm>
          <a:prstGeom prst="straightConnector1">
            <a:avLst/>
          </a:prstGeom>
          <a:ln w="101600">
            <a:solidFill>
              <a:srgbClr val="000000"/>
            </a:solidFill>
            <a:miter lim="400000"/>
            <a:headEnd type="triangle"/>
          </a:ln>
        </p:spPr>
      </p:cxnSp>
      <p:cxnSp>
        <p:nvCxnSpPr>
          <p:cNvPr id="2504" name="Connection Line"/>
          <p:cNvCxnSpPr>
            <a:stCxn id="2487" idx="0"/>
            <a:endCxn id="2450" idx="0"/>
          </p:cNvCxnSpPr>
          <p:nvPr/>
        </p:nvCxnSpPr>
        <p:spPr>
          <a:xfrm flipH="1" flipV="1">
            <a:off x="6096000" y="1302406"/>
            <a:ext cx="1408960" cy="1550280"/>
          </a:xfrm>
          <a:prstGeom prst="straightConnector1">
            <a:avLst/>
          </a:prstGeom>
          <a:ln w="101600">
            <a:solidFill>
              <a:srgbClr val="000000"/>
            </a:solidFill>
            <a:miter lim="400000"/>
            <a:headEnd type="triangle"/>
          </a:ln>
        </p:spPr>
      </p:cxnSp>
      <p:sp>
        <p:nvSpPr>
          <p:cNvPr id="2505" name="bad…"/>
          <p:cNvSpPr txBox="1"/>
          <p:nvPr/>
        </p:nvSpPr>
        <p:spPr>
          <a:xfrm>
            <a:off x="2369875" y="2804280"/>
            <a:ext cx="741404" cy="685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600" b="0">
                <a:solidFill>
                  <a:schemeClr val="accent5">
                    <a:hueOff val="-82419"/>
                    <a:satOff val="-9513"/>
                    <a:lumOff val="-16343"/>
                  </a:schemeClr>
                </a:solidFill>
                <a:latin typeface="Avenir Heavy"/>
                <a:ea typeface="Avenir Heavy"/>
                <a:cs typeface="Avenir Heavy"/>
                <a:sym typeface="Avenir Heavy"/>
              </a:defRPr>
            </a:pPr>
            <a:r>
              <a:rPr sz="1800"/>
              <a:t>bad </a:t>
            </a:r>
          </a:p>
          <a:p>
            <a:pPr>
              <a:defRPr sz="3600" b="0">
                <a:solidFill>
                  <a:schemeClr val="accent5">
                    <a:hueOff val="-82419"/>
                    <a:satOff val="-9513"/>
                    <a:lumOff val="-16343"/>
                  </a:schemeClr>
                </a:solidFill>
                <a:latin typeface="Avenir Heavy"/>
                <a:ea typeface="Avenir Heavy"/>
                <a:cs typeface="Avenir Heavy"/>
                <a:sym typeface="Avenir Heavy"/>
              </a:defRPr>
            </a:pPr>
            <a:r>
              <a:rPr sz="1800"/>
              <a:t>links</a:t>
            </a:r>
          </a:p>
        </p:txBody>
      </p:sp>
      <p:sp>
        <p:nvSpPr>
          <p:cNvPr id="2506" name="context-free…"/>
          <p:cNvSpPr txBox="1"/>
          <p:nvPr/>
        </p:nvSpPr>
        <p:spPr>
          <a:xfrm>
            <a:off x="1979725" y="5952704"/>
            <a:ext cx="1513627" cy="783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600" b="0">
                <a:solidFill>
                  <a:schemeClr val="accent5">
                    <a:hueOff val="-82419"/>
                    <a:satOff val="-9513"/>
                    <a:lumOff val="-16343"/>
                  </a:schemeClr>
                </a:solidFill>
                <a:latin typeface="Avenir Heavy"/>
                <a:ea typeface="Avenir Heavy"/>
                <a:cs typeface="Avenir Heavy"/>
                <a:sym typeface="Avenir Heavy"/>
              </a:defRPr>
            </a:pPr>
            <a:r>
              <a:rPr sz="1800"/>
              <a:t>context-free</a:t>
            </a:r>
          </a:p>
          <a:p>
            <a:pPr>
              <a:defRPr sz="3600" b="0">
                <a:solidFill>
                  <a:schemeClr val="accent5">
                    <a:hueOff val="-82419"/>
                    <a:satOff val="-9513"/>
                    <a:lumOff val="-16343"/>
                  </a:schemeClr>
                </a:solidFill>
                <a:latin typeface="Avenir Heavy"/>
                <a:ea typeface="Avenir Heavy"/>
                <a:cs typeface="Avenir Heavy"/>
                <a:sym typeface="Avenir Heavy"/>
              </a:defRPr>
            </a:pPr>
            <a:r>
              <a:rPr sz="1800"/>
              <a:t>knowledge</a:t>
            </a:r>
          </a:p>
        </p:txBody>
      </p:sp>
      <p:sp>
        <p:nvSpPr>
          <p:cNvPr id="2507" name="contextual…"/>
          <p:cNvSpPr txBox="1"/>
          <p:nvPr/>
        </p:nvSpPr>
        <p:spPr>
          <a:xfrm>
            <a:off x="10119306" y="5521635"/>
            <a:ext cx="1513627" cy="783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600" b="0">
                <a:solidFill>
                  <a:schemeClr val="accent1">
                    <a:hueOff val="114395"/>
                    <a:lumOff val="-24975"/>
                  </a:schemeClr>
                </a:solidFill>
                <a:latin typeface="Avenir Heavy"/>
                <a:ea typeface="Avenir Heavy"/>
                <a:cs typeface="Avenir Heavy"/>
                <a:sym typeface="Avenir Heavy"/>
              </a:defRPr>
            </a:pPr>
            <a:r>
              <a:rPr sz="1800"/>
              <a:t>contextual</a:t>
            </a:r>
          </a:p>
          <a:p>
            <a:pPr>
              <a:defRPr sz="3600" b="0">
                <a:solidFill>
                  <a:schemeClr val="accent1">
                    <a:hueOff val="114395"/>
                    <a:lumOff val="-24975"/>
                  </a:schemeClr>
                </a:solidFill>
                <a:latin typeface="Avenir Heavy"/>
                <a:ea typeface="Avenir Heavy"/>
                <a:cs typeface="Avenir Heavy"/>
                <a:sym typeface="Avenir Heavy"/>
              </a:defRPr>
            </a:pPr>
            <a:r>
              <a:rPr sz="1800"/>
              <a:t>knowledge</a:t>
            </a:r>
          </a:p>
        </p:txBody>
      </p:sp>
      <p:sp>
        <p:nvSpPr>
          <p:cNvPr id="2508" name="no…"/>
          <p:cNvSpPr txBox="1"/>
          <p:nvPr/>
        </p:nvSpPr>
        <p:spPr>
          <a:xfrm>
            <a:off x="8648375" y="4213528"/>
            <a:ext cx="826220" cy="783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3600" b="0">
                <a:solidFill>
                  <a:schemeClr val="accent1">
                    <a:hueOff val="114395"/>
                    <a:lumOff val="-24975"/>
                  </a:schemeClr>
                </a:solidFill>
                <a:latin typeface="Avenir Heavy"/>
                <a:ea typeface="Avenir Heavy"/>
                <a:cs typeface="Avenir Heavy"/>
                <a:sym typeface="Avenir Heavy"/>
              </a:defRPr>
            </a:pPr>
            <a:r>
              <a:rPr sz="1800"/>
              <a:t>no </a:t>
            </a:r>
          </a:p>
          <a:p>
            <a:pPr>
              <a:defRPr sz="3600" b="0">
                <a:solidFill>
                  <a:schemeClr val="accent1">
                    <a:hueOff val="114395"/>
                    <a:lumOff val="-24975"/>
                  </a:schemeClr>
                </a:solidFill>
                <a:latin typeface="Avenir Heavy"/>
                <a:ea typeface="Avenir Heavy"/>
                <a:cs typeface="Avenir Heavy"/>
                <a:sym typeface="Avenir Heavy"/>
              </a:defRPr>
            </a:pPr>
            <a:r>
              <a:rPr sz="1800"/>
              <a:t>linking</a:t>
            </a:r>
          </a:p>
        </p:txBody>
      </p:sp>
    </p:spTree>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20" name="Resources"/>
          <p:cNvSpPr txBox="1">
            <a:spLocks noGrp="1"/>
          </p:cNvSpPr>
          <p:nvPr>
            <p:ph type="title"/>
          </p:nvPr>
        </p:nvSpPr>
        <p:spPr>
          <a:prstGeom prst="rect">
            <a:avLst/>
          </a:prstGeom>
        </p:spPr>
        <p:txBody>
          <a:bodyPr/>
          <a:lstStyle/>
          <a:p>
            <a:r>
              <a:t>Resources</a:t>
            </a:r>
          </a:p>
        </p:txBody>
      </p:sp>
      <p:sp>
        <p:nvSpPr>
          <p:cNvPr id="2521" name="Text"/>
          <p:cNvSpPr txBox="1"/>
          <p:nvPr/>
        </p:nvSpPr>
        <p:spPr>
          <a:xfrm>
            <a:off x="3861925" y="6118215"/>
            <a:ext cx="131446" cy="397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500" b="0">
                <a:hlinkClick r:id=""/>
              </a:defRPr>
            </a:lvl1pPr>
          </a:lstStyle>
          <a:p>
            <a:r>
              <a:rPr sz="2250"/>
              <a:t> </a:t>
            </a:r>
          </a:p>
        </p:txBody>
      </p:sp>
      <p:sp>
        <p:nvSpPr>
          <p:cNvPr id="2522" name="mosaickg.apps.allenai.org"/>
          <p:cNvSpPr txBox="1"/>
          <p:nvPr/>
        </p:nvSpPr>
        <p:spPr>
          <a:xfrm>
            <a:off x="7339095" y="5389043"/>
            <a:ext cx="4020331" cy="44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5100" b="0" u="sng">
                <a:solidFill>
                  <a:schemeClr val="accent1">
                    <a:lumOff val="-13575"/>
                  </a:schemeClr>
                </a:solidFill>
                <a:latin typeface="Avenir Heavy"/>
                <a:ea typeface="Avenir Heavy"/>
                <a:cs typeface="Avenir Heavy"/>
                <a:sym typeface="Avenir Heavy"/>
                <a:hlinkClick r:id=""/>
              </a:defRPr>
            </a:lvl1pPr>
          </a:lstStyle>
          <a:p>
            <a:pPr>
              <a:defRPr u="none"/>
            </a:pPr>
            <a:r>
              <a:rPr sz="2550"/>
              <a:t>mosaickg.apps.allenai.org</a:t>
            </a:r>
          </a:p>
        </p:txBody>
      </p:sp>
      <p:grpSp>
        <p:nvGrpSpPr>
          <p:cNvPr id="2525" name="Group"/>
          <p:cNvGrpSpPr/>
          <p:nvPr/>
        </p:nvGrpSpPr>
        <p:grpSpPr>
          <a:xfrm>
            <a:off x="1826367" y="1666149"/>
            <a:ext cx="2956077" cy="3568117"/>
            <a:chOff x="0" y="76164"/>
            <a:chExt cx="5912152" cy="7136233"/>
          </a:xfrm>
        </p:grpSpPr>
        <p:pic>
          <p:nvPicPr>
            <p:cNvPr id="2523" name="Image" descr="Image"/>
            <p:cNvPicPr>
              <a:picLocks noChangeAspect="1"/>
            </p:cNvPicPr>
            <p:nvPr/>
          </p:nvPicPr>
          <p:blipFill>
            <a:blip r:embed="rId2"/>
            <a:srcRect l="8328" t="8201" r="8328" b="8201"/>
            <a:stretch>
              <a:fillRect/>
            </a:stretch>
          </p:blipFill>
          <p:spPr>
            <a:xfrm>
              <a:off x="0" y="1282143"/>
              <a:ext cx="5912152" cy="5930254"/>
            </a:xfrm>
            <a:prstGeom prst="rect">
              <a:avLst/>
            </a:prstGeom>
            <a:ln w="12700" cap="flat">
              <a:noFill/>
              <a:miter lim="400000"/>
            </a:ln>
            <a:effectLst/>
          </p:spPr>
        </p:pic>
        <p:sp>
          <p:nvSpPr>
            <p:cNvPr id="2524" name="Code:"/>
            <p:cNvSpPr txBox="1"/>
            <p:nvPr/>
          </p:nvSpPr>
          <p:spPr>
            <a:xfrm>
              <a:off x="0" y="76164"/>
              <a:ext cx="2827615" cy="1320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numCol="1" anchor="ctr">
              <a:spAutoFit/>
            </a:bodyPr>
            <a:lstStyle>
              <a:lvl1pPr algn="l" defTabSz="4564062">
                <a:defRPr sz="8000" b="0">
                  <a:latin typeface="+mj-lt"/>
                  <a:ea typeface="+mj-ea"/>
                  <a:cs typeface="+mj-cs"/>
                  <a:sym typeface="Avenir Book"/>
                </a:defRPr>
              </a:lvl1pPr>
            </a:lstStyle>
            <a:p>
              <a:r>
                <a:rPr sz="4000"/>
                <a:t>Code:</a:t>
              </a:r>
            </a:p>
          </p:txBody>
        </p:sp>
      </p:grpSp>
      <p:sp>
        <p:nvSpPr>
          <p:cNvPr id="2526" name="atcbosselut.github.io"/>
          <p:cNvSpPr txBox="1"/>
          <p:nvPr/>
        </p:nvSpPr>
        <p:spPr>
          <a:xfrm>
            <a:off x="1328117" y="5289289"/>
            <a:ext cx="3952576" cy="643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205" tIns="22205" rIns="22205" bIns="22205" anchor="ctr"/>
          <a:lstStyle>
            <a:lvl1pPr defTabSz="4564062">
              <a:defRPr sz="5400" b="0" u="sng">
                <a:solidFill>
                  <a:schemeClr val="accent1">
                    <a:lumOff val="-13575"/>
                  </a:schemeClr>
                </a:solidFill>
                <a:latin typeface="Avenir Heavy"/>
                <a:ea typeface="Avenir Heavy"/>
                <a:cs typeface="Avenir Heavy"/>
                <a:sym typeface="Avenir Heavy"/>
              </a:defRPr>
            </a:lvl1pPr>
          </a:lstStyle>
          <a:p>
            <a:r>
              <a:rPr sz="2700"/>
              <a:t>atcbosselut.github.io</a:t>
            </a:r>
          </a:p>
        </p:txBody>
      </p:sp>
      <p:grpSp>
        <p:nvGrpSpPr>
          <p:cNvPr id="2529" name="Group"/>
          <p:cNvGrpSpPr/>
          <p:nvPr/>
        </p:nvGrpSpPr>
        <p:grpSpPr>
          <a:xfrm>
            <a:off x="7851025" y="1666031"/>
            <a:ext cx="2956086" cy="3564021"/>
            <a:chOff x="0" y="76164"/>
            <a:chExt cx="5912169" cy="7128040"/>
          </a:xfrm>
        </p:grpSpPr>
        <p:pic>
          <p:nvPicPr>
            <p:cNvPr id="2527" name="Image" descr="Image"/>
            <p:cNvPicPr>
              <a:picLocks noChangeAspect="1"/>
            </p:cNvPicPr>
            <p:nvPr/>
          </p:nvPicPr>
          <p:blipFill>
            <a:blip r:embed="rId3"/>
            <a:srcRect l="8592" t="8522" r="8592" b="8522"/>
            <a:stretch>
              <a:fillRect/>
            </a:stretch>
          </p:blipFill>
          <p:spPr>
            <a:xfrm>
              <a:off x="0" y="1282143"/>
              <a:ext cx="5912169" cy="5922061"/>
            </a:xfrm>
            <a:prstGeom prst="rect">
              <a:avLst/>
            </a:prstGeom>
            <a:ln w="12700" cap="flat">
              <a:noFill/>
              <a:miter lim="400000"/>
            </a:ln>
            <a:effectLst/>
          </p:spPr>
        </p:pic>
        <p:sp>
          <p:nvSpPr>
            <p:cNvPr id="2528" name="Demo:"/>
            <p:cNvSpPr txBox="1"/>
            <p:nvPr/>
          </p:nvSpPr>
          <p:spPr>
            <a:xfrm>
              <a:off x="0" y="76164"/>
              <a:ext cx="3112950" cy="13207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numCol="1" anchor="ctr">
              <a:spAutoFit/>
            </a:bodyPr>
            <a:lstStyle>
              <a:lvl1pPr algn="l" defTabSz="4564062">
                <a:defRPr sz="8000" b="0">
                  <a:latin typeface="+mj-lt"/>
                  <a:ea typeface="+mj-ea"/>
                  <a:cs typeface="+mj-cs"/>
                  <a:sym typeface="Avenir Book"/>
                </a:defRPr>
              </a:lvl1pPr>
            </a:lstStyle>
            <a:p>
              <a:r>
                <a:rPr sz="4000"/>
                <a:t>Demo:</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chat or text message&#10;&#10;Description automatically generated">
            <a:extLst>
              <a:ext uri="{FF2B5EF4-FFF2-40B4-BE49-F238E27FC236}">
                <a16:creationId xmlns:a16="http://schemas.microsoft.com/office/drawing/2014/main" id="{CA5A0263-A880-B34D-B875-EF129184CC5C}"/>
              </a:ext>
            </a:extLst>
          </p:cNvPr>
          <p:cNvPicPr>
            <a:picLocks noChangeAspect="1"/>
          </p:cNvPicPr>
          <p:nvPr/>
        </p:nvPicPr>
        <p:blipFill>
          <a:blip r:embed="rId2"/>
          <a:stretch>
            <a:fillRect/>
          </a:stretch>
        </p:blipFill>
        <p:spPr>
          <a:xfrm>
            <a:off x="48126" y="0"/>
            <a:ext cx="12095747" cy="6858000"/>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D0C441D4-5A2C-6D44-A48C-6941FCA1325D}"/>
              </a:ext>
            </a:extLst>
          </p:cNvPr>
          <p:cNvPicPr>
            <a:picLocks noChangeAspect="1"/>
          </p:cNvPicPr>
          <p:nvPr/>
        </p:nvPicPr>
        <p:blipFill>
          <a:blip r:embed="rId3"/>
          <a:stretch>
            <a:fillRect/>
          </a:stretch>
        </p:blipFill>
        <p:spPr>
          <a:xfrm>
            <a:off x="10732" y="0"/>
            <a:ext cx="12170535" cy="6858000"/>
          </a:xfrm>
          <a:prstGeom prst="rect">
            <a:avLst/>
          </a:prstGeom>
        </p:spPr>
      </p:pic>
    </p:spTree>
    <p:extLst>
      <p:ext uri="{BB962C8B-B14F-4D97-AF65-F5344CB8AC3E}">
        <p14:creationId xmlns:p14="http://schemas.microsoft.com/office/powerpoint/2010/main" val="3301714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chat or text message&#10;&#10;Description automatically generated">
            <a:extLst>
              <a:ext uri="{FF2B5EF4-FFF2-40B4-BE49-F238E27FC236}">
                <a16:creationId xmlns:a16="http://schemas.microsoft.com/office/drawing/2014/main" id="{CA5A0263-A880-B34D-B875-EF129184CC5C}"/>
              </a:ext>
            </a:extLst>
          </p:cNvPr>
          <p:cNvPicPr>
            <a:picLocks noChangeAspect="1"/>
          </p:cNvPicPr>
          <p:nvPr/>
        </p:nvPicPr>
        <p:blipFill>
          <a:blip r:embed="rId2"/>
          <a:stretch>
            <a:fillRect/>
          </a:stretch>
        </p:blipFill>
        <p:spPr>
          <a:xfrm>
            <a:off x="48126" y="0"/>
            <a:ext cx="12095747" cy="6858000"/>
          </a:xfrm>
          <a:prstGeom prst="rect">
            <a:avLst/>
          </a:prstGeom>
        </p:spPr>
      </p:pic>
    </p:spTree>
    <p:extLst>
      <p:ext uri="{BB962C8B-B14F-4D97-AF65-F5344CB8AC3E}">
        <p14:creationId xmlns:p14="http://schemas.microsoft.com/office/powerpoint/2010/main" val="3395507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E867B82A-692B-9F43-92C6-64505EACD41C}"/>
              </a:ext>
            </a:extLst>
          </p:cNvPr>
          <p:cNvPicPr>
            <a:picLocks noChangeAspect="1"/>
          </p:cNvPicPr>
          <p:nvPr/>
        </p:nvPicPr>
        <p:blipFill>
          <a:blip r:embed="rId2"/>
          <a:stretch>
            <a:fillRect/>
          </a:stretch>
        </p:blipFill>
        <p:spPr>
          <a:xfrm>
            <a:off x="14757" y="0"/>
            <a:ext cx="12162486" cy="6858000"/>
          </a:xfrm>
          <a:prstGeom prst="rect">
            <a:avLst/>
          </a:prstGeom>
        </p:spPr>
      </p:pic>
    </p:spTree>
    <p:extLst>
      <p:ext uri="{BB962C8B-B14F-4D97-AF65-F5344CB8AC3E}">
        <p14:creationId xmlns:p14="http://schemas.microsoft.com/office/powerpoint/2010/main" val="1942883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a:extLst>
              <a:ext uri="{FF2B5EF4-FFF2-40B4-BE49-F238E27FC236}">
                <a16:creationId xmlns:a16="http://schemas.microsoft.com/office/drawing/2014/main" id="{91166BAF-F2EF-411A-80F0-AD60069BF6CE}"/>
              </a:ext>
            </a:extLst>
          </p:cNvPr>
          <p:cNvCxnSpPr>
            <a:cxnSpLocks/>
            <a:stCxn id="18" idx="3"/>
          </p:cNvCxnSpPr>
          <p:nvPr/>
        </p:nvCxnSpPr>
        <p:spPr>
          <a:xfrm flipV="1">
            <a:off x="2110161" y="5340141"/>
            <a:ext cx="8306048" cy="4734"/>
          </a:xfrm>
          <a:prstGeom prst="straightConnector1">
            <a:avLst/>
          </a:prstGeom>
          <a:ln w="12700">
            <a:solidFill>
              <a:schemeClr val="bg2">
                <a:lumMod val="90000"/>
              </a:schemeClr>
            </a:solidFill>
            <a:tailEnd type="oval"/>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CDB6DEAD-1FC6-40D7-AC57-B1C8EAB7C1C5}"/>
              </a:ext>
            </a:extLst>
          </p:cNvPr>
          <p:cNvCxnSpPr>
            <a:cxnSpLocks/>
            <a:stCxn id="17" idx="1"/>
          </p:cNvCxnSpPr>
          <p:nvPr/>
        </p:nvCxnSpPr>
        <p:spPr>
          <a:xfrm flipV="1">
            <a:off x="427185" y="4336233"/>
            <a:ext cx="11407006" cy="35992"/>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250DF32-BCD9-4049-B2C1-7FE9E99CD507}"/>
              </a:ext>
            </a:extLst>
          </p:cNvPr>
          <p:cNvCxnSpPr>
            <a:cxnSpLocks/>
            <a:stCxn id="22" idx="1"/>
          </p:cNvCxnSpPr>
          <p:nvPr/>
        </p:nvCxnSpPr>
        <p:spPr>
          <a:xfrm flipV="1">
            <a:off x="4941447" y="3521708"/>
            <a:ext cx="6878514" cy="1251"/>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AB5C1698-40EE-4275-A9D7-A93A39642ADC}"/>
              </a:ext>
            </a:extLst>
          </p:cNvPr>
          <p:cNvCxnSpPr>
            <a:cxnSpLocks/>
            <a:stCxn id="16" idx="1"/>
          </p:cNvCxnSpPr>
          <p:nvPr/>
        </p:nvCxnSpPr>
        <p:spPr>
          <a:xfrm>
            <a:off x="6202062" y="2705177"/>
            <a:ext cx="5617899" cy="0"/>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39C7D94-EBC6-4F70-84BA-A514DA4452ED}"/>
              </a:ext>
            </a:extLst>
          </p:cNvPr>
          <p:cNvCxnSpPr>
            <a:cxnSpLocks/>
            <a:stCxn id="5" idx="1"/>
          </p:cNvCxnSpPr>
          <p:nvPr/>
        </p:nvCxnSpPr>
        <p:spPr>
          <a:xfrm>
            <a:off x="9187655" y="1836019"/>
            <a:ext cx="2639421" cy="0"/>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467390FE-8FE3-4AE7-B6A8-598E305E5AEA}"/>
              </a:ext>
            </a:extLst>
          </p:cNvPr>
          <p:cNvSpPr>
            <a:spLocks noGrp="1"/>
          </p:cNvSpPr>
          <p:nvPr>
            <p:ph type="title"/>
          </p:nvPr>
        </p:nvSpPr>
        <p:spPr/>
        <p:txBody>
          <a:bodyPr/>
          <a:lstStyle/>
          <a:p>
            <a:r>
              <a:rPr lang="en-US" dirty="0"/>
              <a:t>Overview of existing resources</a:t>
            </a:r>
          </a:p>
        </p:txBody>
      </p:sp>
      <p:sp>
        <p:nvSpPr>
          <p:cNvPr id="5" name="Rectangle: Rounded Corners 4">
            <a:extLst>
              <a:ext uri="{FF2B5EF4-FFF2-40B4-BE49-F238E27FC236}">
                <a16:creationId xmlns:a16="http://schemas.microsoft.com/office/drawing/2014/main" id="{0B1FCC64-947C-4713-8C86-42F886F8172E}"/>
              </a:ext>
            </a:extLst>
          </p:cNvPr>
          <p:cNvSpPr/>
          <p:nvPr/>
        </p:nvSpPr>
        <p:spPr>
          <a:xfrm>
            <a:off x="9187655" y="1517859"/>
            <a:ext cx="1816925" cy="636320"/>
          </a:xfrm>
          <a:prstGeom prst="roundRect">
            <a:avLst>
              <a:gd name="adj" fmla="val 31597"/>
            </a:avLst>
          </a:prstGeom>
          <a:solidFill>
            <a:srgbClr val="A9D18D"/>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ATOMIC</a:t>
            </a:r>
            <a:br>
              <a:rPr lang="en-US" sz="1500" i="1" dirty="0">
                <a:solidFill>
                  <a:schemeClr val="tx1"/>
                </a:solidFill>
              </a:rPr>
            </a:br>
            <a:r>
              <a:rPr lang="en-US" sz="1500" dirty="0">
                <a:solidFill>
                  <a:schemeClr val="tx1"/>
                </a:solidFill>
              </a:rPr>
              <a:t>(Sap et al., 2019)</a:t>
            </a:r>
          </a:p>
        </p:txBody>
      </p:sp>
      <p:sp>
        <p:nvSpPr>
          <p:cNvPr id="6" name="Rectangle: Rounded Corners 5">
            <a:extLst>
              <a:ext uri="{FF2B5EF4-FFF2-40B4-BE49-F238E27FC236}">
                <a16:creationId xmlns:a16="http://schemas.microsoft.com/office/drawing/2014/main" id="{E5CF8154-B68B-4685-B299-BFDEEEF168D1}"/>
              </a:ext>
            </a:extLst>
          </p:cNvPr>
          <p:cNvSpPr/>
          <p:nvPr/>
        </p:nvSpPr>
        <p:spPr>
          <a:xfrm>
            <a:off x="3648867" y="5026715"/>
            <a:ext cx="1434549"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OpenCyc</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2004)</a:t>
            </a:r>
          </a:p>
        </p:txBody>
      </p:sp>
      <p:sp>
        <p:nvSpPr>
          <p:cNvPr id="8" name="Rectangle: Rounded Corners 7">
            <a:extLst>
              <a:ext uri="{FF2B5EF4-FFF2-40B4-BE49-F238E27FC236}">
                <a16:creationId xmlns:a16="http://schemas.microsoft.com/office/drawing/2014/main" id="{D31EE90F-CAB6-4B4E-996A-27748A206B97}"/>
              </a:ext>
            </a:extLst>
          </p:cNvPr>
          <p:cNvSpPr/>
          <p:nvPr/>
        </p:nvSpPr>
        <p:spPr>
          <a:xfrm>
            <a:off x="8543134" y="4054065"/>
            <a:ext cx="1987482" cy="636319"/>
          </a:xfrm>
          <a:prstGeom prst="roundRect">
            <a:avLst>
              <a:gd name="adj" fmla="val 38129"/>
            </a:avLst>
          </a:prstGeom>
          <a:solidFill>
            <a:srgbClr val="FFD966"/>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ConceptNet</a:t>
            </a:r>
            <a:r>
              <a:rPr lang="en-US" sz="1500" i="1" dirty="0">
                <a:solidFill>
                  <a:schemeClr val="tx1"/>
                </a:solidFill>
              </a:rPr>
              <a:t> 5.5</a:t>
            </a:r>
            <a:br>
              <a:rPr lang="en-US" sz="1500" dirty="0">
                <a:solidFill>
                  <a:schemeClr val="tx1"/>
                </a:solidFill>
              </a:rPr>
            </a:br>
            <a:r>
              <a:rPr lang="en-US" sz="1500" dirty="0">
                <a:solidFill>
                  <a:schemeClr val="tx1"/>
                </a:solidFill>
              </a:rPr>
              <a:t>(Speer et al., 2017)</a:t>
            </a:r>
          </a:p>
        </p:txBody>
      </p:sp>
      <p:sp>
        <p:nvSpPr>
          <p:cNvPr id="11" name="Rectangle: Rounded Corners 10">
            <a:extLst>
              <a:ext uri="{FF2B5EF4-FFF2-40B4-BE49-F238E27FC236}">
                <a16:creationId xmlns:a16="http://schemas.microsoft.com/office/drawing/2014/main" id="{95C4658B-5806-4DAE-A253-0DCD1EB1BB59}"/>
              </a:ext>
            </a:extLst>
          </p:cNvPr>
          <p:cNvSpPr/>
          <p:nvPr/>
        </p:nvSpPr>
        <p:spPr>
          <a:xfrm>
            <a:off x="8494922" y="2387017"/>
            <a:ext cx="2083906"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Web Child 2.0</a:t>
            </a:r>
            <a:br>
              <a:rPr lang="en-US" sz="1500" i="1" dirty="0">
                <a:solidFill>
                  <a:schemeClr val="tx1"/>
                </a:solidFill>
              </a:rPr>
            </a:br>
            <a:r>
              <a:rPr lang="en-US" sz="1500" dirty="0">
                <a:solidFill>
                  <a:schemeClr val="tx1"/>
                </a:solidFill>
              </a:rPr>
              <a:t>(Tandon et al., 2017)</a:t>
            </a:r>
          </a:p>
        </p:txBody>
      </p:sp>
      <p:sp>
        <p:nvSpPr>
          <p:cNvPr id="15" name="Rectangle: Rounded Corners 14">
            <a:extLst>
              <a:ext uri="{FF2B5EF4-FFF2-40B4-BE49-F238E27FC236}">
                <a16:creationId xmlns:a16="http://schemas.microsoft.com/office/drawing/2014/main" id="{248412AC-ACDF-415A-B5F5-68984D52229F}"/>
              </a:ext>
            </a:extLst>
          </p:cNvPr>
          <p:cNvSpPr/>
          <p:nvPr/>
        </p:nvSpPr>
        <p:spPr>
          <a:xfrm>
            <a:off x="3648867" y="4054064"/>
            <a:ext cx="1913519" cy="636319"/>
          </a:xfrm>
          <a:prstGeom prst="roundRect">
            <a:avLst>
              <a:gd name="adj" fmla="val 38129"/>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ConceptNet</a:t>
            </a:r>
            <a:br>
              <a:rPr lang="en-US" sz="1500" i="1" dirty="0">
                <a:solidFill>
                  <a:schemeClr val="tx1"/>
                </a:solidFill>
              </a:rPr>
            </a:br>
            <a:r>
              <a:rPr lang="en-US" sz="1500" dirty="0">
                <a:solidFill>
                  <a:schemeClr val="tx1"/>
                </a:solidFill>
              </a:rPr>
              <a:t>(Liu &amp; Singh, 2004)</a:t>
            </a:r>
          </a:p>
        </p:txBody>
      </p:sp>
      <p:sp>
        <p:nvSpPr>
          <p:cNvPr id="16" name="Rectangle: Rounded Corners 15">
            <a:extLst>
              <a:ext uri="{FF2B5EF4-FFF2-40B4-BE49-F238E27FC236}">
                <a16:creationId xmlns:a16="http://schemas.microsoft.com/office/drawing/2014/main" id="{4F747A6E-7185-4810-818B-04675F1C9A38}"/>
              </a:ext>
            </a:extLst>
          </p:cNvPr>
          <p:cNvSpPr/>
          <p:nvPr/>
        </p:nvSpPr>
        <p:spPr>
          <a:xfrm>
            <a:off x="6202062" y="2387017"/>
            <a:ext cx="2083906"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Web Child</a:t>
            </a:r>
            <a:br>
              <a:rPr lang="en-US" sz="1500" i="1" dirty="0">
                <a:solidFill>
                  <a:schemeClr val="tx1"/>
                </a:solidFill>
              </a:rPr>
            </a:br>
            <a:r>
              <a:rPr lang="en-US" sz="1500" dirty="0">
                <a:solidFill>
                  <a:schemeClr val="tx1"/>
                </a:solidFill>
              </a:rPr>
              <a:t>(Tandon et al., 2014)</a:t>
            </a:r>
          </a:p>
        </p:txBody>
      </p:sp>
      <p:sp>
        <p:nvSpPr>
          <p:cNvPr id="17" name="Rectangle: Rounded Corners 16">
            <a:extLst>
              <a:ext uri="{FF2B5EF4-FFF2-40B4-BE49-F238E27FC236}">
                <a16:creationId xmlns:a16="http://schemas.microsoft.com/office/drawing/2014/main" id="{70150581-4C8E-4547-91F4-7AE3013B9686}"/>
              </a:ext>
            </a:extLst>
          </p:cNvPr>
          <p:cNvSpPr/>
          <p:nvPr/>
        </p:nvSpPr>
        <p:spPr>
          <a:xfrm>
            <a:off x="427185" y="4035894"/>
            <a:ext cx="2892099" cy="672662"/>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Open Mind Common Sense</a:t>
            </a:r>
            <a:br>
              <a:rPr lang="en-US" sz="1500" i="1" dirty="0">
                <a:solidFill>
                  <a:schemeClr val="tx1"/>
                </a:solidFill>
              </a:rPr>
            </a:br>
            <a:r>
              <a:rPr lang="en-US" sz="1500" dirty="0">
                <a:solidFill>
                  <a:schemeClr val="tx1"/>
                </a:solidFill>
              </a:rPr>
              <a:t>(Minsky, Singh &amp; </a:t>
            </a:r>
            <a:r>
              <a:rPr lang="en-US" sz="1500" dirty="0" err="1">
                <a:solidFill>
                  <a:schemeClr val="tx1"/>
                </a:solidFill>
              </a:rPr>
              <a:t>Havasi</a:t>
            </a:r>
            <a:r>
              <a:rPr lang="en-US" sz="1500" dirty="0">
                <a:solidFill>
                  <a:schemeClr val="tx1"/>
                </a:solidFill>
              </a:rPr>
              <a:t>, 1999)</a:t>
            </a:r>
          </a:p>
        </p:txBody>
      </p:sp>
      <p:sp>
        <p:nvSpPr>
          <p:cNvPr id="18" name="Rectangle: Rounded Corners 17">
            <a:extLst>
              <a:ext uri="{FF2B5EF4-FFF2-40B4-BE49-F238E27FC236}">
                <a16:creationId xmlns:a16="http://schemas.microsoft.com/office/drawing/2014/main" id="{EB8C9D02-4C95-4994-BC85-5A5F12D17BCD}"/>
              </a:ext>
            </a:extLst>
          </p:cNvPr>
          <p:cNvSpPr/>
          <p:nvPr/>
        </p:nvSpPr>
        <p:spPr>
          <a:xfrm>
            <a:off x="205160" y="5026715"/>
            <a:ext cx="1905001"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Cyc</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et al., 1984)</a:t>
            </a:r>
          </a:p>
        </p:txBody>
      </p:sp>
      <p:sp>
        <p:nvSpPr>
          <p:cNvPr id="19" name="Rectangle: Rounded Corners 18">
            <a:extLst>
              <a:ext uri="{FF2B5EF4-FFF2-40B4-BE49-F238E27FC236}">
                <a16:creationId xmlns:a16="http://schemas.microsoft.com/office/drawing/2014/main" id="{52204697-0AA3-425A-8DD3-53EF3F710379}"/>
              </a:ext>
            </a:extLst>
          </p:cNvPr>
          <p:cNvSpPr/>
          <p:nvPr/>
        </p:nvSpPr>
        <p:spPr>
          <a:xfrm>
            <a:off x="6775096" y="5026715"/>
            <a:ext cx="1629332"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OpenCyc</a:t>
            </a:r>
            <a:r>
              <a:rPr lang="en-US" sz="1500" i="1" dirty="0">
                <a:solidFill>
                  <a:schemeClr val="tx1"/>
                </a:solidFill>
              </a:rPr>
              <a:t> 4.0</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2012)</a:t>
            </a:r>
          </a:p>
        </p:txBody>
      </p:sp>
      <p:sp>
        <p:nvSpPr>
          <p:cNvPr id="20" name="Rectangle: Rounded Corners 19">
            <a:extLst>
              <a:ext uri="{FF2B5EF4-FFF2-40B4-BE49-F238E27FC236}">
                <a16:creationId xmlns:a16="http://schemas.microsoft.com/office/drawing/2014/main" id="{E4FAFE10-09C1-42D7-AB7C-42B664F04BBC}"/>
              </a:ext>
            </a:extLst>
          </p:cNvPr>
          <p:cNvSpPr/>
          <p:nvPr/>
        </p:nvSpPr>
        <p:spPr>
          <a:xfrm>
            <a:off x="5114590" y="5026715"/>
            <a:ext cx="1629332"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ResearchCyc</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2006)</a:t>
            </a:r>
          </a:p>
        </p:txBody>
      </p:sp>
      <p:sp>
        <p:nvSpPr>
          <p:cNvPr id="21" name="Rectangle: Rounded Corners 20">
            <a:extLst>
              <a:ext uri="{FF2B5EF4-FFF2-40B4-BE49-F238E27FC236}">
                <a16:creationId xmlns:a16="http://schemas.microsoft.com/office/drawing/2014/main" id="{6BF324DF-523F-49C9-91DE-E4C46CC7DDC1}"/>
              </a:ext>
            </a:extLst>
          </p:cNvPr>
          <p:cNvSpPr/>
          <p:nvPr/>
        </p:nvSpPr>
        <p:spPr>
          <a:xfrm>
            <a:off x="7404624" y="3204799"/>
            <a:ext cx="2180596"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NELL</a:t>
            </a:r>
            <a:br>
              <a:rPr lang="en-US" sz="1500" i="1" dirty="0">
                <a:solidFill>
                  <a:schemeClr val="tx1"/>
                </a:solidFill>
              </a:rPr>
            </a:br>
            <a:r>
              <a:rPr lang="en-US" sz="1500" dirty="0">
                <a:solidFill>
                  <a:schemeClr val="tx1"/>
                </a:solidFill>
              </a:rPr>
              <a:t>(Mitchell et al., 2015)</a:t>
            </a:r>
          </a:p>
        </p:txBody>
      </p:sp>
      <p:sp>
        <p:nvSpPr>
          <p:cNvPr id="22" name="Rectangle: Rounded Corners 21">
            <a:extLst>
              <a:ext uri="{FF2B5EF4-FFF2-40B4-BE49-F238E27FC236}">
                <a16:creationId xmlns:a16="http://schemas.microsoft.com/office/drawing/2014/main" id="{8C22E92D-4A54-4333-9351-C5B35D147F6F}"/>
              </a:ext>
            </a:extLst>
          </p:cNvPr>
          <p:cNvSpPr/>
          <p:nvPr/>
        </p:nvSpPr>
        <p:spPr>
          <a:xfrm>
            <a:off x="4941447" y="3204799"/>
            <a:ext cx="2083907"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NELL</a:t>
            </a:r>
            <a:br>
              <a:rPr lang="en-US" sz="1500" i="1" dirty="0">
                <a:solidFill>
                  <a:schemeClr val="tx1"/>
                </a:solidFill>
              </a:rPr>
            </a:br>
            <a:r>
              <a:rPr lang="en-US" sz="1500" dirty="0">
                <a:solidFill>
                  <a:schemeClr val="tx1"/>
                </a:solidFill>
              </a:rPr>
              <a:t>(Carlson et al., 2010)</a:t>
            </a:r>
          </a:p>
        </p:txBody>
      </p:sp>
      <p:cxnSp>
        <p:nvCxnSpPr>
          <p:cNvPr id="4" name="Straight Arrow Connector 3">
            <a:extLst>
              <a:ext uri="{FF2B5EF4-FFF2-40B4-BE49-F238E27FC236}">
                <a16:creationId xmlns:a16="http://schemas.microsoft.com/office/drawing/2014/main" id="{DDB657EC-BED6-45D8-AC2C-247BE6079C64}"/>
              </a:ext>
            </a:extLst>
          </p:cNvPr>
          <p:cNvCxnSpPr>
            <a:cxnSpLocks/>
          </p:cNvCxnSpPr>
          <p:nvPr/>
        </p:nvCxnSpPr>
        <p:spPr>
          <a:xfrm>
            <a:off x="205160" y="6010197"/>
            <a:ext cx="11735049" cy="0"/>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39956B6-2815-487C-9AF3-CFEE2BD58AEF}"/>
              </a:ext>
            </a:extLst>
          </p:cNvPr>
          <p:cNvCxnSpPr>
            <a:cxnSpLocks/>
          </p:cNvCxnSpPr>
          <p:nvPr/>
        </p:nvCxnSpPr>
        <p:spPr>
          <a:xfrm flipH="1" flipV="1">
            <a:off x="11819961" y="1305339"/>
            <a:ext cx="14230" cy="4625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DC3522B-A94E-4896-9A4F-B205ED3A86AE}"/>
              </a:ext>
            </a:extLst>
          </p:cNvPr>
          <p:cNvSpPr/>
          <p:nvPr/>
        </p:nvSpPr>
        <p:spPr>
          <a:xfrm>
            <a:off x="10912188" y="6183992"/>
            <a:ext cx="717248" cy="369332"/>
          </a:xfrm>
          <a:prstGeom prst="rect">
            <a:avLst/>
          </a:prstGeom>
        </p:spPr>
        <p:txBody>
          <a:bodyPr wrap="none">
            <a:spAutoFit/>
          </a:bodyPr>
          <a:lstStyle/>
          <a:p>
            <a:r>
              <a:rPr lang="en-US" i="1" dirty="0"/>
              <a:t>today</a:t>
            </a:r>
            <a:endParaRPr lang="en-US" dirty="0"/>
          </a:p>
        </p:txBody>
      </p:sp>
      <p:pic>
        <p:nvPicPr>
          <p:cNvPr id="7" name="Picture 6">
            <a:extLst>
              <a:ext uri="{FF2B5EF4-FFF2-40B4-BE49-F238E27FC236}">
                <a16:creationId xmlns:a16="http://schemas.microsoft.com/office/drawing/2014/main" id="{89207A6B-CD32-AF45-AD9C-53A1C58BDAF8}"/>
              </a:ext>
            </a:extLst>
          </p:cNvPr>
          <p:cNvPicPr>
            <a:picLocks noChangeAspect="1"/>
          </p:cNvPicPr>
          <p:nvPr/>
        </p:nvPicPr>
        <p:blipFill>
          <a:blip r:embed="rId3"/>
          <a:stretch>
            <a:fillRect/>
          </a:stretch>
        </p:blipFill>
        <p:spPr>
          <a:xfrm>
            <a:off x="2228692" y="951438"/>
            <a:ext cx="7356528" cy="3901483"/>
          </a:xfrm>
          <a:prstGeom prst="rect">
            <a:avLst/>
          </a:prstGeom>
        </p:spPr>
      </p:pic>
      <p:pic>
        <p:nvPicPr>
          <p:cNvPr id="9" name="Picture 8">
            <a:extLst>
              <a:ext uri="{FF2B5EF4-FFF2-40B4-BE49-F238E27FC236}">
                <a16:creationId xmlns:a16="http://schemas.microsoft.com/office/drawing/2014/main" id="{EBA932DD-6E18-0D41-961C-CE2DD1575035}"/>
              </a:ext>
            </a:extLst>
          </p:cNvPr>
          <p:cNvPicPr>
            <a:picLocks noChangeAspect="1"/>
          </p:cNvPicPr>
          <p:nvPr/>
        </p:nvPicPr>
        <p:blipFill>
          <a:blip r:embed="rId4"/>
          <a:stretch>
            <a:fillRect/>
          </a:stretch>
        </p:blipFill>
        <p:spPr>
          <a:xfrm>
            <a:off x="595366" y="959577"/>
            <a:ext cx="4159273" cy="3059695"/>
          </a:xfrm>
          <a:prstGeom prst="rect">
            <a:avLst/>
          </a:prstGeom>
        </p:spPr>
      </p:pic>
    </p:spTree>
    <p:extLst>
      <p:ext uri="{BB962C8B-B14F-4D97-AF65-F5344CB8AC3E}">
        <p14:creationId xmlns:p14="http://schemas.microsoft.com/office/powerpoint/2010/main" val="326364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1" grpId="0" animBg="1"/>
      <p:bldP spid="15" grpId="0" animBg="1"/>
      <p:bldP spid="16" grpId="0" animBg="1"/>
      <p:bldP spid="17" grpId="0" animBg="1"/>
      <p:bldP spid="19" grpId="0" animBg="1"/>
      <p:bldP spid="20"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C891C6-22BA-454E-8F44-2C2C84DC5354}"/>
              </a:ext>
            </a:extLst>
          </p:cNvPr>
          <p:cNvSpPr txBox="1"/>
          <p:nvPr/>
        </p:nvSpPr>
        <p:spPr>
          <a:xfrm>
            <a:off x="735291" y="2988297"/>
            <a:ext cx="10721418" cy="88140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r>
              <a:rPr lang="en-US" sz="4000" dirty="0">
                <a:latin typeface="+mj-lt"/>
              </a:rPr>
              <a:t>How do you create a commonsense resource?</a:t>
            </a:r>
          </a:p>
        </p:txBody>
      </p:sp>
    </p:spTree>
    <p:extLst>
      <p:ext uri="{BB962C8B-B14F-4D97-AF65-F5344CB8AC3E}">
        <p14:creationId xmlns:p14="http://schemas.microsoft.com/office/powerpoint/2010/main" val="4225737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1AEA-28C6-444E-AFAD-AAF1F541E40B}"/>
              </a:ext>
            </a:extLst>
          </p:cNvPr>
          <p:cNvSpPr>
            <a:spLocks noGrp="1"/>
          </p:cNvSpPr>
          <p:nvPr>
            <p:ph type="title"/>
          </p:nvPr>
        </p:nvSpPr>
        <p:spPr/>
        <p:txBody>
          <a:bodyPr/>
          <a:lstStyle/>
          <a:p>
            <a:r>
              <a:rPr lang="en-US" dirty="0"/>
              <a:t>Desirable properties for a commonsense resource</a:t>
            </a:r>
          </a:p>
        </p:txBody>
      </p:sp>
      <p:sp>
        <p:nvSpPr>
          <p:cNvPr id="5" name="Text Placeholder 4">
            <a:extLst>
              <a:ext uri="{FF2B5EF4-FFF2-40B4-BE49-F238E27FC236}">
                <a16:creationId xmlns:a16="http://schemas.microsoft.com/office/drawing/2014/main" id="{169DBEF2-6486-48BC-9B89-B5CD54944A2C}"/>
              </a:ext>
            </a:extLst>
          </p:cNvPr>
          <p:cNvSpPr>
            <a:spLocks noGrp="1"/>
          </p:cNvSpPr>
          <p:nvPr>
            <p:ph type="body" idx="1"/>
          </p:nvPr>
        </p:nvSpPr>
        <p:spPr/>
        <p:txBody>
          <a:bodyPr/>
          <a:lstStyle/>
          <a:p>
            <a:r>
              <a:rPr lang="en-US" dirty="0"/>
              <a:t>Coverage</a:t>
            </a:r>
          </a:p>
        </p:txBody>
      </p:sp>
      <p:sp>
        <p:nvSpPr>
          <p:cNvPr id="3" name="Content Placeholder 2">
            <a:extLst>
              <a:ext uri="{FF2B5EF4-FFF2-40B4-BE49-F238E27FC236}">
                <a16:creationId xmlns:a16="http://schemas.microsoft.com/office/drawing/2014/main" id="{859CA084-C899-4329-83B0-82C1D9C0C45A}"/>
              </a:ext>
            </a:extLst>
          </p:cNvPr>
          <p:cNvSpPr>
            <a:spLocks noGrp="1"/>
          </p:cNvSpPr>
          <p:nvPr>
            <p:ph sz="half" idx="2"/>
          </p:nvPr>
        </p:nvSpPr>
        <p:spPr/>
        <p:txBody>
          <a:bodyPr/>
          <a:lstStyle/>
          <a:p>
            <a:r>
              <a:rPr lang="en-US" dirty="0">
                <a:latin typeface="+mj-lt"/>
              </a:rPr>
              <a:t>Large scale</a:t>
            </a:r>
          </a:p>
          <a:p>
            <a:r>
              <a:rPr lang="en-US" dirty="0">
                <a:latin typeface="+mj-lt"/>
              </a:rPr>
              <a:t>Diverse knowledge types</a:t>
            </a:r>
          </a:p>
        </p:txBody>
      </p:sp>
      <p:sp>
        <p:nvSpPr>
          <p:cNvPr id="6" name="Text Placeholder 5">
            <a:extLst>
              <a:ext uri="{FF2B5EF4-FFF2-40B4-BE49-F238E27FC236}">
                <a16:creationId xmlns:a16="http://schemas.microsoft.com/office/drawing/2014/main" id="{11589405-4D71-47F8-9DD4-CADBD4D1BA13}"/>
              </a:ext>
            </a:extLst>
          </p:cNvPr>
          <p:cNvSpPr>
            <a:spLocks noGrp="1"/>
          </p:cNvSpPr>
          <p:nvPr>
            <p:ph type="body" sz="quarter" idx="3"/>
          </p:nvPr>
        </p:nvSpPr>
        <p:spPr/>
        <p:txBody>
          <a:bodyPr/>
          <a:lstStyle/>
          <a:p>
            <a:r>
              <a:rPr lang="en-US" dirty="0"/>
              <a:t>Useful</a:t>
            </a:r>
          </a:p>
        </p:txBody>
      </p:sp>
      <p:sp>
        <p:nvSpPr>
          <p:cNvPr id="7" name="Content Placeholder 6">
            <a:extLst>
              <a:ext uri="{FF2B5EF4-FFF2-40B4-BE49-F238E27FC236}">
                <a16:creationId xmlns:a16="http://schemas.microsoft.com/office/drawing/2014/main" id="{0BE69B12-9D0C-4A8F-B90C-66D6FAD993BD}"/>
              </a:ext>
            </a:extLst>
          </p:cNvPr>
          <p:cNvSpPr>
            <a:spLocks noGrp="1"/>
          </p:cNvSpPr>
          <p:nvPr>
            <p:ph sz="quarter" idx="4"/>
          </p:nvPr>
        </p:nvSpPr>
        <p:spPr/>
        <p:txBody>
          <a:bodyPr/>
          <a:lstStyle/>
          <a:p>
            <a:r>
              <a:rPr lang="en-US" dirty="0">
                <a:latin typeface="+mj-lt"/>
              </a:rPr>
              <a:t>High quality knowledge</a:t>
            </a:r>
          </a:p>
          <a:p>
            <a:r>
              <a:rPr lang="en-US" dirty="0">
                <a:latin typeface="+mj-lt"/>
              </a:rPr>
              <a:t>Usable in downstream tasks</a:t>
            </a:r>
          </a:p>
        </p:txBody>
      </p:sp>
      <p:sp>
        <p:nvSpPr>
          <p:cNvPr id="8" name="TextBox 7">
            <a:extLst>
              <a:ext uri="{FF2B5EF4-FFF2-40B4-BE49-F238E27FC236}">
                <a16:creationId xmlns:a16="http://schemas.microsoft.com/office/drawing/2014/main" id="{668A30B5-C98A-409C-8788-EB514FE35331}"/>
              </a:ext>
            </a:extLst>
          </p:cNvPr>
          <p:cNvSpPr txBox="1"/>
          <p:nvPr/>
        </p:nvSpPr>
        <p:spPr>
          <a:xfrm>
            <a:off x="2826026" y="4421502"/>
            <a:ext cx="6539948" cy="1077218"/>
          </a:xfrm>
          <a:prstGeom prst="rect">
            <a:avLst/>
          </a:prstGeom>
          <a:noFill/>
        </p:spPr>
        <p:txBody>
          <a:bodyPr wrap="square" rtlCol="0">
            <a:spAutoFit/>
          </a:bodyPr>
          <a:lstStyle/>
          <a:p>
            <a:pPr algn="ctr"/>
            <a:r>
              <a:rPr lang="en-US" sz="3200" dirty="0">
                <a:latin typeface="+mj-lt"/>
              </a:rPr>
              <a:t>Multiple resources tackle different knowledge types</a:t>
            </a:r>
          </a:p>
        </p:txBody>
      </p:sp>
    </p:spTree>
    <p:extLst>
      <p:ext uri="{BB962C8B-B14F-4D97-AF65-F5344CB8AC3E}">
        <p14:creationId xmlns:p14="http://schemas.microsoft.com/office/powerpoint/2010/main" val="2589260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0B53-C730-CB43-8D7D-FA2AD953664D}"/>
              </a:ext>
            </a:extLst>
          </p:cNvPr>
          <p:cNvSpPr>
            <a:spLocks noGrp="1"/>
          </p:cNvSpPr>
          <p:nvPr>
            <p:ph type="title"/>
          </p:nvPr>
        </p:nvSpPr>
        <p:spPr>
          <a:xfrm>
            <a:off x="4949190" y="365125"/>
            <a:ext cx="6404610" cy="772052"/>
          </a:xfrm>
        </p:spPr>
        <p:txBody>
          <a:bodyPr>
            <a:normAutofit/>
          </a:bodyPr>
          <a:lstStyle/>
          <a:p>
            <a:pPr algn="ctr"/>
            <a:r>
              <a:rPr lang="en-US" dirty="0" err="1"/>
              <a:t>Menti.com</a:t>
            </a:r>
            <a:r>
              <a:rPr lang="en-US" dirty="0"/>
              <a:t> 8357 7018</a:t>
            </a:r>
          </a:p>
        </p:txBody>
      </p:sp>
      <p:pic>
        <p:nvPicPr>
          <p:cNvPr id="6" name="Image" descr="Image">
            <a:extLst>
              <a:ext uri="{FF2B5EF4-FFF2-40B4-BE49-F238E27FC236}">
                <a16:creationId xmlns:a16="http://schemas.microsoft.com/office/drawing/2014/main" id="{4CD36314-F07C-8445-B477-90577A889618}"/>
              </a:ext>
            </a:extLst>
          </p:cNvPr>
          <p:cNvPicPr>
            <a:picLocks noChangeAspect="1"/>
          </p:cNvPicPr>
          <p:nvPr/>
        </p:nvPicPr>
        <p:blipFill>
          <a:blip r:embed="rId3"/>
          <a:stretch>
            <a:fillRect/>
          </a:stretch>
        </p:blipFill>
        <p:spPr>
          <a:xfrm>
            <a:off x="0" y="1"/>
            <a:ext cx="4777740" cy="6886012"/>
          </a:xfrm>
          <a:prstGeom prst="rect">
            <a:avLst/>
          </a:prstGeom>
          <a:ln w="12700">
            <a:miter lim="400000"/>
          </a:ln>
        </p:spPr>
      </p:pic>
      <p:sp>
        <p:nvSpPr>
          <p:cNvPr id="11" name="Text Placeholder 3" descr="Important Observations:…  Important Observations:A great deal of intuitive inferences are commonsense inferences, which can be described in natural language.None of these inferences is absolutely true. The inferences are stochastic in nature. Everything is defeasible with additional context.Commonsense inferences are about predicting new information that is likely to be true based on partially available information.">
            <a:extLst>
              <a:ext uri="{FF2B5EF4-FFF2-40B4-BE49-F238E27FC236}">
                <a16:creationId xmlns:a16="http://schemas.microsoft.com/office/drawing/2014/main" id="{97C15AD6-378C-FF4E-9C6F-6DF22AECAD84}"/>
              </a:ext>
            </a:extLst>
          </p:cNvPr>
          <p:cNvSpPr txBox="1">
            <a:spLocks/>
          </p:cNvSpPr>
          <p:nvPr/>
        </p:nvSpPr>
        <p:spPr>
          <a:xfrm>
            <a:off x="5109210" y="3729616"/>
            <a:ext cx="6244590" cy="264429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800"/>
              <a:buFont typeface="Arial"/>
              <a:buNone/>
              <a:defRPr sz="2000" b="0" i="0" u="none" strike="noStrike" cap="none">
                <a:solidFill>
                  <a:schemeClr val="dk1"/>
                </a:solidFill>
                <a:latin typeface="Open Sans"/>
                <a:ea typeface="Open Sans"/>
                <a:cs typeface="Open Sans"/>
                <a:sym typeface="Open Sans"/>
              </a:defRPr>
            </a:lvl1pPr>
            <a:lvl2pPr marL="914400" marR="0" lvl="1"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pPr marL="228600" indent="0"/>
            <a:endParaRPr lang="en-US" dirty="0"/>
          </a:p>
        </p:txBody>
      </p:sp>
    </p:spTree>
    <p:extLst>
      <p:ext uri="{BB962C8B-B14F-4D97-AF65-F5344CB8AC3E}">
        <p14:creationId xmlns:p14="http://schemas.microsoft.com/office/powerpoint/2010/main" val="325525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3EFF11-2417-4F31-AFE4-CC05D1E43B76}"/>
              </a:ext>
            </a:extLst>
          </p:cNvPr>
          <p:cNvSpPr>
            <a:spLocks noGrp="1"/>
          </p:cNvSpPr>
          <p:nvPr>
            <p:ph type="title"/>
          </p:nvPr>
        </p:nvSpPr>
        <p:spPr/>
        <p:txBody>
          <a:bodyPr/>
          <a:lstStyle/>
          <a:p>
            <a:r>
              <a:rPr lang="en-US" dirty="0"/>
              <a:t>Creating a commonsense resource</a:t>
            </a:r>
          </a:p>
        </p:txBody>
      </p:sp>
      <p:sp>
        <p:nvSpPr>
          <p:cNvPr id="5" name="TextBox 4">
            <a:extLst>
              <a:ext uri="{FF2B5EF4-FFF2-40B4-BE49-F238E27FC236}">
                <a16:creationId xmlns:a16="http://schemas.microsoft.com/office/drawing/2014/main" id="{5160740A-BD64-4FA0-B0BA-7B7CD5BD90E4}"/>
              </a:ext>
            </a:extLst>
          </p:cNvPr>
          <p:cNvSpPr txBox="1"/>
          <p:nvPr/>
        </p:nvSpPr>
        <p:spPr>
          <a:xfrm>
            <a:off x="6235286" y="1931167"/>
            <a:ext cx="2380814" cy="5734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r>
              <a:rPr lang="en-US" sz="3200" dirty="0">
                <a:latin typeface="+mj-lt"/>
              </a:rPr>
              <a:t>Symbolic</a:t>
            </a:r>
          </a:p>
        </p:txBody>
      </p:sp>
      <p:sp>
        <p:nvSpPr>
          <p:cNvPr id="6" name="TextBox 5">
            <a:extLst>
              <a:ext uri="{FF2B5EF4-FFF2-40B4-BE49-F238E27FC236}">
                <a16:creationId xmlns:a16="http://schemas.microsoft.com/office/drawing/2014/main" id="{A09BDE3F-CD9B-4122-8CBC-9F25EE23CE94}"/>
              </a:ext>
            </a:extLst>
          </p:cNvPr>
          <p:cNvSpPr txBox="1"/>
          <p:nvPr/>
        </p:nvSpPr>
        <p:spPr>
          <a:xfrm>
            <a:off x="6235285" y="2950063"/>
            <a:ext cx="3576994" cy="5734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r>
              <a:rPr lang="en-US" sz="3200" dirty="0">
                <a:latin typeface="+mj-lt"/>
              </a:rPr>
              <a:t>Natural language</a:t>
            </a:r>
          </a:p>
        </p:txBody>
      </p:sp>
      <p:sp>
        <p:nvSpPr>
          <p:cNvPr id="7" name="TextBox 6">
            <a:extLst>
              <a:ext uri="{FF2B5EF4-FFF2-40B4-BE49-F238E27FC236}">
                <a16:creationId xmlns:a16="http://schemas.microsoft.com/office/drawing/2014/main" id="{99552005-F6FF-42EB-B0E0-1EB3E4D53AB8}"/>
              </a:ext>
            </a:extLst>
          </p:cNvPr>
          <p:cNvSpPr txBox="1"/>
          <p:nvPr/>
        </p:nvSpPr>
        <p:spPr>
          <a:xfrm>
            <a:off x="570800" y="2342289"/>
            <a:ext cx="3162214" cy="894522"/>
          </a:xfrm>
          <a:prstGeom prst="rect">
            <a:avLst/>
          </a:prstGeom>
          <a:solidFill>
            <a:schemeClr val="bg1"/>
          </a:solidFill>
          <a:ln>
            <a:solidFill>
              <a:schemeClr val="bg1"/>
            </a:solidFill>
          </a:ln>
          <a:effectLst/>
        </p:spPr>
        <p:txBody>
          <a:bodyPr wrap="square" rtlCol="0" anchor="ctr">
            <a:noAutofit/>
          </a:bodyPr>
          <a:lstStyle/>
          <a:p>
            <a:pPr algn="ctr"/>
            <a:r>
              <a:rPr lang="en-US" sz="3200" dirty="0">
                <a:latin typeface="+mj-lt"/>
              </a:rPr>
              <a:t>Representation</a:t>
            </a:r>
          </a:p>
        </p:txBody>
      </p:sp>
      <p:sp>
        <p:nvSpPr>
          <p:cNvPr id="8" name="TextBox 7">
            <a:extLst>
              <a:ext uri="{FF2B5EF4-FFF2-40B4-BE49-F238E27FC236}">
                <a16:creationId xmlns:a16="http://schemas.microsoft.com/office/drawing/2014/main" id="{5E704436-E389-451E-8E35-5ED82516058E}"/>
              </a:ext>
            </a:extLst>
          </p:cNvPr>
          <p:cNvSpPr txBox="1"/>
          <p:nvPr/>
        </p:nvSpPr>
        <p:spPr>
          <a:xfrm>
            <a:off x="570800" y="4849489"/>
            <a:ext cx="3162214" cy="894522"/>
          </a:xfrm>
          <a:prstGeom prst="rect">
            <a:avLst/>
          </a:prstGeom>
          <a:solidFill>
            <a:schemeClr val="bg1"/>
          </a:solidFill>
          <a:ln>
            <a:solidFill>
              <a:schemeClr val="bg1"/>
            </a:solidFill>
          </a:ln>
          <a:effectLst/>
        </p:spPr>
        <p:txBody>
          <a:bodyPr wrap="square" rtlCol="0" anchor="ctr">
            <a:noAutofit/>
          </a:bodyPr>
          <a:lstStyle/>
          <a:p>
            <a:pPr algn="ctr"/>
            <a:r>
              <a:rPr lang="en-US" sz="3200" dirty="0">
                <a:latin typeface="+mj-lt"/>
              </a:rPr>
              <a:t>Knowledge type</a:t>
            </a:r>
          </a:p>
        </p:txBody>
      </p:sp>
      <p:sp>
        <p:nvSpPr>
          <p:cNvPr id="9" name="TextBox 8">
            <a:extLst>
              <a:ext uri="{FF2B5EF4-FFF2-40B4-BE49-F238E27FC236}">
                <a16:creationId xmlns:a16="http://schemas.microsoft.com/office/drawing/2014/main" id="{E4A54E11-D31A-4618-AC08-729DA408D109}"/>
              </a:ext>
            </a:extLst>
          </p:cNvPr>
          <p:cNvSpPr txBox="1"/>
          <p:nvPr/>
        </p:nvSpPr>
        <p:spPr>
          <a:xfrm>
            <a:off x="6235283" y="5010002"/>
            <a:ext cx="2559923" cy="5734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r>
              <a:rPr lang="en-US" sz="3200" dirty="0">
                <a:latin typeface="+mj-lt"/>
              </a:rPr>
              <a:t>Semantic</a:t>
            </a:r>
          </a:p>
        </p:txBody>
      </p:sp>
      <p:sp>
        <p:nvSpPr>
          <p:cNvPr id="10" name="TextBox 9">
            <a:extLst>
              <a:ext uri="{FF2B5EF4-FFF2-40B4-BE49-F238E27FC236}">
                <a16:creationId xmlns:a16="http://schemas.microsoft.com/office/drawing/2014/main" id="{337769FF-6FF6-4863-ACDC-50A6613D098D}"/>
              </a:ext>
            </a:extLst>
          </p:cNvPr>
          <p:cNvSpPr txBox="1"/>
          <p:nvPr/>
        </p:nvSpPr>
        <p:spPr>
          <a:xfrm>
            <a:off x="6235284" y="5845115"/>
            <a:ext cx="2559923" cy="5734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r>
              <a:rPr lang="en-US" sz="3200" dirty="0">
                <a:latin typeface="+mj-lt"/>
              </a:rPr>
              <a:t>Inferential</a:t>
            </a:r>
          </a:p>
        </p:txBody>
      </p:sp>
      <p:sp>
        <p:nvSpPr>
          <p:cNvPr id="11" name="TextBox 10">
            <a:extLst>
              <a:ext uri="{FF2B5EF4-FFF2-40B4-BE49-F238E27FC236}">
                <a16:creationId xmlns:a16="http://schemas.microsoft.com/office/drawing/2014/main" id="{73CEF0E2-1D33-4112-AF40-633C401EC6FF}"/>
              </a:ext>
            </a:extLst>
          </p:cNvPr>
          <p:cNvSpPr txBox="1"/>
          <p:nvPr/>
        </p:nvSpPr>
        <p:spPr>
          <a:xfrm>
            <a:off x="6235284" y="4174889"/>
            <a:ext cx="3125532" cy="57349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r>
              <a:rPr lang="en-US" sz="3200" dirty="0">
                <a:latin typeface="+mj-lt"/>
              </a:rPr>
              <a:t>Domain-specific</a:t>
            </a:r>
          </a:p>
        </p:txBody>
      </p:sp>
      <p:cxnSp>
        <p:nvCxnSpPr>
          <p:cNvPr id="12" name="Connector: Curved 11">
            <a:extLst>
              <a:ext uri="{FF2B5EF4-FFF2-40B4-BE49-F238E27FC236}">
                <a16:creationId xmlns:a16="http://schemas.microsoft.com/office/drawing/2014/main" id="{4B28CC6D-5560-4949-BC55-3E661CF195E8}"/>
              </a:ext>
            </a:extLst>
          </p:cNvPr>
          <p:cNvCxnSpPr>
            <a:cxnSpLocks/>
            <a:stCxn id="7" idx="3"/>
            <a:endCxn id="5" idx="1"/>
          </p:cNvCxnSpPr>
          <p:nvPr/>
        </p:nvCxnSpPr>
        <p:spPr>
          <a:xfrm flipV="1">
            <a:off x="3733014" y="2217915"/>
            <a:ext cx="2502272" cy="571635"/>
          </a:xfrm>
          <a:prstGeom prst="curvedConnector3">
            <a:avLst>
              <a:gd name="adj1" fmla="val 50000"/>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6" name="Connector: Curved 15">
            <a:extLst>
              <a:ext uri="{FF2B5EF4-FFF2-40B4-BE49-F238E27FC236}">
                <a16:creationId xmlns:a16="http://schemas.microsoft.com/office/drawing/2014/main" id="{411FFD89-3087-4E65-A3F2-3212C15AD043}"/>
              </a:ext>
            </a:extLst>
          </p:cNvPr>
          <p:cNvCxnSpPr>
            <a:cxnSpLocks/>
            <a:stCxn id="7" idx="3"/>
            <a:endCxn id="6" idx="1"/>
          </p:cNvCxnSpPr>
          <p:nvPr/>
        </p:nvCxnSpPr>
        <p:spPr>
          <a:xfrm>
            <a:off x="3733014" y="2789550"/>
            <a:ext cx="2502271" cy="447261"/>
          </a:xfrm>
          <a:prstGeom prst="curvedConnector3">
            <a:avLst>
              <a:gd name="adj1" fmla="val 50000"/>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9" name="Connector: Curved 18">
            <a:extLst>
              <a:ext uri="{FF2B5EF4-FFF2-40B4-BE49-F238E27FC236}">
                <a16:creationId xmlns:a16="http://schemas.microsoft.com/office/drawing/2014/main" id="{C9225BF5-4754-426A-881A-D5A0EC153E7D}"/>
              </a:ext>
            </a:extLst>
          </p:cNvPr>
          <p:cNvCxnSpPr>
            <a:cxnSpLocks/>
            <a:stCxn id="8" idx="3"/>
            <a:endCxn id="11" idx="1"/>
          </p:cNvCxnSpPr>
          <p:nvPr/>
        </p:nvCxnSpPr>
        <p:spPr>
          <a:xfrm flipV="1">
            <a:off x="3733014" y="4461637"/>
            <a:ext cx="2502270" cy="835113"/>
          </a:xfrm>
          <a:prstGeom prst="curvedConnector3">
            <a:avLst>
              <a:gd name="adj1" fmla="val 50000"/>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2" name="Connector: Curved 21">
            <a:extLst>
              <a:ext uri="{FF2B5EF4-FFF2-40B4-BE49-F238E27FC236}">
                <a16:creationId xmlns:a16="http://schemas.microsoft.com/office/drawing/2014/main" id="{9E8164A9-7AE4-4F8A-B927-F6D5FF28504E}"/>
              </a:ext>
            </a:extLst>
          </p:cNvPr>
          <p:cNvCxnSpPr>
            <a:cxnSpLocks/>
            <a:stCxn id="8" idx="3"/>
            <a:endCxn id="9" idx="1"/>
          </p:cNvCxnSpPr>
          <p:nvPr/>
        </p:nvCxnSpPr>
        <p:spPr>
          <a:xfrm>
            <a:off x="3733014" y="5296750"/>
            <a:ext cx="2502269" cy="12700"/>
          </a:xfrm>
          <a:prstGeom prst="curvedConnector3">
            <a:avLst>
              <a:gd name="adj1" fmla="val 50000"/>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Connector: Curved 24">
            <a:extLst>
              <a:ext uri="{FF2B5EF4-FFF2-40B4-BE49-F238E27FC236}">
                <a16:creationId xmlns:a16="http://schemas.microsoft.com/office/drawing/2014/main" id="{5769C92E-AAF2-473F-B439-B75597F8385E}"/>
              </a:ext>
            </a:extLst>
          </p:cNvPr>
          <p:cNvCxnSpPr>
            <a:cxnSpLocks/>
            <a:stCxn id="8" idx="3"/>
            <a:endCxn id="10" idx="1"/>
          </p:cNvCxnSpPr>
          <p:nvPr/>
        </p:nvCxnSpPr>
        <p:spPr>
          <a:xfrm>
            <a:off x="3733014" y="5296750"/>
            <a:ext cx="2502270" cy="835113"/>
          </a:xfrm>
          <a:prstGeom prst="curvedConnector3">
            <a:avLst>
              <a:gd name="adj1" fmla="val 50000"/>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0880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F72878-3B0D-4EBC-B6DA-7447E067518E}"/>
              </a:ext>
            </a:extLst>
          </p:cNvPr>
          <p:cNvSpPr txBox="1"/>
          <p:nvPr/>
        </p:nvSpPr>
        <p:spPr>
          <a:xfrm>
            <a:off x="192157" y="2663687"/>
            <a:ext cx="11807686" cy="153062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r>
              <a:rPr lang="en-US" sz="4400" b="1" cap="small" dirty="0" err="1"/>
              <a:t>ConceptNet</a:t>
            </a:r>
            <a:r>
              <a:rPr lang="en-US" sz="4000" dirty="0">
                <a:latin typeface="+mj-lt"/>
              </a:rPr>
              <a:t>:</a:t>
            </a:r>
            <a:br>
              <a:rPr lang="en-US" sz="4000" dirty="0">
                <a:latin typeface="+mj-lt"/>
              </a:rPr>
            </a:br>
            <a:r>
              <a:rPr lang="en-US" sz="4000" i="1" dirty="0">
                <a:latin typeface="+mj-lt"/>
              </a:rPr>
              <a:t>semantic </a:t>
            </a:r>
            <a:r>
              <a:rPr lang="en-US" sz="4000" dirty="0">
                <a:latin typeface="+mj-lt"/>
              </a:rPr>
              <a:t>knowledge in </a:t>
            </a:r>
            <a:r>
              <a:rPr lang="en-US" sz="4000" i="1" dirty="0">
                <a:latin typeface="+mj-lt"/>
              </a:rPr>
              <a:t>natural language </a:t>
            </a:r>
            <a:r>
              <a:rPr lang="en-US" sz="4000" dirty="0">
                <a:latin typeface="+mj-lt"/>
              </a:rPr>
              <a:t>form</a:t>
            </a:r>
          </a:p>
        </p:txBody>
      </p:sp>
      <p:sp>
        <p:nvSpPr>
          <p:cNvPr id="3" name="Rectangle 2">
            <a:extLst>
              <a:ext uri="{FF2B5EF4-FFF2-40B4-BE49-F238E27FC236}">
                <a16:creationId xmlns:a16="http://schemas.microsoft.com/office/drawing/2014/main" id="{FA45664E-0F32-4D16-9892-497ABB2C047A}"/>
              </a:ext>
            </a:extLst>
          </p:cNvPr>
          <p:cNvSpPr/>
          <p:nvPr/>
        </p:nvSpPr>
        <p:spPr>
          <a:xfrm>
            <a:off x="9991654" y="6488668"/>
            <a:ext cx="2200346" cy="369332"/>
          </a:xfrm>
          <a:prstGeom prst="rect">
            <a:avLst/>
          </a:prstGeom>
        </p:spPr>
        <p:txBody>
          <a:bodyPr wrap="none">
            <a:spAutoFit/>
          </a:bodyPr>
          <a:lstStyle/>
          <a:p>
            <a:r>
              <a:rPr lang="en-US" dirty="0">
                <a:hlinkClick r:id="rId2"/>
              </a:rPr>
              <a:t>http://conceptnet.io/</a:t>
            </a:r>
            <a:endParaRPr lang="en-US" dirty="0"/>
          </a:p>
        </p:txBody>
      </p:sp>
    </p:spTree>
    <p:extLst>
      <p:ext uri="{BB962C8B-B14F-4D97-AF65-F5344CB8AC3E}">
        <p14:creationId xmlns:p14="http://schemas.microsoft.com/office/powerpoint/2010/main" val="2439585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83CF98-ABC4-4083-BAE7-3AD215DF52BE}"/>
              </a:ext>
            </a:extLst>
          </p:cNvPr>
          <p:cNvPicPr>
            <a:picLocks noChangeAspect="1"/>
          </p:cNvPicPr>
          <p:nvPr/>
        </p:nvPicPr>
        <p:blipFill>
          <a:blip r:embed="rId3"/>
          <a:stretch>
            <a:fillRect/>
          </a:stretch>
        </p:blipFill>
        <p:spPr>
          <a:xfrm>
            <a:off x="4267186" y="2878927"/>
            <a:ext cx="3657627" cy="1100146"/>
          </a:xfrm>
          <a:prstGeom prst="round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CA992A78-AA85-4415-B63E-265C45BA2C59}"/>
              </a:ext>
            </a:extLst>
          </p:cNvPr>
          <p:cNvPicPr>
            <a:picLocks noChangeAspect="1"/>
          </p:cNvPicPr>
          <p:nvPr/>
        </p:nvPicPr>
        <p:blipFill>
          <a:blip r:embed="rId4"/>
          <a:stretch>
            <a:fillRect/>
          </a:stretch>
        </p:blipFill>
        <p:spPr>
          <a:xfrm>
            <a:off x="1607610" y="279807"/>
            <a:ext cx="2276492" cy="1585924"/>
          </a:xfrm>
          <a:prstGeom prst="roundRect">
            <a:avLst/>
          </a:prstGeom>
          <a:ln>
            <a:solidFill>
              <a:schemeClr val="tx1"/>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F6C2B69F-03F8-487F-94E4-F3193B9DD8B4}"/>
              </a:ext>
            </a:extLst>
          </p:cNvPr>
          <p:cNvPicPr>
            <a:picLocks noChangeAspect="1"/>
          </p:cNvPicPr>
          <p:nvPr/>
        </p:nvPicPr>
        <p:blipFill>
          <a:blip r:embed="rId5"/>
          <a:stretch>
            <a:fillRect/>
          </a:stretch>
        </p:blipFill>
        <p:spPr>
          <a:xfrm>
            <a:off x="5524923" y="373833"/>
            <a:ext cx="2800370" cy="1681175"/>
          </a:xfrm>
          <a:prstGeom prst="round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A9BFBF29-74BB-46FC-9966-B0A8FFD9E3D3}"/>
              </a:ext>
            </a:extLst>
          </p:cNvPr>
          <p:cNvPicPr>
            <a:picLocks noChangeAspect="1"/>
          </p:cNvPicPr>
          <p:nvPr/>
        </p:nvPicPr>
        <p:blipFill>
          <a:blip r:embed="rId6"/>
          <a:stretch>
            <a:fillRect/>
          </a:stretch>
        </p:blipFill>
        <p:spPr>
          <a:xfrm>
            <a:off x="4714251" y="4685835"/>
            <a:ext cx="3462363" cy="1909776"/>
          </a:xfrm>
          <a:prstGeom prst="round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CF39CDA4-1E7B-4FAF-BDE1-8D3573511674}"/>
              </a:ext>
            </a:extLst>
          </p:cNvPr>
          <p:cNvPicPr>
            <a:picLocks noChangeAspect="1"/>
          </p:cNvPicPr>
          <p:nvPr/>
        </p:nvPicPr>
        <p:blipFill>
          <a:blip r:embed="rId7"/>
          <a:stretch>
            <a:fillRect/>
          </a:stretch>
        </p:blipFill>
        <p:spPr>
          <a:xfrm>
            <a:off x="783692" y="4685835"/>
            <a:ext cx="3100410" cy="1604974"/>
          </a:xfrm>
          <a:prstGeom prst="roundRect">
            <a:avLst/>
          </a:prstGeom>
          <a:ln>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03075DD5-C127-448A-A6F4-B312097C6303}"/>
              </a:ext>
            </a:extLst>
          </p:cNvPr>
          <p:cNvPicPr>
            <a:picLocks noChangeAspect="1"/>
          </p:cNvPicPr>
          <p:nvPr/>
        </p:nvPicPr>
        <p:blipFill>
          <a:blip r:embed="rId8"/>
          <a:stretch>
            <a:fillRect/>
          </a:stretch>
        </p:blipFill>
        <p:spPr>
          <a:xfrm>
            <a:off x="337241" y="2311369"/>
            <a:ext cx="3128985" cy="1928827"/>
          </a:xfrm>
          <a:prstGeom prst="roundRect">
            <a:avLst/>
          </a:prstGeom>
          <a:ln>
            <a:solidFill>
              <a:schemeClr val="tx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F67B55F-7D32-41BE-A086-D334CA78B15D}"/>
              </a:ext>
            </a:extLst>
          </p:cNvPr>
          <p:cNvPicPr>
            <a:picLocks noChangeAspect="1"/>
          </p:cNvPicPr>
          <p:nvPr/>
        </p:nvPicPr>
        <p:blipFill>
          <a:blip r:embed="rId9"/>
          <a:stretch>
            <a:fillRect/>
          </a:stretch>
        </p:blipFill>
        <p:spPr>
          <a:xfrm>
            <a:off x="9006763" y="4316942"/>
            <a:ext cx="2924196" cy="1895489"/>
          </a:xfrm>
          <a:prstGeom prst="roundRect">
            <a:avLst/>
          </a:prstGeom>
          <a:ln>
            <a:solidFill>
              <a:schemeClr val="tx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04470703-51BB-4260-9E8C-8C4FF4B82FA5}"/>
              </a:ext>
            </a:extLst>
          </p:cNvPr>
          <p:cNvPicPr>
            <a:picLocks noChangeAspect="1"/>
          </p:cNvPicPr>
          <p:nvPr/>
        </p:nvPicPr>
        <p:blipFill>
          <a:blip r:embed="rId10"/>
          <a:stretch>
            <a:fillRect/>
          </a:stretch>
        </p:blipFill>
        <p:spPr>
          <a:xfrm>
            <a:off x="8725773" y="1522283"/>
            <a:ext cx="3205186" cy="1947877"/>
          </a:xfrm>
          <a:prstGeom prst="round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4374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296F-0F0E-439F-861C-39CCE9CE2236}"/>
              </a:ext>
            </a:extLst>
          </p:cNvPr>
          <p:cNvSpPr>
            <a:spLocks noGrp="1"/>
          </p:cNvSpPr>
          <p:nvPr>
            <p:ph type="title"/>
          </p:nvPr>
        </p:nvSpPr>
        <p:spPr/>
        <p:txBody>
          <a:bodyPr/>
          <a:lstStyle/>
          <a:p>
            <a:r>
              <a:rPr lang="en-US" dirty="0"/>
              <a:t>What is </a:t>
            </a:r>
            <a:r>
              <a:rPr lang="en-US" dirty="0" err="1"/>
              <a:t>ConceptNet</a:t>
            </a:r>
            <a:r>
              <a:rPr lang="en-US" dirty="0"/>
              <a:t>?</a:t>
            </a:r>
          </a:p>
        </p:txBody>
      </p:sp>
      <p:sp>
        <p:nvSpPr>
          <p:cNvPr id="3" name="Content Placeholder 2">
            <a:extLst>
              <a:ext uri="{FF2B5EF4-FFF2-40B4-BE49-F238E27FC236}">
                <a16:creationId xmlns:a16="http://schemas.microsoft.com/office/drawing/2014/main" id="{A6A36258-496F-4C59-BEA9-FC32E60A2554}"/>
              </a:ext>
            </a:extLst>
          </p:cNvPr>
          <p:cNvSpPr>
            <a:spLocks noGrp="1"/>
          </p:cNvSpPr>
          <p:nvPr>
            <p:ph idx="1"/>
          </p:nvPr>
        </p:nvSpPr>
        <p:spPr/>
        <p:txBody>
          <a:bodyPr anchor="ctr"/>
          <a:lstStyle/>
          <a:p>
            <a:r>
              <a:rPr lang="en-US" dirty="0">
                <a:latin typeface="+mj-lt"/>
              </a:rPr>
              <a:t>General commonsense knowledge</a:t>
            </a:r>
          </a:p>
          <a:p>
            <a:r>
              <a:rPr lang="en-US" dirty="0">
                <a:latin typeface="+mj-lt"/>
              </a:rPr>
              <a:t>21 million edges and over 8 million nodes (as of 2017)</a:t>
            </a:r>
          </a:p>
          <a:p>
            <a:pPr lvl="1"/>
            <a:r>
              <a:rPr lang="en-US" dirty="0">
                <a:latin typeface="+mj-lt"/>
              </a:rPr>
              <a:t>Over 85 languages</a:t>
            </a:r>
          </a:p>
          <a:p>
            <a:pPr lvl="1"/>
            <a:r>
              <a:rPr lang="en-US" dirty="0">
                <a:latin typeface="+mj-lt"/>
              </a:rPr>
              <a:t>In English: over 1.5 million nodes</a:t>
            </a:r>
          </a:p>
          <a:p>
            <a:r>
              <a:rPr lang="en-US" dirty="0">
                <a:latin typeface="+mj-lt"/>
              </a:rPr>
              <a:t>Knowledge covered:</a:t>
            </a:r>
          </a:p>
          <a:p>
            <a:pPr lvl="1"/>
            <a:r>
              <a:rPr lang="en-US" dirty="0">
                <a:latin typeface="+mj-lt"/>
              </a:rPr>
              <a:t>Open Mind Commonsense assertions</a:t>
            </a:r>
          </a:p>
          <a:p>
            <a:pPr lvl="1"/>
            <a:r>
              <a:rPr lang="en-US" dirty="0">
                <a:latin typeface="+mj-lt"/>
              </a:rPr>
              <a:t>Wikipedia/Wiktionary semantic knowledge</a:t>
            </a:r>
          </a:p>
          <a:p>
            <a:pPr lvl="1"/>
            <a:r>
              <a:rPr lang="en-US" dirty="0">
                <a:latin typeface="+mj-lt"/>
              </a:rPr>
              <a:t>WordNet, Cyc ontological knowledge</a:t>
            </a:r>
          </a:p>
        </p:txBody>
      </p:sp>
      <p:pic>
        <p:nvPicPr>
          <p:cNvPr id="5" name="Picture 4">
            <a:extLst>
              <a:ext uri="{FF2B5EF4-FFF2-40B4-BE49-F238E27FC236}">
                <a16:creationId xmlns:a16="http://schemas.microsoft.com/office/drawing/2014/main" id="{D57EDB81-B6FA-441C-A342-70C8AAE54F1E}"/>
              </a:ext>
            </a:extLst>
          </p:cNvPr>
          <p:cNvPicPr>
            <a:picLocks noChangeAspect="1"/>
          </p:cNvPicPr>
          <p:nvPr/>
        </p:nvPicPr>
        <p:blipFill>
          <a:blip r:embed="rId3"/>
          <a:stretch>
            <a:fillRect/>
          </a:stretch>
        </p:blipFill>
        <p:spPr>
          <a:xfrm>
            <a:off x="10191012" y="253444"/>
            <a:ext cx="1095103" cy="1095103"/>
          </a:xfrm>
          <a:prstGeom prst="rect">
            <a:avLst/>
          </a:prstGeom>
        </p:spPr>
      </p:pic>
      <p:sp>
        <p:nvSpPr>
          <p:cNvPr id="6" name="Rectangle 5">
            <a:extLst>
              <a:ext uri="{FF2B5EF4-FFF2-40B4-BE49-F238E27FC236}">
                <a16:creationId xmlns:a16="http://schemas.microsoft.com/office/drawing/2014/main" id="{01959AC4-8CD3-4FD1-A31B-6C4074B98614}"/>
              </a:ext>
            </a:extLst>
          </p:cNvPr>
          <p:cNvSpPr/>
          <p:nvPr/>
        </p:nvSpPr>
        <p:spPr>
          <a:xfrm>
            <a:off x="9991654" y="6488668"/>
            <a:ext cx="2200346" cy="369332"/>
          </a:xfrm>
          <a:prstGeom prst="rect">
            <a:avLst/>
          </a:prstGeom>
        </p:spPr>
        <p:txBody>
          <a:bodyPr wrap="none">
            <a:spAutoFit/>
          </a:bodyPr>
          <a:lstStyle/>
          <a:p>
            <a:r>
              <a:rPr lang="en-US" dirty="0">
                <a:hlinkClick r:id="rId4"/>
              </a:rPr>
              <a:t>http://conceptnet.io/</a:t>
            </a:r>
            <a:endParaRPr lang="en-US" dirty="0"/>
          </a:p>
        </p:txBody>
      </p:sp>
    </p:spTree>
    <p:extLst>
      <p:ext uri="{BB962C8B-B14F-4D97-AF65-F5344CB8AC3E}">
        <p14:creationId xmlns:p14="http://schemas.microsoft.com/office/powerpoint/2010/main" val="2173170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F72878-3B0D-4EBC-B6DA-7447E067518E}"/>
              </a:ext>
            </a:extLst>
          </p:cNvPr>
          <p:cNvSpPr txBox="1"/>
          <p:nvPr/>
        </p:nvSpPr>
        <p:spPr>
          <a:xfrm>
            <a:off x="192157" y="2663687"/>
            <a:ext cx="11807686" cy="153062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r>
              <a:rPr lang="en-US" sz="4400" b="1" cap="small" dirty="0"/>
              <a:t>Atomic</a:t>
            </a:r>
            <a:r>
              <a:rPr lang="en-US" sz="4000" dirty="0">
                <a:latin typeface="+mj-lt"/>
              </a:rPr>
              <a:t>:</a:t>
            </a:r>
            <a:br>
              <a:rPr lang="en-US" sz="4000" dirty="0">
                <a:latin typeface="+mj-lt"/>
              </a:rPr>
            </a:br>
            <a:r>
              <a:rPr lang="en-US" sz="4000" i="1" dirty="0">
                <a:latin typeface="+mj-lt"/>
              </a:rPr>
              <a:t>inferential</a:t>
            </a:r>
            <a:r>
              <a:rPr lang="en-US" sz="4000" dirty="0">
                <a:latin typeface="+mj-lt"/>
              </a:rPr>
              <a:t> knowledge in </a:t>
            </a:r>
            <a:r>
              <a:rPr lang="en-US" sz="4000" i="1" dirty="0">
                <a:latin typeface="+mj-lt"/>
              </a:rPr>
              <a:t>natural language </a:t>
            </a:r>
            <a:r>
              <a:rPr lang="en-US" sz="4000" dirty="0">
                <a:latin typeface="+mj-lt"/>
              </a:rPr>
              <a:t>form</a:t>
            </a:r>
          </a:p>
        </p:txBody>
      </p:sp>
      <p:sp>
        <p:nvSpPr>
          <p:cNvPr id="3" name="Rectangle 2">
            <a:extLst>
              <a:ext uri="{FF2B5EF4-FFF2-40B4-BE49-F238E27FC236}">
                <a16:creationId xmlns:a16="http://schemas.microsoft.com/office/drawing/2014/main" id="{1A6CA837-142A-4A23-AB2A-09AD694D93EF}"/>
              </a:ext>
            </a:extLst>
          </p:cNvPr>
          <p:cNvSpPr/>
          <p:nvPr/>
        </p:nvSpPr>
        <p:spPr>
          <a:xfrm>
            <a:off x="7806440" y="6488668"/>
            <a:ext cx="4385560" cy="369332"/>
          </a:xfrm>
          <a:prstGeom prst="rect">
            <a:avLst/>
          </a:prstGeom>
        </p:spPr>
        <p:txBody>
          <a:bodyPr wrap="none">
            <a:spAutoFit/>
          </a:bodyPr>
          <a:lstStyle/>
          <a:p>
            <a:r>
              <a:rPr lang="en-US" dirty="0">
                <a:hlinkClick r:id="rId2"/>
              </a:rPr>
              <a:t>https://mosaickg.apps.allenai.org/kg_atomic</a:t>
            </a:r>
            <a:endParaRPr lang="en-US" dirty="0"/>
          </a:p>
        </p:txBody>
      </p:sp>
    </p:spTree>
    <p:extLst>
      <p:ext uri="{BB962C8B-B14F-4D97-AF65-F5344CB8AC3E}">
        <p14:creationId xmlns:p14="http://schemas.microsoft.com/office/powerpoint/2010/main" val="2534693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98BAFE-7723-4A5D-BB43-0A0DEFA0D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4651"/>
            <a:ext cx="12192000" cy="7686433"/>
          </a:xfrm>
          <a:prstGeom prst="rect">
            <a:avLst/>
          </a:prstGeom>
          <a:noFill/>
        </p:spPr>
      </p:pic>
      <p:sp>
        <p:nvSpPr>
          <p:cNvPr id="6" name="Speech Bubble: Rectangle 5">
            <a:extLst>
              <a:ext uri="{FF2B5EF4-FFF2-40B4-BE49-F238E27FC236}">
                <a16:creationId xmlns:a16="http://schemas.microsoft.com/office/drawing/2014/main" id="{F08A2D36-13A7-4737-85FF-5C09109D8A9D}"/>
              </a:ext>
            </a:extLst>
          </p:cNvPr>
          <p:cNvSpPr/>
          <p:nvPr/>
        </p:nvSpPr>
        <p:spPr>
          <a:xfrm>
            <a:off x="961693" y="4651458"/>
            <a:ext cx="10591678" cy="1714745"/>
          </a:xfrm>
          <a:prstGeom prst="wedgeRectCallout">
            <a:avLst>
              <a:gd name="adj1" fmla="val -21020"/>
              <a:gd name="adj2" fmla="val -49785"/>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91440" tIns="45720" rIns="91440" bIns="45720" anchor="t">
            <a:normAutofit fontScale="92500" lnSpcReduction="20000"/>
          </a:bodyPr>
          <a:lstStyle/>
          <a:p>
            <a:pPr algn="ctr"/>
            <a:r>
              <a:rPr lang="en-US" sz="5400" b="1" cap="small" dirty="0">
                <a:ln w="0"/>
              </a:rPr>
              <a:t>Atomic</a:t>
            </a:r>
            <a:r>
              <a:rPr lang="en-US" sz="4400" b="1" cap="small" dirty="0">
                <a:ln w="0"/>
              </a:rPr>
              <a:t>: </a:t>
            </a:r>
            <a:r>
              <a:rPr lang="en-US" sz="4000" dirty="0">
                <a:ln w="0"/>
                <a:latin typeface="+mj-lt"/>
              </a:rPr>
              <a:t>880,000 triples for AI systems to reason about </a:t>
            </a:r>
            <a:r>
              <a:rPr lang="en-US" sz="4000" b="1" i="1" dirty="0">
                <a:ln w="0"/>
                <a:latin typeface="+mj-lt"/>
              </a:rPr>
              <a:t>causes</a:t>
            </a:r>
            <a:r>
              <a:rPr lang="en-US" sz="4000" dirty="0">
                <a:ln w="0"/>
                <a:latin typeface="+mj-lt"/>
              </a:rPr>
              <a:t> and </a:t>
            </a:r>
            <a:r>
              <a:rPr lang="en-US" sz="4000" b="1" i="1" dirty="0">
                <a:ln w="0"/>
                <a:latin typeface="+mj-lt"/>
              </a:rPr>
              <a:t>effects</a:t>
            </a:r>
            <a:r>
              <a:rPr lang="en-US" sz="4000" dirty="0">
                <a:ln w="0"/>
                <a:latin typeface="+mj-lt"/>
              </a:rPr>
              <a:t> of everyday situations</a:t>
            </a:r>
          </a:p>
        </p:txBody>
      </p:sp>
      <p:grpSp>
        <p:nvGrpSpPr>
          <p:cNvPr id="25" name="Group 24">
            <a:extLst>
              <a:ext uri="{FF2B5EF4-FFF2-40B4-BE49-F238E27FC236}">
                <a16:creationId xmlns:a16="http://schemas.microsoft.com/office/drawing/2014/main" id="{C463E4A6-809E-48FE-8D5C-8BAEF4071C34}"/>
              </a:ext>
            </a:extLst>
          </p:cNvPr>
          <p:cNvGrpSpPr/>
          <p:nvPr/>
        </p:nvGrpSpPr>
        <p:grpSpPr>
          <a:xfrm>
            <a:off x="4833193" y="2206510"/>
            <a:ext cx="3372594" cy="2265808"/>
            <a:chOff x="1984056" y="0"/>
            <a:chExt cx="9430968" cy="6336000"/>
          </a:xfrm>
        </p:grpSpPr>
        <p:pic>
          <p:nvPicPr>
            <p:cNvPr id="26" name="Picture 25">
              <a:extLst>
                <a:ext uri="{FF2B5EF4-FFF2-40B4-BE49-F238E27FC236}">
                  <a16:creationId xmlns:a16="http://schemas.microsoft.com/office/drawing/2014/main" id="{5774D52B-FC5B-4E86-A85E-8829E591C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4056" y="0"/>
              <a:ext cx="9430968" cy="6336000"/>
            </a:xfrm>
            <a:prstGeom prst="rect">
              <a:avLst/>
            </a:prstGeom>
            <a:ln>
              <a:noFill/>
            </a:ln>
            <a:effectLst/>
          </p:spPr>
        </p:pic>
        <p:grpSp>
          <p:nvGrpSpPr>
            <p:cNvPr id="27" name="Group 26">
              <a:extLst>
                <a:ext uri="{FF2B5EF4-FFF2-40B4-BE49-F238E27FC236}">
                  <a16:creationId xmlns:a16="http://schemas.microsoft.com/office/drawing/2014/main" id="{8A29C1FC-DBEC-444C-BE2E-157362D58FFF}"/>
                </a:ext>
              </a:extLst>
            </p:cNvPr>
            <p:cNvGrpSpPr/>
            <p:nvPr/>
          </p:nvGrpSpPr>
          <p:grpSpPr>
            <a:xfrm>
              <a:off x="5449147" y="2724150"/>
              <a:ext cx="2961428" cy="1141748"/>
              <a:chOff x="5449147" y="2724150"/>
              <a:chExt cx="2961428" cy="1141748"/>
            </a:xfrm>
          </p:grpSpPr>
          <p:sp>
            <p:nvSpPr>
              <p:cNvPr id="28" name="Oval 27">
                <a:extLst>
                  <a:ext uri="{FF2B5EF4-FFF2-40B4-BE49-F238E27FC236}">
                    <a16:creationId xmlns:a16="http://schemas.microsoft.com/office/drawing/2014/main" id="{0C02D28E-6E91-42FA-9559-4BDEAF689011}"/>
                  </a:ext>
                </a:extLst>
              </p:cNvPr>
              <p:cNvSpPr/>
              <p:nvPr/>
            </p:nvSpPr>
            <p:spPr>
              <a:xfrm>
                <a:off x="5449147" y="2724150"/>
                <a:ext cx="2961428" cy="1141748"/>
              </a:xfrm>
              <a:prstGeom prst="ellipse">
                <a:avLst/>
              </a:prstGeom>
              <a:solidFill>
                <a:srgbClr val="E6E6E6"/>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X repels</a:t>
                </a:r>
                <a:br>
                  <a:rPr kumimoji="0" lang="en-US" sz="10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br>
                <a:r>
                  <a:rPr kumimoji="0" lang="en-US" sz="10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Y’s attack</a:t>
                </a:r>
              </a:p>
            </p:txBody>
          </p:sp>
          <p:pic>
            <p:nvPicPr>
              <p:cNvPr id="29" name="Picture 2" descr="Image result for defense">
                <a:extLst>
                  <a:ext uri="{FF2B5EF4-FFF2-40B4-BE49-F238E27FC236}">
                    <a16:creationId xmlns:a16="http://schemas.microsoft.com/office/drawing/2014/main" id="{2814FEC7-9945-497E-994A-0B93EAB788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879" y="3047408"/>
                <a:ext cx="595439" cy="569343"/>
              </a:xfrm>
              <a:prstGeom prst="rect">
                <a:avLst/>
              </a:prstGeom>
              <a:noFill/>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11787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A176466-7ADC-4536-8285-983810EDC3B5}"/>
              </a:ext>
            </a:extLst>
          </p:cNvPr>
          <p:cNvSpPr/>
          <p:nvPr/>
        </p:nvSpPr>
        <p:spPr>
          <a:xfrm>
            <a:off x="3524250" y="1857375"/>
            <a:ext cx="5586184" cy="3400511"/>
          </a:xfrm>
          <a:prstGeom prst="roundRect">
            <a:avLst>
              <a:gd name="adj" fmla="val 3691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9B7ED20E-BE29-4E20-9938-7B7CA5B50EA5}"/>
              </a:ext>
            </a:extLst>
          </p:cNvPr>
          <p:cNvGrpSpPr/>
          <p:nvPr/>
        </p:nvGrpSpPr>
        <p:grpSpPr>
          <a:xfrm>
            <a:off x="1275741" y="99075"/>
            <a:ext cx="9430968" cy="6336000"/>
            <a:chOff x="1984056" y="0"/>
            <a:chExt cx="9430968" cy="6336000"/>
          </a:xfrm>
        </p:grpSpPr>
        <p:pic>
          <p:nvPicPr>
            <p:cNvPr id="6" name="Picture 5">
              <a:extLst>
                <a:ext uri="{FF2B5EF4-FFF2-40B4-BE49-F238E27FC236}">
                  <a16:creationId xmlns:a16="http://schemas.microsoft.com/office/drawing/2014/main" id="{7AD2BF1B-195C-4F46-BEAB-583B19E70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056" y="0"/>
              <a:ext cx="9430968" cy="6336000"/>
            </a:xfrm>
            <a:prstGeom prst="rect">
              <a:avLst/>
            </a:prstGeom>
            <a:ln>
              <a:noFill/>
            </a:ln>
            <a:effectLst>
              <a:outerShdw blurRad="292100" dist="139700" dir="2700000" algn="tl" rotWithShape="0">
                <a:srgbClr val="333333">
                  <a:alpha val="65000"/>
                </a:srgbClr>
              </a:outerShdw>
            </a:effectLst>
          </p:spPr>
        </p:pic>
        <p:grpSp>
          <p:nvGrpSpPr>
            <p:cNvPr id="2" name="Group 1">
              <a:extLst>
                <a:ext uri="{FF2B5EF4-FFF2-40B4-BE49-F238E27FC236}">
                  <a16:creationId xmlns:a16="http://schemas.microsoft.com/office/drawing/2014/main" id="{CCE3EC6F-9512-4176-BEFF-6CA911C9DA7B}"/>
                </a:ext>
              </a:extLst>
            </p:cNvPr>
            <p:cNvGrpSpPr/>
            <p:nvPr/>
          </p:nvGrpSpPr>
          <p:grpSpPr>
            <a:xfrm>
              <a:off x="5449147" y="2724150"/>
              <a:ext cx="2961428" cy="1141748"/>
              <a:chOff x="5449147" y="2724150"/>
              <a:chExt cx="2961428" cy="1141748"/>
            </a:xfrm>
          </p:grpSpPr>
          <p:sp>
            <p:nvSpPr>
              <p:cNvPr id="4" name="Oval 3">
                <a:extLst>
                  <a:ext uri="{FF2B5EF4-FFF2-40B4-BE49-F238E27FC236}">
                    <a16:creationId xmlns:a16="http://schemas.microsoft.com/office/drawing/2014/main" id="{FD78040B-C28E-4590-A67F-AE9B1B10F578}"/>
                  </a:ext>
                </a:extLst>
              </p:cNvPr>
              <p:cNvSpPr/>
              <p:nvPr/>
            </p:nvSpPr>
            <p:spPr>
              <a:xfrm>
                <a:off x="5449147" y="2724150"/>
                <a:ext cx="2961428" cy="1141748"/>
              </a:xfrm>
              <a:prstGeom prst="ellipse">
                <a:avLst/>
              </a:prstGeom>
              <a:solidFill>
                <a:srgbClr val="E6E6E6"/>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X repels</a:t>
                </a:r>
                <a:b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b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Y’s attack</a:t>
                </a:r>
              </a:p>
            </p:txBody>
          </p:sp>
          <p:pic>
            <p:nvPicPr>
              <p:cNvPr id="5" name="Picture 2" descr="Image result for defense">
                <a:extLst>
                  <a:ext uri="{FF2B5EF4-FFF2-40B4-BE49-F238E27FC236}">
                    <a16:creationId xmlns:a16="http://schemas.microsoft.com/office/drawing/2014/main" id="{27F7DB2C-DE7B-48E1-888B-8AE3B183A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293" y="3010352"/>
                <a:ext cx="595439" cy="569344"/>
              </a:xfrm>
              <a:prstGeom prst="rect">
                <a:avLst/>
              </a:prstGeom>
              <a:noFill/>
              <a:effectLst>
                <a:glow rad="101600">
                  <a:schemeClr val="bg1">
                    <a:lumMod val="75000"/>
                    <a:alpha val="60000"/>
                  </a:schemeClr>
                </a:glow>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72679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A176466-7ADC-4536-8285-983810EDC3B5}"/>
              </a:ext>
            </a:extLst>
          </p:cNvPr>
          <p:cNvSpPr/>
          <p:nvPr/>
        </p:nvSpPr>
        <p:spPr>
          <a:xfrm>
            <a:off x="3524250" y="1857375"/>
            <a:ext cx="5586184" cy="3400511"/>
          </a:xfrm>
          <a:prstGeom prst="roundRect">
            <a:avLst>
              <a:gd name="adj" fmla="val 3691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9B7ED20E-BE29-4E20-9938-7B7CA5B50EA5}"/>
              </a:ext>
            </a:extLst>
          </p:cNvPr>
          <p:cNvGrpSpPr/>
          <p:nvPr/>
        </p:nvGrpSpPr>
        <p:grpSpPr>
          <a:xfrm>
            <a:off x="1275741" y="99075"/>
            <a:ext cx="9430968" cy="6336000"/>
            <a:chOff x="1984056" y="0"/>
            <a:chExt cx="9430968" cy="6336000"/>
          </a:xfrm>
        </p:grpSpPr>
        <p:pic>
          <p:nvPicPr>
            <p:cNvPr id="6" name="Picture 5">
              <a:extLst>
                <a:ext uri="{FF2B5EF4-FFF2-40B4-BE49-F238E27FC236}">
                  <a16:creationId xmlns:a16="http://schemas.microsoft.com/office/drawing/2014/main" id="{7AD2BF1B-195C-4F46-BEAB-583B19E70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056" y="0"/>
              <a:ext cx="9430968" cy="6336000"/>
            </a:xfrm>
            <a:prstGeom prst="rect">
              <a:avLst/>
            </a:prstGeom>
            <a:ln>
              <a:noFill/>
            </a:ln>
            <a:effectLst>
              <a:outerShdw blurRad="292100" dist="139700" dir="2700000" algn="tl" rotWithShape="0">
                <a:srgbClr val="333333">
                  <a:alpha val="65000"/>
                </a:srgbClr>
              </a:outerShdw>
            </a:effectLst>
          </p:spPr>
        </p:pic>
        <p:grpSp>
          <p:nvGrpSpPr>
            <p:cNvPr id="2" name="Group 1">
              <a:extLst>
                <a:ext uri="{FF2B5EF4-FFF2-40B4-BE49-F238E27FC236}">
                  <a16:creationId xmlns:a16="http://schemas.microsoft.com/office/drawing/2014/main" id="{CCE3EC6F-9512-4176-BEFF-6CA911C9DA7B}"/>
                </a:ext>
              </a:extLst>
            </p:cNvPr>
            <p:cNvGrpSpPr/>
            <p:nvPr/>
          </p:nvGrpSpPr>
          <p:grpSpPr>
            <a:xfrm>
              <a:off x="5449147" y="2724150"/>
              <a:ext cx="2961428" cy="1141748"/>
              <a:chOff x="5449147" y="2724150"/>
              <a:chExt cx="2961428" cy="1141748"/>
            </a:xfrm>
          </p:grpSpPr>
          <p:sp>
            <p:nvSpPr>
              <p:cNvPr id="4" name="Oval 3">
                <a:extLst>
                  <a:ext uri="{FF2B5EF4-FFF2-40B4-BE49-F238E27FC236}">
                    <a16:creationId xmlns:a16="http://schemas.microsoft.com/office/drawing/2014/main" id="{FD78040B-C28E-4590-A67F-AE9B1B10F578}"/>
                  </a:ext>
                </a:extLst>
              </p:cNvPr>
              <p:cNvSpPr/>
              <p:nvPr/>
            </p:nvSpPr>
            <p:spPr>
              <a:xfrm>
                <a:off x="5449147" y="2724150"/>
                <a:ext cx="2961428" cy="1141748"/>
              </a:xfrm>
              <a:prstGeom prst="ellipse">
                <a:avLst/>
              </a:prstGeom>
              <a:solidFill>
                <a:srgbClr val="E6E6E6"/>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X repels</a:t>
                </a:r>
                <a:b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b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Y’s attack</a:t>
                </a:r>
              </a:p>
            </p:txBody>
          </p:sp>
          <p:pic>
            <p:nvPicPr>
              <p:cNvPr id="5" name="Picture 2" descr="Image result for defense">
                <a:extLst>
                  <a:ext uri="{FF2B5EF4-FFF2-40B4-BE49-F238E27FC236}">
                    <a16:creationId xmlns:a16="http://schemas.microsoft.com/office/drawing/2014/main" id="{27F7DB2C-DE7B-48E1-888B-8AE3B183A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293" y="3010352"/>
                <a:ext cx="595439" cy="569344"/>
              </a:xfrm>
              <a:prstGeom prst="rect">
                <a:avLst/>
              </a:prstGeom>
              <a:noFill/>
              <a:effectLst>
                <a:glow rad="101600">
                  <a:schemeClr val="bg1">
                    <a:lumMod val="75000"/>
                    <a:alpha val="60000"/>
                  </a:schemeClr>
                </a:glow>
              </a:effectLst>
              <a:extLst>
                <a:ext uri="{909E8E84-426E-40DD-AFC4-6F175D3DCCD1}">
                  <a14:hiddenFill xmlns:a14="http://schemas.microsoft.com/office/drawing/2010/main">
                    <a:solidFill>
                      <a:srgbClr val="FFFFFF"/>
                    </a:solidFill>
                  </a14:hiddenFill>
                </a:ext>
              </a:extLst>
            </p:spPr>
          </p:pic>
        </p:grpSp>
      </p:grpSp>
      <p:sp>
        <p:nvSpPr>
          <p:cNvPr id="9" name="Speech Bubble: Rectangle 8">
            <a:extLst>
              <a:ext uri="{FF2B5EF4-FFF2-40B4-BE49-F238E27FC236}">
                <a16:creationId xmlns:a16="http://schemas.microsoft.com/office/drawing/2014/main" id="{327D0730-A246-4536-BFE8-23B12C7EC118}"/>
              </a:ext>
            </a:extLst>
          </p:cNvPr>
          <p:cNvSpPr/>
          <p:nvPr/>
        </p:nvSpPr>
        <p:spPr>
          <a:xfrm>
            <a:off x="163791" y="214900"/>
            <a:ext cx="2074708" cy="818251"/>
          </a:xfrm>
          <a:prstGeom prst="wedgeRectCallout">
            <a:avLst>
              <a:gd name="adj1" fmla="val 25575"/>
              <a:gd name="adj2" fmla="val -17729"/>
            </a:avLst>
          </a:prstGeom>
          <a:solidFill>
            <a:schemeClr val="bg1"/>
          </a:solidFill>
          <a:ln w="28575">
            <a:solidFill>
              <a:schemeClr val="tx1">
                <a:lumMod val="65000"/>
                <a:lumOff val="35000"/>
              </a:schemeClr>
            </a:solidFill>
          </a:ln>
          <a:effectLst>
            <a:outerShdw blurRad="50800" dist="889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nine inference dimensions</a:t>
            </a:r>
          </a:p>
        </p:txBody>
      </p:sp>
    </p:spTree>
    <p:extLst>
      <p:ext uri="{BB962C8B-B14F-4D97-AF65-F5344CB8AC3E}">
        <p14:creationId xmlns:p14="http://schemas.microsoft.com/office/powerpoint/2010/main" val="116763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D971496A-C776-4033-B3F6-09CFF41326ED}"/>
              </a:ext>
            </a:extLst>
          </p:cNvPr>
          <p:cNvSpPr/>
          <p:nvPr/>
        </p:nvSpPr>
        <p:spPr>
          <a:xfrm>
            <a:off x="1390650" y="2998303"/>
            <a:ext cx="9316059" cy="3667715"/>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E6A65AE0-B671-4B86-BEB2-E0F30F4B6F21}"/>
              </a:ext>
            </a:extLst>
          </p:cNvPr>
          <p:cNvSpPr/>
          <p:nvPr/>
        </p:nvSpPr>
        <p:spPr>
          <a:xfrm>
            <a:off x="1485291" y="122180"/>
            <a:ext cx="6096464" cy="2689496"/>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76208D6-E848-463B-BECC-C3F3007B8884}"/>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275741" y="99075"/>
            <a:ext cx="9430968" cy="6336000"/>
          </a:xfrm>
          <a:prstGeom prst="rect">
            <a:avLst/>
          </a:prstGeom>
          <a:ln>
            <a:noFill/>
          </a:ln>
          <a:effectLst/>
        </p:spPr>
      </p:pic>
      <p:sp>
        <p:nvSpPr>
          <p:cNvPr id="50" name="Speech Bubble: Rectangle 49">
            <a:extLst>
              <a:ext uri="{FF2B5EF4-FFF2-40B4-BE49-F238E27FC236}">
                <a16:creationId xmlns:a16="http://schemas.microsoft.com/office/drawing/2014/main" id="{492CBFD0-88FF-47D0-AEE4-C41617E326E7}"/>
              </a:ext>
            </a:extLst>
          </p:cNvPr>
          <p:cNvSpPr/>
          <p:nvPr/>
        </p:nvSpPr>
        <p:spPr>
          <a:xfrm>
            <a:off x="105285" y="1012615"/>
            <a:ext cx="1285366" cy="574886"/>
          </a:xfrm>
          <a:prstGeom prst="wedgeRectCallout">
            <a:avLst>
              <a:gd name="adj1" fmla="val 60573"/>
              <a:gd name="adj2" fmla="val -24734"/>
            </a:avLst>
          </a:prstGeom>
          <a:solidFill>
            <a:schemeClr val="bg1"/>
          </a:solidFill>
          <a:ln w="28575">
            <a:solidFill>
              <a:schemeClr val="tx1">
                <a:lumMod val="65000"/>
                <a:lumOff val="35000"/>
              </a:schemeClr>
            </a:solidFill>
          </a:ln>
          <a:effectLst>
            <a:outerShdw blurRad="50800" dist="889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Causes</a:t>
            </a:r>
          </a:p>
        </p:txBody>
      </p:sp>
      <p:sp>
        <p:nvSpPr>
          <p:cNvPr id="51" name="Speech Bubble: Rectangle 50">
            <a:extLst>
              <a:ext uri="{FF2B5EF4-FFF2-40B4-BE49-F238E27FC236}">
                <a16:creationId xmlns:a16="http://schemas.microsoft.com/office/drawing/2014/main" id="{14C6F4B7-4FBB-475C-9E92-99925ECB463E}"/>
              </a:ext>
            </a:extLst>
          </p:cNvPr>
          <p:cNvSpPr/>
          <p:nvPr/>
        </p:nvSpPr>
        <p:spPr>
          <a:xfrm>
            <a:off x="105284" y="4885057"/>
            <a:ext cx="1285366" cy="574886"/>
          </a:xfrm>
          <a:prstGeom prst="wedgeRectCallout">
            <a:avLst>
              <a:gd name="adj1" fmla="val 54371"/>
              <a:gd name="adj2" fmla="val 14816"/>
            </a:avLst>
          </a:prstGeom>
          <a:solidFill>
            <a:schemeClr val="bg1"/>
          </a:solidFill>
          <a:ln w="28575">
            <a:solidFill>
              <a:schemeClr val="tx1">
                <a:lumMod val="65000"/>
                <a:lumOff val="35000"/>
              </a:schemeClr>
            </a:solidFill>
          </a:ln>
          <a:effectLst>
            <a:outerShdw blurRad="50800" dist="889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i="1" dirty="0">
                <a:solidFill>
                  <a:prstClr val="black"/>
                </a:solidFill>
                <a:latin typeface="Calibri" panose="020F0502020204030204"/>
              </a:rPr>
              <a:t>Effects</a:t>
            </a:r>
            <a:endParaRPr lang="en-US" sz="2800" b="1" i="1" dirty="0">
              <a:solidFill>
                <a:prstClr val="black"/>
              </a:solidFill>
              <a:latin typeface="Calibri" panose="020F0502020204030204"/>
            </a:endParaRPr>
          </a:p>
        </p:txBody>
      </p:sp>
      <p:pic>
        <p:nvPicPr>
          <p:cNvPr id="43" name="Picture 42">
            <a:extLst>
              <a:ext uri="{FF2B5EF4-FFF2-40B4-BE49-F238E27FC236}">
                <a16:creationId xmlns:a16="http://schemas.microsoft.com/office/drawing/2014/main" id="{FE8133E1-E39D-4F2D-AC78-2A149BE1CD37}"/>
              </a:ext>
            </a:extLst>
          </p:cNvPr>
          <p:cNvPicPr>
            <a:picLocks noChangeAspect="1"/>
          </p:cNvPicPr>
          <p:nvPr/>
        </p:nvPicPr>
        <p:blipFill rotWithShape="1">
          <a:blip r:embed="rId6">
            <a:extLst>
              <a:ext uri="{28A0092B-C50C-407E-A947-70E740481C1C}">
                <a14:useLocalDpi xmlns:a14="http://schemas.microsoft.com/office/drawing/2010/main" val="0"/>
              </a:ext>
            </a:extLst>
          </a:blip>
          <a:srcRect t="47333"/>
          <a:stretch/>
        </p:blipFill>
        <p:spPr>
          <a:xfrm>
            <a:off x="1275741" y="3098076"/>
            <a:ext cx="9430969" cy="3336999"/>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1DFD1386-2E0F-4BC9-9995-BD485639ECC2}"/>
              </a:ext>
            </a:extLst>
          </p:cNvPr>
          <p:cNvPicPr>
            <a:picLocks noChangeAspect="1"/>
          </p:cNvPicPr>
          <p:nvPr/>
        </p:nvPicPr>
        <p:blipFill rotWithShape="1">
          <a:blip r:embed="rId7">
            <a:extLst>
              <a:ext uri="{28A0092B-C50C-407E-A947-70E740481C1C}">
                <a14:useLocalDpi xmlns:a14="http://schemas.microsoft.com/office/drawing/2010/main" val="0"/>
              </a:ext>
            </a:extLst>
          </a:blip>
          <a:srcRect r="34413" b="53558"/>
          <a:stretch/>
        </p:blipFill>
        <p:spPr>
          <a:xfrm>
            <a:off x="1275740" y="99075"/>
            <a:ext cx="6185509" cy="2942575"/>
          </a:xfrm>
          <a:prstGeom prst="roundRect">
            <a:avLst/>
          </a:prstGeom>
          <a:ln>
            <a:noFill/>
          </a:ln>
          <a:effectLst>
            <a:outerShdw blurRad="292100" dist="139700" dir="2700000" algn="tl" rotWithShape="0">
              <a:srgbClr val="333333">
                <a:alpha val="65000"/>
              </a:srgbClr>
            </a:outerShdw>
          </a:effectLst>
        </p:spPr>
      </p:pic>
      <p:sp>
        <p:nvSpPr>
          <p:cNvPr id="22" name="Oval 21">
            <a:extLst>
              <a:ext uri="{FF2B5EF4-FFF2-40B4-BE49-F238E27FC236}">
                <a16:creationId xmlns:a16="http://schemas.microsoft.com/office/drawing/2014/main" id="{50344AE6-9C46-45D8-B562-F394D4C7BC20}"/>
              </a:ext>
            </a:extLst>
          </p:cNvPr>
          <p:cNvSpPr/>
          <p:nvPr/>
        </p:nvSpPr>
        <p:spPr>
          <a:xfrm>
            <a:off x="4740832" y="2823225"/>
            <a:ext cx="2961428" cy="1141748"/>
          </a:xfrm>
          <a:prstGeom prst="ellipse">
            <a:avLst/>
          </a:prstGeom>
          <a:solidFill>
            <a:srgbClr val="E6E6E6"/>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X repels</a:t>
            </a:r>
            <a:b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b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Y’s attack</a:t>
            </a:r>
          </a:p>
        </p:txBody>
      </p:sp>
      <p:pic>
        <p:nvPicPr>
          <p:cNvPr id="23" name="Picture 2" descr="Image result for defense">
            <a:extLst>
              <a:ext uri="{FF2B5EF4-FFF2-40B4-BE49-F238E27FC236}">
                <a16:creationId xmlns:a16="http://schemas.microsoft.com/office/drawing/2014/main" id="{73FBF09B-3EA3-4404-99B9-1E539318B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0978" y="3109427"/>
            <a:ext cx="595439" cy="569344"/>
          </a:xfrm>
          <a:prstGeom prst="rect">
            <a:avLst/>
          </a:prstGeom>
          <a:noFill/>
          <a:effectLst>
            <a:glow rad="101600">
              <a:schemeClr val="bg1">
                <a:lumMod val="75000"/>
                <a:alpha val="60000"/>
              </a:schemeClr>
            </a:glo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3269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xit" presetSubtype="0" fill="hold" nodeType="withEffect">
                                  <p:stCondLst>
                                    <p:cond delay="0"/>
                                  </p:stCondLst>
                                  <p:childTnLst>
                                    <p:animEffect transition="out" filter="fade">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animBg="1"/>
      <p:bldP spid="50" grpId="0" animBg="1"/>
      <p:bldP spid="5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E014947C-9EFE-4514-BCAD-2E42F50760E1}"/>
              </a:ext>
            </a:extLst>
          </p:cNvPr>
          <p:cNvSpPr/>
          <p:nvPr/>
        </p:nvSpPr>
        <p:spPr>
          <a:xfrm>
            <a:off x="1485291" y="122180"/>
            <a:ext cx="6096464" cy="2689496"/>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40ABCFFC-8952-40E8-983E-FACA6C0316A4}"/>
              </a:ext>
            </a:extLst>
          </p:cNvPr>
          <p:cNvSpPr/>
          <p:nvPr/>
        </p:nvSpPr>
        <p:spPr>
          <a:xfrm>
            <a:off x="1390650" y="2998303"/>
            <a:ext cx="9316059" cy="3667715"/>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C6939C45-856A-4A08-8533-1924A6EBBBA0}"/>
              </a:ext>
            </a:extLst>
          </p:cNvPr>
          <p:cNvSpPr/>
          <p:nvPr/>
        </p:nvSpPr>
        <p:spPr>
          <a:xfrm>
            <a:off x="7684770" y="613775"/>
            <a:ext cx="2570344" cy="2100592"/>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76208D6-E848-463B-BECC-C3F3007B8884}"/>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275741" y="99075"/>
            <a:ext cx="9430968" cy="6336000"/>
          </a:xfrm>
          <a:prstGeom prst="rect">
            <a:avLst/>
          </a:prstGeom>
          <a:ln>
            <a:noFill/>
          </a:ln>
          <a:effectLst/>
        </p:spPr>
      </p:pic>
      <p:sp>
        <p:nvSpPr>
          <p:cNvPr id="50" name="Speech Bubble: Rectangle 49">
            <a:extLst>
              <a:ext uri="{FF2B5EF4-FFF2-40B4-BE49-F238E27FC236}">
                <a16:creationId xmlns:a16="http://schemas.microsoft.com/office/drawing/2014/main" id="{492CBFD0-88FF-47D0-AEE4-C41617E326E7}"/>
              </a:ext>
            </a:extLst>
          </p:cNvPr>
          <p:cNvSpPr/>
          <p:nvPr/>
        </p:nvSpPr>
        <p:spPr>
          <a:xfrm>
            <a:off x="10706709" y="1282919"/>
            <a:ext cx="1285366" cy="574886"/>
          </a:xfrm>
          <a:prstGeom prst="wedgeRectCallout">
            <a:avLst>
              <a:gd name="adj1" fmla="val -60957"/>
              <a:gd name="adj2" fmla="val -12805"/>
            </a:avLst>
          </a:prstGeom>
          <a:solidFill>
            <a:schemeClr val="bg1"/>
          </a:solidFill>
          <a:ln w="28575">
            <a:solidFill>
              <a:schemeClr val="tx1">
                <a:lumMod val="65000"/>
                <a:lumOff val="35000"/>
              </a:schemeClr>
            </a:solidFill>
          </a:ln>
          <a:effectLst>
            <a:outerShdw blurRad="50800" dist="889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Static</a:t>
            </a:r>
            <a:endPar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Speech Bubble: Rectangle 50">
            <a:extLst>
              <a:ext uri="{FF2B5EF4-FFF2-40B4-BE49-F238E27FC236}">
                <a16:creationId xmlns:a16="http://schemas.microsoft.com/office/drawing/2014/main" id="{14C6F4B7-4FBB-475C-9E92-99925ECB463E}"/>
              </a:ext>
            </a:extLst>
          </p:cNvPr>
          <p:cNvSpPr/>
          <p:nvPr/>
        </p:nvSpPr>
        <p:spPr>
          <a:xfrm>
            <a:off x="202054" y="2370425"/>
            <a:ext cx="1307290" cy="574886"/>
          </a:xfrm>
          <a:prstGeom prst="wedgeRectCallout">
            <a:avLst>
              <a:gd name="adj1" fmla="val 67071"/>
              <a:gd name="adj2" fmla="val 36224"/>
            </a:avLst>
          </a:prstGeom>
          <a:solidFill>
            <a:schemeClr val="bg1"/>
          </a:solidFill>
          <a:ln w="28575">
            <a:solidFill>
              <a:schemeClr val="tx1">
                <a:lumMod val="65000"/>
                <a:lumOff val="35000"/>
              </a:schemeClr>
            </a:solidFill>
          </a:ln>
          <a:effectLst>
            <a:outerShdw blurRad="50800" dist="889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i="1" dirty="0">
                <a:solidFill>
                  <a:prstClr val="black"/>
                </a:solidFill>
                <a:latin typeface="Calibri" panose="020F0502020204030204"/>
              </a:rPr>
              <a:t>Dynamic</a:t>
            </a:r>
          </a:p>
        </p:txBody>
      </p:sp>
      <p:pic>
        <p:nvPicPr>
          <p:cNvPr id="43" name="Picture 42">
            <a:extLst>
              <a:ext uri="{FF2B5EF4-FFF2-40B4-BE49-F238E27FC236}">
                <a16:creationId xmlns:a16="http://schemas.microsoft.com/office/drawing/2014/main" id="{FE8133E1-E39D-4F2D-AC78-2A149BE1CD37}"/>
              </a:ext>
            </a:extLst>
          </p:cNvPr>
          <p:cNvPicPr>
            <a:picLocks noChangeAspect="1"/>
          </p:cNvPicPr>
          <p:nvPr/>
        </p:nvPicPr>
        <p:blipFill rotWithShape="1">
          <a:blip r:embed="rId6">
            <a:extLst>
              <a:ext uri="{28A0092B-C50C-407E-A947-70E740481C1C}">
                <a14:useLocalDpi xmlns:a14="http://schemas.microsoft.com/office/drawing/2010/main" val="0"/>
              </a:ext>
            </a:extLst>
          </a:blip>
          <a:srcRect t="47333"/>
          <a:stretch/>
        </p:blipFill>
        <p:spPr>
          <a:xfrm>
            <a:off x="1275741" y="3098076"/>
            <a:ext cx="9430969" cy="3336999"/>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1DFD1386-2E0F-4BC9-9995-BD485639ECC2}"/>
              </a:ext>
            </a:extLst>
          </p:cNvPr>
          <p:cNvPicPr>
            <a:picLocks noChangeAspect="1"/>
          </p:cNvPicPr>
          <p:nvPr/>
        </p:nvPicPr>
        <p:blipFill rotWithShape="1">
          <a:blip r:embed="rId7">
            <a:extLst>
              <a:ext uri="{28A0092B-C50C-407E-A947-70E740481C1C}">
                <a14:useLocalDpi xmlns:a14="http://schemas.microsoft.com/office/drawing/2010/main" val="0"/>
              </a:ext>
            </a:extLst>
          </a:blip>
          <a:srcRect l="57494" r="1" b="51053"/>
          <a:stretch/>
        </p:blipFill>
        <p:spPr>
          <a:xfrm>
            <a:off x="6697979" y="99075"/>
            <a:ext cx="4008729" cy="3101325"/>
          </a:xfrm>
          <a:prstGeom prst="parallelogram">
            <a:avLst>
              <a:gd name="adj" fmla="val 38206"/>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FAE70E85-3D60-42B2-A821-D6DF126F3927}"/>
              </a:ext>
            </a:extLst>
          </p:cNvPr>
          <p:cNvPicPr>
            <a:picLocks noChangeAspect="1"/>
          </p:cNvPicPr>
          <p:nvPr/>
        </p:nvPicPr>
        <p:blipFill rotWithShape="1">
          <a:blip r:embed="rId6">
            <a:extLst>
              <a:ext uri="{28A0092B-C50C-407E-A947-70E740481C1C}">
                <a14:useLocalDpi xmlns:a14="http://schemas.microsoft.com/office/drawing/2010/main" val="0"/>
              </a:ext>
            </a:extLst>
          </a:blip>
          <a:srcRect r="34265" b="53780"/>
          <a:stretch/>
        </p:blipFill>
        <p:spPr>
          <a:xfrm>
            <a:off x="1275741" y="95770"/>
            <a:ext cx="6199480" cy="2928512"/>
          </a:xfrm>
          <a:prstGeom prst="roundRect">
            <a:avLst>
              <a:gd name="adj" fmla="val 22912"/>
            </a:avLst>
          </a:prstGeom>
          <a:ln>
            <a:noFill/>
          </a:ln>
          <a:effectLst>
            <a:outerShdw blurRad="292100" dist="139700" dir="2700000" algn="tl" rotWithShape="0">
              <a:srgbClr val="333333">
                <a:alpha val="65000"/>
              </a:srgbClr>
            </a:outerShdw>
          </a:effectLst>
        </p:spPr>
      </p:pic>
      <p:sp>
        <p:nvSpPr>
          <p:cNvPr id="22" name="Oval 21">
            <a:extLst>
              <a:ext uri="{FF2B5EF4-FFF2-40B4-BE49-F238E27FC236}">
                <a16:creationId xmlns:a16="http://schemas.microsoft.com/office/drawing/2014/main" id="{50344AE6-9C46-45D8-B562-F394D4C7BC20}"/>
              </a:ext>
            </a:extLst>
          </p:cNvPr>
          <p:cNvSpPr/>
          <p:nvPr/>
        </p:nvSpPr>
        <p:spPr>
          <a:xfrm>
            <a:off x="4740832" y="2823225"/>
            <a:ext cx="2961428" cy="1141748"/>
          </a:xfrm>
          <a:prstGeom prst="ellipse">
            <a:avLst/>
          </a:prstGeom>
          <a:solidFill>
            <a:srgbClr val="E6E6E6"/>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X repels</a:t>
            </a:r>
            <a:b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b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Y’s attack</a:t>
            </a:r>
          </a:p>
        </p:txBody>
      </p:sp>
      <p:pic>
        <p:nvPicPr>
          <p:cNvPr id="23" name="Picture 2" descr="Image result for defense">
            <a:extLst>
              <a:ext uri="{FF2B5EF4-FFF2-40B4-BE49-F238E27FC236}">
                <a16:creationId xmlns:a16="http://schemas.microsoft.com/office/drawing/2014/main" id="{73FBF09B-3EA3-4404-99B9-1E539318B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0978" y="3109427"/>
            <a:ext cx="595439" cy="569344"/>
          </a:xfrm>
          <a:prstGeom prst="rect">
            <a:avLst/>
          </a:prstGeom>
          <a:noFill/>
          <a:effectLst>
            <a:glow rad="101600">
              <a:schemeClr val="bg1">
                <a:lumMod val="75000"/>
                <a:alpha val="60000"/>
              </a:schemeClr>
            </a:glo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6075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xit" presetSubtype="0" fill="hold" grpId="0" nodeType="withEffect">
                                  <p:stCondLst>
                                    <p:cond delay="0"/>
                                  </p:stCondLst>
                                  <p:childTnLst>
                                    <p:animEffect transition="out" filter="fade">
                                      <p:cBhvr>
                                        <p:cTn id="9" dur="500"/>
                                        <p:tgtEl>
                                          <p:spTgt spid="51"/>
                                        </p:tgtEl>
                                      </p:cBhvr>
                                    </p:animEffect>
                                    <p:set>
                                      <p:cBhvr>
                                        <p:cTn id="10" dur="1" fill="hold">
                                          <p:stCondLst>
                                            <p:cond delay="499"/>
                                          </p:stCondLst>
                                        </p:cTn>
                                        <p:tgtEl>
                                          <p:spTgt spid="5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3"/>
                                        </p:tgtEl>
                                      </p:cBhvr>
                                    </p:animEffect>
                                    <p:set>
                                      <p:cBhvr>
                                        <p:cTn id="13" dur="1" fill="hold">
                                          <p:stCondLst>
                                            <p:cond delay="499"/>
                                          </p:stCondLst>
                                        </p:cTn>
                                        <p:tgtEl>
                                          <p:spTgt spid="43"/>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xit" presetSubtype="0" fill="hold"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xit" presetSubtype="0" fill="hold" grpId="0" nodeType="withEffect">
                                  <p:stCondLst>
                                    <p:cond delay="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6" grpId="0" animBg="1"/>
      <p:bldP spid="50" grpId="0" animBg="1"/>
      <p:bldP spid="5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0B53-C730-CB43-8D7D-FA2AD953664D}"/>
              </a:ext>
            </a:extLst>
          </p:cNvPr>
          <p:cNvSpPr>
            <a:spLocks noGrp="1"/>
          </p:cNvSpPr>
          <p:nvPr>
            <p:ph type="title"/>
          </p:nvPr>
        </p:nvSpPr>
        <p:spPr>
          <a:xfrm>
            <a:off x="4949190" y="365125"/>
            <a:ext cx="6404610" cy="772052"/>
          </a:xfrm>
        </p:spPr>
        <p:txBody>
          <a:bodyPr>
            <a:normAutofit/>
          </a:bodyPr>
          <a:lstStyle/>
          <a:p>
            <a:pPr algn="ctr"/>
            <a:r>
              <a:rPr lang="en-US" dirty="0"/>
              <a:t>Monsters in a Tunnel</a:t>
            </a:r>
          </a:p>
        </p:txBody>
      </p:sp>
      <p:sp>
        <p:nvSpPr>
          <p:cNvPr id="4" name="Text Placeholder 3" descr="Important Observations:…  Important Observations:A great deal of intuitive inferences are commonsense inferences, which can be described in natural language.None of these inferences is absolutely true. The inferences are stochastic in nature. Everything is defeasible with additional context.Commonsense inferences are about predicting new information that is likely to be true based on partially available information.">
            <a:extLst>
              <a:ext uri="{FF2B5EF4-FFF2-40B4-BE49-F238E27FC236}">
                <a16:creationId xmlns:a16="http://schemas.microsoft.com/office/drawing/2014/main" id="{AF5D6C46-FC66-6E49-AEF2-9EAB4569DDD9}"/>
              </a:ext>
            </a:extLst>
          </p:cNvPr>
          <p:cNvSpPr>
            <a:spLocks noGrp="1"/>
          </p:cNvSpPr>
          <p:nvPr>
            <p:ph type="body" idx="2"/>
          </p:nvPr>
        </p:nvSpPr>
        <p:spPr>
          <a:xfrm>
            <a:off x="5109210" y="1253331"/>
            <a:ext cx="6244590" cy="2644299"/>
          </a:xfrm>
        </p:spPr>
        <p:txBody>
          <a:bodyPr/>
          <a:lstStyle/>
          <a:p>
            <a:pPr marL="571500" indent="-342900">
              <a:buFont typeface="Arial" panose="020B0604020202020204" pitchFamily="34" charset="0"/>
              <a:buChar char="•"/>
            </a:pPr>
            <a:r>
              <a:rPr lang="en-US" b="1" dirty="0"/>
              <a:t>Two monsters are running </a:t>
            </a:r>
            <a:r>
              <a:rPr lang="en-US" dirty="0"/>
              <a:t>(rather than standing still on one foot)</a:t>
            </a:r>
          </a:p>
          <a:p>
            <a:pPr marL="571500" indent="-342900">
              <a:buFont typeface="Arial" panose="020B0604020202020204" pitchFamily="34" charset="0"/>
              <a:buChar char="•"/>
            </a:pPr>
            <a:r>
              <a:rPr lang="en-US" b="1" dirty="0"/>
              <a:t>One is chasing another </a:t>
            </a:r>
            <a:r>
              <a:rPr lang="en-US" dirty="0"/>
              <a:t>(rather than trying to copy his movements)</a:t>
            </a:r>
          </a:p>
          <a:p>
            <a:pPr marL="571500" indent="-342900">
              <a:buFont typeface="Arial" panose="020B0604020202020204" pitchFamily="34" charset="0"/>
              <a:buChar char="•"/>
            </a:pPr>
            <a:r>
              <a:rPr lang="en-US" b="1" dirty="0"/>
              <a:t>The chaser has hostile intentions and the chased is afraid </a:t>
            </a:r>
            <a:r>
              <a:rPr lang="en-US" dirty="0"/>
              <a:t>(even though two faces are identical)</a:t>
            </a:r>
          </a:p>
        </p:txBody>
      </p:sp>
      <p:pic>
        <p:nvPicPr>
          <p:cNvPr id="6" name="Image" descr="Image">
            <a:extLst>
              <a:ext uri="{FF2B5EF4-FFF2-40B4-BE49-F238E27FC236}">
                <a16:creationId xmlns:a16="http://schemas.microsoft.com/office/drawing/2014/main" id="{4CD36314-F07C-8445-B477-90577A889618}"/>
              </a:ext>
            </a:extLst>
          </p:cNvPr>
          <p:cNvPicPr>
            <a:picLocks noChangeAspect="1"/>
          </p:cNvPicPr>
          <p:nvPr/>
        </p:nvPicPr>
        <p:blipFill>
          <a:blip r:embed="rId3"/>
          <a:stretch>
            <a:fillRect/>
          </a:stretch>
        </p:blipFill>
        <p:spPr>
          <a:xfrm>
            <a:off x="0" y="1"/>
            <a:ext cx="4777740" cy="6886012"/>
          </a:xfrm>
          <a:prstGeom prst="rect">
            <a:avLst/>
          </a:prstGeom>
          <a:ln w="12700">
            <a:miter lim="400000"/>
          </a:ln>
        </p:spPr>
      </p:pic>
      <p:grpSp>
        <p:nvGrpSpPr>
          <p:cNvPr id="7" name="Important Observations:…">
            <a:extLst>
              <a:ext uri="{FF2B5EF4-FFF2-40B4-BE49-F238E27FC236}">
                <a16:creationId xmlns:a16="http://schemas.microsoft.com/office/drawing/2014/main" id="{0DE1BE89-FA2A-0D47-B6B4-3D7EB310CCA9}"/>
              </a:ext>
            </a:extLst>
          </p:cNvPr>
          <p:cNvGrpSpPr/>
          <p:nvPr/>
        </p:nvGrpSpPr>
        <p:grpSpPr>
          <a:xfrm>
            <a:off x="399603" y="8506115"/>
            <a:ext cx="12925820" cy="4807456"/>
            <a:chOff x="0" y="0"/>
            <a:chExt cx="12925818" cy="4807454"/>
          </a:xfrm>
        </p:grpSpPr>
        <p:sp>
          <p:nvSpPr>
            <p:cNvPr id="8" name="Important Observations:…">
              <a:extLst>
                <a:ext uri="{FF2B5EF4-FFF2-40B4-BE49-F238E27FC236}">
                  <a16:creationId xmlns:a16="http://schemas.microsoft.com/office/drawing/2014/main" id="{DDFF9628-2B07-D944-9675-01C9D50A5658}"/>
                </a:ext>
              </a:extLst>
            </p:cNvPr>
            <p:cNvSpPr txBox="1"/>
            <p:nvPr/>
          </p:nvSpPr>
          <p:spPr>
            <a:xfrm>
              <a:off x="38100" y="38100"/>
              <a:ext cx="12849618" cy="4731254"/>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p>
              <a:pPr algn="l" defTabSz="643889">
                <a:spcBef>
                  <a:spcPts val="1500"/>
                </a:spcBef>
                <a:defRPr sz="3120" b="0">
                  <a:latin typeface="Avenir Book"/>
                  <a:ea typeface="Avenir Book"/>
                  <a:cs typeface="Avenir Book"/>
                  <a:sym typeface="Avenir Book"/>
                </a:defRPr>
              </a:pPr>
              <a:r>
                <a:t> Important Observations:</a:t>
              </a:r>
            </a:p>
            <a:p>
              <a:pPr marL="495300" indent="-495300" algn="l" defTabSz="643889">
                <a:spcBef>
                  <a:spcPts val="1500"/>
                </a:spcBef>
                <a:buSzPct val="125000"/>
                <a:buChar char="•"/>
                <a:defRPr sz="3120" b="0">
                  <a:latin typeface="Avenir Book"/>
                  <a:ea typeface="Avenir Book"/>
                  <a:cs typeface="Avenir Book"/>
                  <a:sym typeface="Avenir Book"/>
                </a:defRPr>
              </a:pPr>
              <a:r>
                <a:t>A great deal of </a:t>
              </a:r>
              <a:r>
                <a:rPr>
                  <a:solidFill>
                    <a:schemeClr val="accent5">
                      <a:hueOff val="-82419"/>
                      <a:satOff val="-9513"/>
                      <a:lumOff val="-16343"/>
                    </a:schemeClr>
                  </a:solidFill>
                </a:rPr>
                <a:t>intuitive inferences </a:t>
              </a:r>
              <a:r>
                <a:t>are</a:t>
              </a:r>
              <a:r>
                <a:rPr>
                  <a:solidFill>
                    <a:schemeClr val="accent5">
                      <a:hueOff val="-82419"/>
                      <a:satOff val="-9513"/>
                      <a:lumOff val="-16343"/>
                    </a:schemeClr>
                  </a:solidFill>
                </a:rPr>
                <a:t> commonsense inferences,</a:t>
              </a:r>
              <a:r>
                <a:t> which can be described in </a:t>
              </a:r>
              <a:r>
                <a:rPr>
                  <a:solidFill>
                    <a:schemeClr val="accent5">
                      <a:hueOff val="-82419"/>
                      <a:satOff val="-9513"/>
                      <a:lumOff val="-16343"/>
                    </a:schemeClr>
                  </a:solidFill>
                </a:rPr>
                <a:t>natural language</a:t>
              </a:r>
              <a:r>
                <a:t>.</a:t>
              </a:r>
            </a:p>
            <a:p>
              <a:pPr marL="495300" indent="-495300" algn="l" defTabSz="643889">
                <a:spcBef>
                  <a:spcPts val="1500"/>
                </a:spcBef>
                <a:buSzPct val="125000"/>
                <a:buChar char="•"/>
                <a:defRPr sz="3120" b="0">
                  <a:latin typeface="Avenir Book"/>
                  <a:ea typeface="Avenir Book"/>
                  <a:cs typeface="Avenir Book"/>
                  <a:sym typeface="Avenir Book"/>
                </a:defRPr>
              </a:pPr>
              <a:r>
                <a:t>None of these inferences is absolutely true. The inferences are </a:t>
              </a:r>
              <a:r>
                <a:rPr>
                  <a:solidFill>
                    <a:schemeClr val="accent5">
                      <a:hueOff val="-82419"/>
                      <a:satOff val="-9513"/>
                      <a:lumOff val="-16343"/>
                    </a:schemeClr>
                  </a:solidFill>
                </a:rPr>
                <a:t>stochastic</a:t>
              </a:r>
              <a:r>
                <a:t> in nature. Everything is </a:t>
              </a:r>
              <a:r>
                <a:rPr>
                  <a:solidFill>
                    <a:schemeClr val="accent5">
                      <a:hueOff val="-82419"/>
                      <a:satOff val="-9513"/>
                      <a:lumOff val="-16343"/>
                    </a:schemeClr>
                  </a:solidFill>
                </a:rPr>
                <a:t>defeasible</a:t>
              </a:r>
              <a:r>
                <a:t> with additional context.</a:t>
              </a:r>
            </a:p>
            <a:p>
              <a:pPr marL="495300" indent="-495300" algn="l" defTabSz="643889">
                <a:spcBef>
                  <a:spcPts val="1500"/>
                </a:spcBef>
                <a:buSzPct val="125000"/>
                <a:buChar char="•"/>
                <a:defRPr sz="3120" b="0">
                  <a:latin typeface="Avenir Book"/>
                  <a:ea typeface="Avenir Book"/>
                  <a:cs typeface="Avenir Book"/>
                  <a:sym typeface="Avenir Book"/>
                </a:defRPr>
              </a:pPr>
              <a:r>
                <a:t>Commonsense inferences are about </a:t>
              </a:r>
              <a:r>
                <a:rPr>
                  <a:solidFill>
                    <a:schemeClr val="accent5">
                      <a:hueOff val="-82419"/>
                      <a:satOff val="-9513"/>
                      <a:lumOff val="-16343"/>
                    </a:schemeClr>
                  </a:solidFill>
                </a:rPr>
                <a:t>predicting</a:t>
              </a:r>
              <a:r>
                <a:t> </a:t>
              </a:r>
              <a:r>
                <a:rPr>
                  <a:solidFill>
                    <a:schemeClr val="accent5">
                      <a:hueOff val="-82419"/>
                      <a:satOff val="-9513"/>
                      <a:lumOff val="-16343"/>
                    </a:schemeClr>
                  </a:solidFill>
                </a:rPr>
                <a:t>new information</a:t>
              </a:r>
              <a:r>
                <a:t> that is </a:t>
              </a:r>
              <a:r>
                <a:rPr>
                  <a:solidFill>
                    <a:schemeClr val="accent5">
                      <a:hueOff val="-82419"/>
                      <a:satOff val="-9513"/>
                      <a:lumOff val="-16343"/>
                    </a:schemeClr>
                  </a:solidFill>
                </a:rPr>
                <a:t>likely to be true</a:t>
              </a:r>
              <a:r>
                <a:t> based on partially available information.</a:t>
              </a:r>
            </a:p>
          </p:txBody>
        </p:sp>
        <p:pic>
          <p:nvPicPr>
            <p:cNvPr id="9" name="Important Observations:…  Important Observations:A great deal of intuitive inferences are commonsense inferences, which can be described in natural language.None of these inferences is absolutely true. The inferences are stochastic in nature. Everything " descr="Important Observations:…  Important Observations:A great deal of intuitive inferences are commonsense inferences, which can be described in natural language.None of these inferences is absolutely true. The inferences are stochastic in nature. Everything is defeasible with additional context.Commonsense inferences are about predicting new information that is likely to be true based on partially available information.">
              <a:extLst>
                <a:ext uri="{FF2B5EF4-FFF2-40B4-BE49-F238E27FC236}">
                  <a16:creationId xmlns:a16="http://schemas.microsoft.com/office/drawing/2014/main" id="{C0AADAE3-6ECE-E348-BAA1-3BC1E6B0A41D}"/>
                </a:ext>
              </a:extLst>
            </p:cNvPr>
            <p:cNvPicPr>
              <a:picLocks/>
            </p:cNvPicPr>
            <p:nvPr/>
          </p:nvPicPr>
          <p:blipFill>
            <a:blip r:embed="rId4"/>
            <a:stretch>
              <a:fillRect/>
            </a:stretch>
          </p:blipFill>
          <p:spPr>
            <a:xfrm>
              <a:off x="0" y="0"/>
              <a:ext cx="12925818" cy="4807454"/>
            </a:xfrm>
            <a:prstGeom prst="rect">
              <a:avLst/>
            </a:prstGeom>
            <a:effectLst/>
          </p:spPr>
        </p:pic>
      </p:grpSp>
      <p:sp>
        <p:nvSpPr>
          <p:cNvPr id="11" name="Text Placeholder 3" descr="Important Observations:…  Important Observations:A great deal of intuitive inferences are commonsense inferences, which can be described in natural language.None of these inferences is absolutely true. The inferences are stochastic in nature. Everything is defeasible with additional context.Commonsense inferences are about predicting new information that is likely to be true based on partially available information.">
            <a:extLst>
              <a:ext uri="{FF2B5EF4-FFF2-40B4-BE49-F238E27FC236}">
                <a16:creationId xmlns:a16="http://schemas.microsoft.com/office/drawing/2014/main" id="{97C15AD6-378C-FF4E-9C6F-6DF22AECAD84}"/>
              </a:ext>
            </a:extLst>
          </p:cNvPr>
          <p:cNvSpPr txBox="1">
            <a:spLocks/>
          </p:cNvSpPr>
          <p:nvPr/>
        </p:nvSpPr>
        <p:spPr>
          <a:xfrm>
            <a:off x="5109210" y="3729616"/>
            <a:ext cx="6244590" cy="2644299"/>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800"/>
              <a:buFont typeface="Arial"/>
              <a:buNone/>
              <a:defRPr sz="2000" b="0" i="0" u="none" strike="noStrike" cap="none">
                <a:solidFill>
                  <a:schemeClr val="dk1"/>
                </a:solidFill>
                <a:latin typeface="Open Sans"/>
                <a:ea typeface="Open Sans"/>
                <a:cs typeface="Open Sans"/>
                <a:sym typeface="Open Sans"/>
              </a:defRPr>
            </a:lvl1pPr>
            <a:lvl2pPr marL="914400" marR="0" lvl="1"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pPr marL="228600" indent="0"/>
            <a:r>
              <a:rPr lang="en-US" dirty="0"/>
              <a:t>Important Observations:</a:t>
            </a:r>
          </a:p>
          <a:p>
            <a:pPr marL="571500" indent="-342900">
              <a:buFont typeface="Arial" panose="020B0604020202020204" pitchFamily="34" charset="0"/>
              <a:buChar char="•"/>
            </a:pPr>
            <a:r>
              <a:rPr lang="en-US" dirty="0"/>
              <a:t>A great deal of </a:t>
            </a:r>
            <a:r>
              <a:rPr lang="en-US" b="1" dirty="0">
                <a:solidFill>
                  <a:schemeClr val="accent1"/>
                </a:solidFill>
              </a:rPr>
              <a:t>intuitive inferences </a:t>
            </a:r>
            <a:r>
              <a:rPr lang="en-US" dirty="0"/>
              <a:t>are </a:t>
            </a:r>
            <a:r>
              <a:rPr lang="en-US" b="1" dirty="0">
                <a:solidFill>
                  <a:schemeClr val="accent1"/>
                </a:solidFill>
              </a:rPr>
              <a:t>commonsense inferences</a:t>
            </a:r>
            <a:r>
              <a:rPr lang="en-US" dirty="0"/>
              <a:t>, which can be described in </a:t>
            </a:r>
            <a:r>
              <a:rPr lang="en-US" b="1" dirty="0">
                <a:solidFill>
                  <a:schemeClr val="accent1"/>
                </a:solidFill>
              </a:rPr>
              <a:t>natural language</a:t>
            </a:r>
            <a:r>
              <a:rPr lang="en-US" dirty="0"/>
              <a:t>.</a:t>
            </a:r>
          </a:p>
          <a:p>
            <a:pPr marL="571500" indent="-342900">
              <a:buFont typeface="Arial" panose="020B0604020202020204" pitchFamily="34" charset="0"/>
              <a:buChar char="•"/>
            </a:pPr>
            <a:r>
              <a:rPr lang="en-US" dirty="0"/>
              <a:t>None of these inferences is absolutely true. The inferences are </a:t>
            </a:r>
            <a:r>
              <a:rPr lang="en-US" b="1" dirty="0">
                <a:solidFill>
                  <a:schemeClr val="accent1"/>
                </a:solidFill>
              </a:rPr>
              <a:t>stochastic</a:t>
            </a:r>
            <a:r>
              <a:rPr lang="en-US" dirty="0"/>
              <a:t> in nature. Everything is </a:t>
            </a:r>
            <a:r>
              <a:rPr lang="en-US" b="1" dirty="0">
                <a:solidFill>
                  <a:schemeClr val="accent1"/>
                </a:solidFill>
              </a:rPr>
              <a:t>defeasible</a:t>
            </a:r>
            <a:r>
              <a:rPr lang="en-US" dirty="0"/>
              <a:t> with additional context.</a:t>
            </a:r>
          </a:p>
          <a:p>
            <a:pPr marL="571500" indent="-342900">
              <a:buFont typeface="Arial" panose="020B0604020202020204" pitchFamily="34" charset="0"/>
              <a:buChar char="•"/>
            </a:pPr>
            <a:r>
              <a:rPr lang="en-US" dirty="0"/>
              <a:t>Commonsense inferences are about </a:t>
            </a:r>
            <a:r>
              <a:rPr lang="en-US" b="1" dirty="0">
                <a:solidFill>
                  <a:schemeClr val="accent1"/>
                </a:solidFill>
              </a:rPr>
              <a:t>predicting new information </a:t>
            </a:r>
            <a:r>
              <a:rPr lang="en-US" dirty="0"/>
              <a:t>that </a:t>
            </a:r>
            <a:r>
              <a:rPr lang="en-US" b="1" dirty="0">
                <a:solidFill>
                  <a:schemeClr val="accent1"/>
                </a:solidFill>
              </a:rPr>
              <a:t>is likely to be true </a:t>
            </a:r>
            <a:r>
              <a:rPr lang="en-US" dirty="0"/>
              <a:t>based on partially available information.</a:t>
            </a:r>
          </a:p>
        </p:txBody>
      </p:sp>
    </p:spTree>
    <p:extLst>
      <p:ext uri="{BB962C8B-B14F-4D97-AF65-F5344CB8AC3E}">
        <p14:creationId xmlns:p14="http://schemas.microsoft.com/office/powerpoint/2010/main" val="402918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BB533DAF-5025-4D5D-A675-B604D0122DA7}"/>
              </a:ext>
            </a:extLst>
          </p:cNvPr>
          <p:cNvSpPr/>
          <p:nvPr/>
        </p:nvSpPr>
        <p:spPr>
          <a:xfrm>
            <a:off x="7684770" y="613774"/>
            <a:ext cx="2800406" cy="3927745"/>
          </a:xfrm>
          <a:custGeom>
            <a:avLst/>
            <a:gdLst>
              <a:gd name="connsiteX0" fmla="*/ 0 w 2800406"/>
              <a:gd name="connsiteY0" fmla="*/ 466744 h 3851497"/>
              <a:gd name="connsiteX1" fmla="*/ 466744 w 2800406"/>
              <a:gd name="connsiteY1" fmla="*/ 0 h 3851497"/>
              <a:gd name="connsiteX2" fmla="*/ 2333662 w 2800406"/>
              <a:gd name="connsiteY2" fmla="*/ 0 h 3851497"/>
              <a:gd name="connsiteX3" fmla="*/ 2800406 w 2800406"/>
              <a:gd name="connsiteY3" fmla="*/ 466744 h 3851497"/>
              <a:gd name="connsiteX4" fmla="*/ 2800406 w 2800406"/>
              <a:gd name="connsiteY4" fmla="*/ 3384753 h 3851497"/>
              <a:gd name="connsiteX5" fmla="*/ 2333662 w 2800406"/>
              <a:gd name="connsiteY5" fmla="*/ 3851497 h 3851497"/>
              <a:gd name="connsiteX6" fmla="*/ 466744 w 2800406"/>
              <a:gd name="connsiteY6" fmla="*/ 3851497 h 3851497"/>
              <a:gd name="connsiteX7" fmla="*/ 0 w 2800406"/>
              <a:gd name="connsiteY7" fmla="*/ 3384753 h 3851497"/>
              <a:gd name="connsiteX8" fmla="*/ 0 w 2800406"/>
              <a:gd name="connsiteY8" fmla="*/ 466744 h 3851497"/>
              <a:gd name="connsiteX0" fmla="*/ 0 w 2800406"/>
              <a:gd name="connsiteY0" fmla="*/ 466744 h 3851497"/>
              <a:gd name="connsiteX1" fmla="*/ 466744 w 2800406"/>
              <a:gd name="connsiteY1" fmla="*/ 0 h 3851497"/>
              <a:gd name="connsiteX2" fmla="*/ 2333662 w 2800406"/>
              <a:gd name="connsiteY2" fmla="*/ 0 h 3851497"/>
              <a:gd name="connsiteX3" fmla="*/ 2800406 w 2800406"/>
              <a:gd name="connsiteY3" fmla="*/ 466744 h 3851497"/>
              <a:gd name="connsiteX4" fmla="*/ 2800406 w 2800406"/>
              <a:gd name="connsiteY4" fmla="*/ 3384753 h 3851497"/>
              <a:gd name="connsiteX5" fmla="*/ 2333662 w 2800406"/>
              <a:gd name="connsiteY5" fmla="*/ 3851497 h 3851497"/>
              <a:gd name="connsiteX6" fmla="*/ 692375 w 2800406"/>
              <a:gd name="connsiteY6" fmla="*/ 3352734 h 3851497"/>
              <a:gd name="connsiteX7" fmla="*/ 0 w 2800406"/>
              <a:gd name="connsiteY7" fmla="*/ 3384753 h 3851497"/>
              <a:gd name="connsiteX8" fmla="*/ 0 w 2800406"/>
              <a:gd name="connsiteY8" fmla="*/ 466744 h 3851497"/>
              <a:gd name="connsiteX0" fmla="*/ 0 w 2800406"/>
              <a:gd name="connsiteY0" fmla="*/ 466744 h 3851497"/>
              <a:gd name="connsiteX1" fmla="*/ 466744 w 2800406"/>
              <a:gd name="connsiteY1" fmla="*/ 0 h 3851497"/>
              <a:gd name="connsiteX2" fmla="*/ 2333662 w 2800406"/>
              <a:gd name="connsiteY2" fmla="*/ 0 h 3851497"/>
              <a:gd name="connsiteX3" fmla="*/ 2800406 w 2800406"/>
              <a:gd name="connsiteY3" fmla="*/ 466744 h 3851497"/>
              <a:gd name="connsiteX4" fmla="*/ 2800406 w 2800406"/>
              <a:gd name="connsiteY4" fmla="*/ 3384753 h 3851497"/>
              <a:gd name="connsiteX5" fmla="*/ 2333662 w 2800406"/>
              <a:gd name="connsiteY5" fmla="*/ 3851497 h 3851497"/>
              <a:gd name="connsiteX6" fmla="*/ 692375 w 2800406"/>
              <a:gd name="connsiteY6" fmla="*/ 3352734 h 3851497"/>
              <a:gd name="connsiteX7" fmla="*/ 11875 w 2800406"/>
              <a:gd name="connsiteY7" fmla="*/ 2927553 h 3851497"/>
              <a:gd name="connsiteX8" fmla="*/ 0 w 2800406"/>
              <a:gd name="connsiteY8" fmla="*/ 466744 h 3851497"/>
              <a:gd name="connsiteX0" fmla="*/ 0 w 2800406"/>
              <a:gd name="connsiteY0" fmla="*/ 466744 h 3851497"/>
              <a:gd name="connsiteX1" fmla="*/ 466744 w 2800406"/>
              <a:gd name="connsiteY1" fmla="*/ 0 h 3851497"/>
              <a:gd name="connsiteX2" fmla="*/ 2333662 w 2800406"/>
              <a:gd name="connsiteY2" fmla="*/ 0 h 3851497"/>
              <a:gd name="connsiteX3" fmla="*/ 2800406 w 2800406"/>
              <a:gd name="connsiteY3" fmla="*/ 466744 h 3851497"/>
              <a:gd name="connsiteX4" fmla="*/ 2800406 w 2800406"/>
              <a:gd name="connsiteY4" fmla="*/ 3384753 h 3851497"/>
              <a:gd name="connsiteX5" fmla="*/ 2333662 w 2800406"/>
              <a:gd name="connsiteY5" fmla="*/ 3851497 h 3851497"/>
              <a:gd name="connsiteX6" fmla="*/ 692375 w 2800406"/>
              <a:gd name="connsiteY6" fmla="*/ 3352734 h 3851497"/>
              <a:gd name="connsiteX7" fmla="*/ 11875 w 2800406"/>
              <a:gd name="connsiteY7" fmla="*/ 2927553 h 3851497"/>
              <a:gd name="connsiteX8" fmla="*/ 0 w 2800406"/>
              <a:gd name="connsiteY8" fmla="*/ 466744 h 3851497"/>
              <a:gd name="connsiteX0" fmla="*/ 0 w 2800406"/>
              <a:gd name="connsiteY0" fmla="*/ 466744 h 3851497"/>
              <a:gd name="connsiteX1" fmla="*/ 466744 w 2800406"/>
              <a:gd name="connsiteY1" fmla="*/ 0 h 3851497"/>
              <a:gd name="connsiteX2" fmla="*/ 2333662 w 2800406"/>
              <a:gd name="connsiteY2" fmla="*/ 0 h 3851497"/>
              <a:gd name="connsiteX3" fmla="*/ 2800406 w 2800406"/>
              <a:gd name="connsiteY3" fmla="*/ 466744 h 3851497"/>
              <a:gd name="connsiteX4" fmla="*/ 2800406 w 2800406"/>
              <a:gd name="connsiteY4" fmla="*/ 3384753 h 3851497"/>
              <a:gd name="connsiteX5" fmla="*/ 2333662 w 2800406"/>
              <a:gd name="connsiteY5" fmla="*/ 3851497 h 3851497"/>
              <a:gd name="connsiteX6" fmla="*/ 692375 w 2800406"/>
              <a:gd name="connsiteY6" fmla="*/ 3485523 h 3851497"/>
              <a:gd name="connsiteX7" fmla="*/ 11875 w 2800406"/>
              <a:gd name="connsiteY7" fmla="*/ 2927553 h 3851497"/>
              <a:gd name="connsiteX8" fmla="*/ 0 w 2800406"/>
              <a:gd name="connsiteY8" fmla="*/ 466744 h 3851497"/>
              <a:gd name="connsiteX0" fmla="*/ 0 w 2800406"/>
              <a:gd name="connsiteY0" fmla="*/ 466744 h 3851497"/>
              <a:gd name="connsiteX1" fmla="*/ 466744 w 2800406"/>
              <a:gd name="connsiteY1" fmla="*/ 0 h 3851497"/>
              <a:gd name="connsiteX2" fmla="*/ 2333662 w 2800406"/>
              <a:gd name="connsiteY2" fmla="*/ 0 h 3851497"/>
              <a:gd name="connsiteX3" fmla="*/ 2800406 w 2800406"/>
              <a:gd name="connsiteY3" fmla="*/ 466744 h 3851497"/>
              <a:gd name="connsiteX4" fmla="*/ 2800406 w 2800406"/>
              <a:gd name="connsiteY4" fmla="*/ 3384753 h 3851497"/>
              <a:gd name="connsiteX5" fmla="*/ 2333662 w 2800406"/>
              <a:gd name="connsiteY5" fmla="*/ 3851497 h 3851497"/>
              <a:gd name="connsiteX6" fmla="*/ 692375 w 2800406"/>
              <a:gd name="connsiteY6" fmla="*/ 3485523 h 3851497"/>
              <a:gd name="connsiteX7" fmla="*/ 11875 w 2800406"/>
              <a:gd name="connsiteY7" fmla="*/ 2927553 h 3851497"/>
              <a:gd name="connsiteX8" fmla="*/ 0 w 2800406"/>
              <a:gd name="connsiteY8" fmla="*/ 466744 h 385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406" h="3851497">
                <a:moveTo>
                  <a:pt x="0" y="466744"/>
                </a:moveTo>
                <a:cubicBezTo>
                  <a:pt x="0" y="208968"/>
                  <a:pt x="208968" y="0"/>
                  <a:pt x="466744" y="0"/>
                </a:cubicBezTo>
                <a:lnTo>
                  <a:pt x="2333662" y="0"/>
                </a:lnTo>
                <a:cubicBezTo>
                  <a:pt x="2591438" y="0"/>
                  <a:pt x="2800406" y="208968"/>
                  <a:pt x="2800406" y="466744"/>
                </a:cubicBezTo>
                <a:lnTo>
                  <a:pt x="2800406" y="3384753"/>
                </a:lnTo>
                <a:cubicBezTo>
                  <a:pt x="2800406" y="3642529"/>
                  <a:pt x="2591438" y="3851497"/>
                  <a:pt x="2333662" y="3851497"/>
                </a:cubicBezTo>
                <a:cubicBezTo>
                  <a:pt x="1117590" y="3839621"/>
                  <a:pt x="1748130" y="3491460"/>
                  <a:pt x="692375" y="3485523"/>
                </a:cubicBezTo>
                <a:cubicBezTo>
                  <a:pt x="434599" y="3485523"/>
                  <a:pt x="11875" y="3185329"/>
                  <a:pt x="11875" y="2927553"/>
                </a:cubicBezTo>
                <a:cubicBezTo>
                  <a:pt x="7917" y="2107283"/>
                  <a:pt x="3958" y="1287014"/>
                  <a:pt x="0" y="466744"/>
                </a:cubicBezTo>
                <a:close/>
              </a:path>
            </a:pathLst>
          </a:cu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DF695F0-8FED-46E6-88F0-57C105F33AF9}"/>
              </a:ext>
            </a:extLst>
          </p:cNvPr>
          <p:cNvSpPr/>
          <p:nvPr/>
        </p:nvSpPr>
        <p:spPr>
          <a:xfrm>
            <a:off x="1484931" y="122540"/>
            <a:ext cx="6102949" cy="4248081"/>
          </a:xfrm>
          <a:custGeom>
            <a:avLst/>
            <a:gdLst>
              <a:gd name="connsiteX0" fmla="*/ 0 w 6096464"/>
              <a:gd name="connsiteY0" fmla="*/ 706733 h 4240316"/>
              <a:gd name="connsiteX1" fmla="*/ 706733 w 6096464"/>
              <a:gd name="connsiteY1" fmla="*/ 0 h 4240316"/>
              <a:gd name="connsiteX2" fmla="*/ 5389731 w 6096464"/>
              <a:gd name="connsiteY2" fmla="*/ 0 h 4240316"/>
              <a:gd name="connsiteX3" fmla="*/ 6096464 w 6096464"/>
              <a:gd name="connsiteY3" fmla="*/ 706733 h 4240316"/>
              <a:gd name="connsiteX4" fmla="*/ 6096464 w 6096464"/>
              <a:gd name="connsiteY4" fmla="*/ 3533583 h 4240316"/>
              <a:gd name="connsiteX5" fmla="*/ 5389731 w 6096464"/>
              <a:gd name="connsiteY5" fmla="*/ 4240316 h 4240316"/>
              <a:gd name="connsiteX6" fmla="*/ 706733 w 6096464"/>
              <a:gd name="connsiteY6" fmla="*/ 4240316 h 4240316"/>
              <a:gd name="connsiteX7" fmla="*/ 0 w 6096464"/>
              <a:gd name="connsiteY7" fmla="*/ 3533583 h 4240316"/>
              <a:gd name="connsiteX8" fmla="*/ 0 w 6096464"/>
              <a:gd name="connsiteY8" fmla="*/ 706733 h 4240316"/>
              <a:gd name="connsiteX0" fmla="*/ 0 w 6096464"/>
              <a:gd name="connsiteY0" fmla="*/ 706733 h 4240316"/>
              <a:gd name="connsiteX1" fmla="*/ 706733 w 6096464"/>
              <a:gd name="connsiteY1" fmla="*/ 0 h 4240316"/>
              <a:gd name="connsiteX2" fmla="*/ 5389731 w 6096464"/>
              <a:gd name="connsiteY2" fmla="*/ 0 h 4240316"/>
              <a:gd name="connsiteX3" fmla="*/ 6096464 w 6096464"/>
              <a:gd name="connsiteY3" fmla="*/ 706733 h 4240316"/>
              <a:gd name="connsiteX4" fmla="*/ 6096464 w 6096464"/>
              <a:gd name="connsiteY4" fmla="*/ 3533583 h 4240316"/>
              <a:gd name="connsiteX5" fmla="*/ 3800880 w 6096464"/>
              <a:gd name="connsiteY5" fmla="*/ 2495823 h 4240316"/>
              <a:gd name="connsiteX6" fmla="*/ 706733 w 6096464"/>
              <a:gd name="connsiteY6" fmla="*/ 4240316 h 4240316"/>
              <a:gd name="connsiteX7" fmla="*/ 0 w 6096464"/>
              <a:gd name="connsiteY7" fmla="*/ 3533583 h 4240316"/>
              <a:gd name="connsiteX8" fmla="*/ 0 w 6096464"/>
              <a:gd name="connsiteY8" fmla="*/ 706733 h 4240316"/>
              <a:gd name="connsiteX0" fmla="*/ 0 w 6096464"/>
              <a:gd name="connsiteY0" fmla="*/ 706733 h 4240316"/>
              <a:gd name="connsiteX1" fmla="*/ 706733 w 6096464"/>
              <a:gd name="connsiteY1" fmla="*/ 0 h 4240316"/>
              <a:gd name="connsiteX2" fmla="*/ 5389731 w 6096464"/>
              <a:gd name="connsiteY2" fmla="*/ 0 h 4240316"/>
              <a:gd name="connsiteX3" fmla="*/ 6096464 w 6096464"/>
              <a:gd name="connsiteY3" fmla="*/ 706733 h 4240316"/>
              <a:gd name="connsiteX4" fmla="*/ 6096464 w 6096464"/>
              <a:gd name="connsiteY4" fmla="*/ 2256017 h 4240316"/>
              <a:gd name="connsiteX5" fmla="*/ 3800880 w 6096464"/>
              <a:gd name="connsiteY5" fmla="*/ 2495823 h 4240316"/>
              <a:gd name="connsiteX6" fmla="*/ 706733 w 6096464"/>
              <a:gd name="connsiteY6" fmla="*/ 4240316 h 4240316"/>
              <a:gd name="connsiteX7" fmla="*/ 0 w 6096464"/>
              <a:gd name="connsiteY7" fmla="*/ 3533583 h 4240316"/>
              <a:gd name="connsiteX8" fmla="*/ 0 w 6096464"/>
              <a:gd name="connsiteY8" fmla="*/ 706733 h 4240316"/>
              <a:gd name="connsiteX0" fmla="*/ 0 w 6096464"/>
              <a:gd name="connsiteY0" fmla="*/ 706733 h 4240316"/>
              <a:gd name="connsiteX1" fmla="*/ 706733 w 6096464"/>
              <a:gd name="connsiteY1" fmla="*/ 0 h 4240316"/>
              <a:gd name="connsiteX2" fmla="*/ 5389731 w 6096464"/>
              <a:gd name="connsiteY2" fmla="*/ 0 h 4240316"/>
              <a:gd name="connsiteX3" fmla="*/ 6096464 w 6096464"/>
              <a:gd name="connsiteY3" fmla="*/ 706733 h 4240316"/>
              <a:gd name="connsiteX4" fmla="*/ 6096464 w 6096464"/>
              <a:gd name="connsiteY4" fmla="*/ 2256017 h 4240316"/>
              <a:gd name="connsiteX5" fmla="*/ 3800880 w 6096464"/>
              <a:gd name="connsiteY5" fmla="*/ 2625525 h 4240316"/>
              <a:gd name="connsiteX6" fmla="*/ 706733 w 6096464"/>
              <a:gd name="connsiteY6" fmla="*/ 4240316 h 4240316"/>
              <a:gd name="connsiteX7" fmla="*/ 0 w 6096464"/>
              <a:gd name="connsiteY7" fmla="*/ 3533583 h 4240316"/>
              <a:gd name="connsiteX8" fmla="*/ 0 w 6096464"/>
              <a:gd name="connsiteY8" fmla="*/ 706733 h 4240316"/>
              <a:gd name="connsiteX0" fmla="*/ 0 w 6096464"/>
              <a:gd name="connsiteY0" fmla="*/ 706733 h 4240316"/>
              <a:gd name="connsiteX1" fmla="*/ 706733 w 6096464"/>
              <a:gd name="connsiteY1" fmla="*/ 0 h 4240316"/>
              <a:gd name="connsiteX2" fmla="*/ 5389731 w 6096464"/>
              <a:gd name="connsiteY2" fmla="*/ 0 h 4240316"/>
              <a:gd name="connsiteX3" fmla="*/ 6096464 w 6096464"/>
              <a:gd name="connsiteY3" fmla="*/ 706733 h 4240316"/>
              <a:gd name="connsiteX4" fmla="*/ 6096464 w 6096464"/>
              <a:gd name="connsiteY4" fmla="*/ 2256017 h 4240316"/>
              <a:gd name="connsiteX5" fmla="*/ 3800880 w 6096464"/>
              <a:gd name="connsiteY5" fmla="*/ 2625525 h 4240316"/>
              <a:gd name="connsiteX6" fmla="*/ 706733 w 6096464"/>
              <a:gd name="connsiteY6" fmla="*/ 4240316 h 4240316"/>
              <a:gd name="connsiteX7" fmla="*/ 0 w 6096464"/>
              <a:gd name="connsiteY7" fmla="*/ 3533583 h 4240316"/>
              <a:gd name="connsiteX8" fmla="*/ 0 w 6096464"/>
              <a:gd name="connsiteY8" fmla="*/ 706733 h 4240316"/>
              <a:gd name="connsiteX0" fmla="*/ 0 w 6102949"/>
              <a:gd name="connsiteY0" fmla="*/ 706733 h 4240316"/>
              <a:gd name="connsiteX1" fmla="*/ 706733 w 6102949"/>
              <a:gd name="connsiteY1" fmla="*/ 0 h 4240316"/>
              <a:gd name="connsiteX2" fmla="*/ 5389731 w 6102949"/>
              <a:gd name="connsiteY2" fmla="*/ 0 h 4240316"/>
              <a:gd name="connsiteX3" fmla="*/ 6096464 w 6102949"/>
              <a:gd name="connsiteY3" fmla="*/ 706733 h 4240316"/>
              <a:gd name="connsiteX4" fmla="*/ 6102949 w 6102949"/>
              <a:gd name="connsiteY4" fmla="*/ 2054979 h 4240316"/>
              <a:gd name="connsiteX5" fmla="*/ 3800880 w 6102949"/>
              <a:gd name="connsiteY5" fmla="*/ 2625525 h 4240316"/>
              <a:gd name="connsiteX6" fmla="*/ 706733 w 6102949"/>
              <a:gd name="connsiteY6" fmla="*/ 4240316 h 4240316"/>
              <a:gd name="connsiteX7" fmla="*/ 0 w 6102949"/>
              <a:gd name="connsiteY7" fmla="*/ 3533583 h 4240316"/>
              <a:gd name="connsiteX8" fmla="*/ 0 w 6102949"/>
              <a:gd name="connsiteY8" fmla="*/ 706733 h 4240316"/>
              <a:gd name="connsiteX0" fmla="*/ 0 w 6102949"/>
              <a:gd name="connsiteY0" fmla="*/ 706733 h 4240316"/>
              <a:gd name="connsiteX1" fmla="*/ 706733 w 6102949"/>
              <a:gd name="connsiteY1" fmla="*/ 0 h 4240316"/>
              <a:gd name="connsiteX2" fmla="*/ 5389731 w 6102949"/>
              <a:gd name="connsiteY2" fmla="*/ 0 h 4240316"/>
              <a:gd name="connsiteX3" fmla="*/ 6096464 w 6102949"/>
              <a:gd name="connsiteY3" fmla="*/ 706733 h 4240316"/>
              <a:gd name="connsiteX4" fmla="*/ 6102949 w 6102949"/>
              <a:gd name="connsiteY4" fmla="*/ 2054979 h 4240316"/>
              <a:gd name="connsiteX5" fmla="*/ 3800880 w 6102949"/>
              <a:gd name="connsiteY5" fmla="*/ 2625525 h 4240316"/>
              <a:gd name="connsiteX6" fmla="*/ 706733 w 6102949"/>
              <a:gd name="connsiteY6" fmla="*/ 4240316 h 4240316"/>
              <a:gd name="connsiteX7" fmla="*/ 0 w 6102949"/>
              <a:gd name="connsiteY7" fmla="*/ 3533583 h 4240316"/>
              <a:gd name="connsiteX8" fmla="*/ 0 w 6102949"/>
              <a:gd name="connsiteY8" fmla="*/ 706733 h 4240316"/>
              <a:gd name="connsiteX0" fmla="*/ 0 w 6102949"/>
              <a:gd name="connsiteY0" fmla="*/ 706733 h 4240316"/>
              <a:gd name="connsiteX1" fmla="*/ 706733 w 6102949"/>
              <a:gd name="connsiteY1" fmla="*/ 0 h 4240316"/>
              <a:gd name="connsiteX2" fmla="*/ 5389731 w 6102949"/>
              <a:gd name="connsiteY2" fmla="*/ 0 h 4240316"/>
              <a:gd name="connsiteX3" fmla="*/ 6096464 w 6102949"/>
              <a:gd name="connsiteY3" fmla="*/ 706733 h 4240316"/>
              <a:gd name="connsiteX4" fmla="*/ 6102949 w 6102949"/>
              <a:gd name="connsiteY4" fmla="*/ 2054979 h 4240316"/>
              <a:gd name="connsiteX5" fmla="*/ 3800880 w 6102949"/>
              <a:gd name="connsiteY5" fmla="*/ 2625525 h 4240316"/>
              <a:gd name="connsiteX6" fmla="*/ 706733 w 6102949"/>
              <a:gd name="connsiteY6" fmla="*/ 4240316 h 4240316"/>
              <a:gd name="connsiteX7" fmla="*/ 0 w 6102949"/>
              <a:gd name="connsiteY7" fmla="*/ 3533583 h 4240316"/>
              <a:gd name="connsiteX8" fmla="*/ 0 w 6102949"/>
              <a:gd name="connsiteY8" fmla="*/ 706733 h 4240316"/>
              <a:gd name="connsiteX0" fmla="*/ 0 w 6102949"/>
              <a:gd name="connsiteY0" fmla="*/ 706733 h 4322592"/>
              <a:gd name="connsiteX1" fmla="*/ 706733 w 6102949"/>
              <a:gd name="connsiteY1" fmla="*/ 0 h 4322592"/>
              <a:gd name="connsiteX2" fmla="*/ 5389731 w 6102949"/>
              <a:gd name="connsiteY2" fmla="*/ 0 h 4322592"/>
              <a:gd name="connsiteX3" fmla="*/ 6096464 w 6102949"/>
              <a:gd name="connsiteY3" fmla="*/ 706733 h 4322592"/>
              <a:gd name="connsiteX4" fmla="*/ 6102949 w 6102949"/>
              <a:gd name="connsiteY4" fmla="*/ 2054979 h 4322592"/>
              <a:gd name="connsiteX5" fmla="*/ 3800880 w 6102949"/>
              <a:gd name="connsiteY5" fmla="*/ 2625525 h 4322592"/>
              <a:gd name="connsiteX6" fmla="*/ 2263100 w 6102949"/>
              <a:gd name="connsiteY6" fmla="*/ 4138535 h 4322592"/>
              <a:gd name="connsiteX7" fmla="*/ 706733 w 6102949"/>
              <a:gd name="connsiteY7" fmla="*/ 4240316 h 4322592"/>
              <a:gd name="connsiteX8" fmla="*/ 0 w 6102949"/>
              <a:gd name="connsiteY8" fmla="*/ 3533583 h 4322592"/>
              <a:gd name="connsiteX9" fmla="*/ 0 w 6102949"/>
              <a:gd name="connsiteY9" fmla="*/ 706733 h 4322592"/>
              <a:gd name="connsiteX0" fmla="*/ 0 w 6102949"/>
              <a:gd name="connsiteY0" fmla="*/ 706733 h 4263595"/>
              <a:gd name="connsiteX1" fmla="*/ 706733 w 6102949"/>
              <a:gd name="connsiteY1" fmla="*/ 0 h 4263595"/>
              <a:gd name="connsiteX2" fmla="*/ 5389731 w 6102949"/>
              <a:gd name="connsiteY2" fmla="*/ 0 h 4263595"/>
              <a:gd name="connsiteX3" fmla="*/ 6096464 w 6102949"/>
              <a:gd name="connsiteY3" fmla="*/ 706733 h 4263595"/>
              <a:gd name="connsiteX4" fmla="*/ 6102949 w 6102949"/>
              <a:gd name="connsiteY4" fmla="*/ 2054979 h 4263595"/>
              <a:gd name="connsiteX5" fmla="*/ 3800880 w 6102949"/>
              <a:gd name="connsiteY5" fmla="*/ 2625525 h 4263595"/>
              <a:gd name="connsiteX6" fmla="*/ 2263100 w 6102949"/>
              <a:gd name="connsiteY6" fmla="*/ 4138535 h 4263595"/>
              <a:gd name="connsiteX7" fmla="*/ 706733 w 6102949"/>
              <a:gd name="connsiteY7" fmla="*/ 4240316 h 4263595"/>
              <a:gd name="connsiteX8" fmla="*/ 0 w 6102949"/>
              <a:gd name="connsiteY8" fmla="*/ 3533583 h 4263595"/>
              <a:gd name="connsiteX9" fmla="*/ 0 w 6102949"/>
              <a:gd name="connsiteY9" fmla="*/ 706733 h 4263595"/>
              <a:gd name="connsiteX0" fmla="*/ 0 w 6102949"/>
              <a:gd name="connsiteY0" fmla="*/ 706733 h 4263595"/>
              <a:gd name="connsiteX1" fmla="*/ 706733 w 6102949"/>
              <a:gd name="connsiteY1" fmla="*/ 0 h 4263595"/>
              <a:gd name="connsiteX2" fmla="*/ 5389731 w 6102949"/>
              <a:gd name="connsiteY2" fmla="*/ 0 h 4263595"/>
              <a:gd name="connsiteX3" fmla="*/ 6096464 w 6102949"/>
              <a:gd name="connsiteY3" fmla="*/ 706733 h 4263595"/>
              <a:gd name="connsiteX4" fmla="*/ 6102949 w 6102949"/>
              <a:gd name="connsiteY4" fmla="*/ 2054979 h 4263595"/>
              <a:gd name="connsiteX5" fmla="*/ 3800880 w 6102949"/>
              <a:gd name="connsiteY5" fmla="*/ 2625525 h 4263595"/>
              <a:gd name="connsiteX6" fmla="*/ 2263100 w 6102949"/>
              <a:gd name="connsiteY6" fmla="*/ 4138535 h 4263595"/>
              <a:gd name="connsiteX7" fmla="*/ 706733 w 6102949"/>
              <a:gd name="connsiteY7" fmla="*/ 4240316 h 4263595"/>
              <a:gd name="connsiteX8" fmla="*/ 0 w 6102949"/>
              <a:gd name="connsiteY8" fmla="*/ 3533583 h 4263595"/>
              <a:gd name="connsiteX9" fmla="*/ 0 w 6102949"/>
              <a:gd name="connsiteY9" fmla="*/ 706733 h 4263595"/>
              <a:gd name="connsiteX0" fmla="*/ 0 w 6102949"/>
              <a:gd name="connsiteY0" fmla="*/ 706733 h 4273458"/>
              <a:gd name="connsiteX1" fmla="*/ 706733 w 6102949"/>
              <a:gd name="connsiteY1" fmla="*/ 0 h 4273458"/>
              <a:gd name="connsiteX2" fmla="*/ 5389731 w 6102949"/>
              <a:gd name="connsiteY2" fmla="*/ 0 h 4273458"/>
              <a:gd name="connsiteX3" fmla="*/ 6096464 w 6102949"/>
              <a:gd name="connsiteY3" fmla="*/ 706733 h 4273458"/>
              <a:gd name="connsiteX4" fmla="*/ 6102949 w 6102949"/>
              <a:gd name="connsiteY4" fmla="*/ 2054979 h 4273458"/>
              <a:gd name="connsiteX5" fmla="*/ 3800880 w 6102949"/>
              <a:gd name="connsiteY5" fmla="*/ 2625525 h 4273458"/>
              <a:gd name="connsiteX6" fmla="*/ 2243645 w 6102949"/>
              <a:gd name="connsiteY6" fmla="*/ 4209871 h 4273458"/>
              <a:gd name="connsiteX7" fmla="*/ 706733 w 6102949"/>
              <a:gd name="connsiteY7" fmla="*/ 4240316 h 4273458"/>
              <a:gd name="connsiteX8" fmla="*/ 0 w 6102949"/>
              <a:gd name="connsiteY8" fmla="*/ 3533583 h 4273458"/>
              <a:gd name="connsiteX9" fmla="*/ 0 w 6102949"/>
              <a:gd name="connsiteY9" fmla="*/ 706733 h 4273458"/>
              <a:gd name="connsiteX0" fmla="*/ 0 w 6102949"/>
              <a:gd name="connsiteY0" fmla="*/ 706733 h 4273458"/>
              <a:gd name="connsiteX1" fmla="*/ 706733 w 6102949"/>
              <a:gd name="connsiteY1" fmla="*/ 0 h 4273458"/>
              <a:gd name="connsiteX2" fmla="*/ 5389731 w 6102949"/>
              <a:gd name="connsiteY2" fmla="*/ 0 h 4273458"/>
              <a:gd name="connsiteX3" fmla="*/ 6096464 w 6102949"/>
              <a:gd name="connsiteY3" fmla="*/ 706733 h 4273458"/>
              <a:gd name="connsiteX4" fmla="*/ 6102949 w 6102949"/>
              <a:gd name="connsiteY4" fmla="*/ 2054979 h 4273458"/>
              <a:gd name="connsiteX5" fmla="*/ 3800880 w 6102949"/>
              <a:gd name="connsiteY5" fmla="*/ 2625525 h 4273458"/>
              <a:gd name="connsiteX6" fmla="*/ 2243645 w 6102949"/>
              <a:gd name="connsiteY6" fmla="*/ 4209871 h 4273458"/>
              <a:gd name="connsiteX7" fmla="*/ 706733 w 6102949"/>
              <a:gd name="connsiteY7" fmla="*/ 4240316 h 4273458"/>
              <a:gd name="connsiteX8" fmla="*/ 0 w 6102949"/>
              <a:gd name="connsiteY8" fmla="*/ 3533583 h 4273458"/>
              <a:gd name="connsiteX9" fmla="*/ 0 w 6102949"/>
              <a:gd name="connsiteY9" fmla="*/ 706733 h 4273458"/>
              <a:gd name="connsiteX0" fmla="*/ 0 w 6102949"/>
              <a:gd name="connsiteY0" fmla="*/ 706733 h 4281230"/>
              <a:gd name="connsiteX1" fmla="*/ 706733 w 6102949"/>
              <a:gd name="connsiteY1" fmla="*/ 0 h 4281230"/>
              <a:gd name="connsiteX2" fmla="*/ 5389731 w 6102949"/>
              <a:gd name="connsiteY2" fmla="*/ 0 h 4281230"/>
              <a:gd name="connsiteX3" fmla="*/ 6096464 w 6102949"/>
              <a:gd name="connsiteY3" fmla="*/ 706733 h 4281230"/>
              <a:gd name="connsiteX4" fmla="*/ 6102949 w 6102949"/>
              <a:gd name="connsiteY4" fmla="*/ 2054979 h 4281230"/>
              <a:gd name="connsiteX5" fmla="*/ 3800880 w 6102949"/>
              <a:gd name="connsiteY5" fmla="*/ 2625525 h 4281230"/>
              <a:gd name="connsiteX6" fmla="*/ 2243645 w 6102949"/>
              <a:gd name="connsiteY6" fmla="*/ 4242296 h 4281230"/>
              <a:gd name="connsiteX7" fmla="*/ 706733 w 6102949"/>
              <a:gd name="connsiteY7" fmla="*/ 4240316 h 4281230"/>
              <a:gd name="connsiteX8" fmla="*/ 0 w 6102949"/>
              <a:gd name="connsiteY8" fmla="*/ 3533583 h 4281230"/>
              <a:gd name="connsiteX9" fmla="*/ 0 w 6102949"/>
              <a:gd name="connsiteY9" fmla="*/ 706733 h 4281230"/>
              <a:gd name="connsiteX0" fmla="*/ 0 w 6102949"/>
              <a:gd name="connsiteY0" fmla="*/ 706733 h 4281230"/>
              <a:gd name="connsiteX1" fmla="*/ 706733 w 6102949"/>
              <a:gd name="connsiteY1" fmla="*/ 0 h 4281230"/>
              <a:gd name="connsiteX2" fmla="*/ 5389731 w 6102949"/>
              <a:gd name="connsiteY2" fmla="*/ 0 h 4281230"/>
              <a:gd name="connsiteX3" fmla="*/ 6096464 w 6102949"/>
              <a:gd name="connsiteY3" fmla="*/ 706733 h 4281230"/>
              <a:gd name="connsiteX4" fmla="*/ 6102949 w 6102949"/>
              <a:gd name="connsiteY4" fmla="*/ 2054979 h 4281230"/>
              <a:gd name="connsiteX5" fmla="*/ 3554446 w 6102949"/>
              <a:gd name="connsiteY5" fmla="*/ 2612554 h 4281230"/>
              <a:gd name="connsiteX6" fmla="*/ 2243645 w 6102949"/>
              <a:gd name="connsiteY6" fmla="*/ 4242296 h 4281230"/>
              <a:gd name="connsiteX7" fmla="*/ 706733 w 6102949"/>
              <a:gd name="connsiteY7" fmla="*/ 4240316 h 4281230"/>
              <a:gd name="connsiteX8" fmla="*/ 0 w 6102949"/>
              <a:gd name="connsiteY8" fmla="*/ 3533583 h 4281230"/>
              <a:gd name="connsiteX9" fmla="*/ 0 w 6102949"/>
              <a:gd name="connsiteY9" fmla="*/ 706733 h 4281230"/>
              <a:gd name="connsiteX0" fmla="*/ 0 w 6102949"/>
              <a:gd name="connsiteY0" fmla="*/ 706733 h 4281230"/>
              <a:gd name="connsiteX1" fmla="*/ 706733 w 6102949"/>
              <a:gd name="connsiteY1" fmla="*/ 0 h 4281230"/>
              <a:gd name="connsiteX2" fmla="*/ 5389731 w 6102949"/>
              <a:gd name="connsiteY2" fmla="*/ 0 h 4281230"/>
              <a:gd name="connsiteX3" fmla="*/ 6096464 w 6102949"/>
              <a:gd name="connsiteY3" fmla="*/ 706733 h 4281230"/>
              <a:gd name="connsiteX4" fmla="*/ 6102949 w 6102949"/>
              <a:gd name="connsiteY4" fmla="*/ 2054979 h 4281230"/>
              <a:gd name="connsiteX5" fmla="*/ 3554446 w 6102949"/>
              <a:gd name="connsiteY5" fmla="*/ 2612554 h 4281230"/>
              <a:gd name="connsiteX6" fmla="*/ 2243645 w 6102949"/>
              <a:gd name="connsiteY6" fmla="*/ 4242296 h 4281230"/>
              <a:gd name="connsiteX7" fmla="*/ 706733 w 6102949"/>
              <a:gd name="connsiteY7" fmla="*/ 4240316 h 4281230"/>
              <a:gd name="connsiteX8" fmla="*/ 0 w 6102949"/>
              <a:gd name="connsiteY8" fmla="*/ 3533583 h 4281230"/>
              <a:gd name="connsiteX9" fmla="*/ 0 w 6102949"/>
              <a:gd name="connsiteY9" fmla="*/ 706733 h 4281230"/>
              <a:gd name="connsiteX0" fmla="*/ 0 w 6102949"/>
              <a:gd name="connsiteY0" fmla="*/ 706733 h 4293350"/>
              <a:gd name="connsiteX1" fmla="*/ 706733 w 6102949"/>
              <a:gd name="connsiteY1" fmla="*/ 0 h 4293350"/>
              <a:gd name="connsiteX2" fmla="*/ 5389731 w 6102949"/>
              <a:gd name="connsiteY2" fmla="*/ 0 h 4293350"/>
              <a:gd name="connsiteX3" fmla="*/ 6096464 w 6102949"/>
              <a:gd name="connsiteY3" fmla="*/ 706733 h 4293350"/>
              <a:gd name="connsiteX4" fmla="*/ 6102949 w 6102949"/>
              <a:gd name="connsiteY4" fmla="*/ 2054979 h 4293350"/>
              <a:gd name="connsiteX5" fmla="*/ 3554446 w 6102949"/>
              <a:gd name="connsiteY5" fmla="*/ 2612554 h 4293350"/>
              <a:gd name="connsiteX6" fmla="*/ 2243645 w 6102949"/>
              <a:gd name="connsiteY6" fmla="*/ 4274721 h 4293350"/>
              <a:gd name="connsiteX7" fmla="*/ 706733 w 6102949"/>
              <a:gd name="connsiteY7" fmla="*/ 4240316 h 4293350"/>
              <a:gd name="connsiteX8" fmla="*/ 0 w 6102949"/>
              <a:gd name="connsiteY8" fmla="*/ 3533583 h 4293350"/>
              <a:gd name="connsiteX9" fmla="*/ 0 w 6102949"/>
              <a:gd name="connsiteY9" fmla="*/ 706733 h 4293350"/>
              <a:gd name="connsiteX0" fmla="*/ 0 w 6102949"/>
              <a:gd name="connsiteY0" fmla="*/ 706733 h 4264932"/>
              <a:gd name="connsiteX1" fmla="*/ 706733 w 6102949"/>
              <a:gd name="connsiteY1" fmla="*/ 0 h 4264932"/>
              <a:gd name="connsiteX2" fmla="*/ 5389731 w 6102949"/>
              <a:gd name="connsiteY2" fmla="*/ 0 h 4264932"/>
              <a:gd name="connsiteX3" fmla="*/ 6096464 w 6102949"/>
              <a:gd name="connsiteY3" fmla="*/ 706733 h 4264932"/>
              <a:gd name="connsiteX4" fmla="*/ 6102949 w 6102949"/>
              <a:gd name="connsiteY4" fmla="*/ 2054979 h 4264932"/>
              <a:gd name="connsiteX5" fmla="*/ 3554446 w 6102949"/>
              <a:gd name="connsiteY5" fmla="*/ 2612554 h 4264932"/>
              <a:gd name="connsiteX6" fmla="*/ 2704087 w 6102949"/>
              <a:gd name="connsiteY6" fmla="*/ 4151504 h 4264932"/>
              <a:gd name="connsiteX7" fmla="*/ 706733 w 6102949"/>
              <a:gd name="connsiteY7" fmla="*/ 4240316 h 4264932"/>
              <a:gd name="connsiteX8" fmla="*/ 0 w 6102949"/>
              <a:gd name="connsiteY8" fmla="*/ 3533583 h 4264932"/>
              <a:gd name="connsiteX9" fmla="*/ 0 w 6102949"/>
              <a:gd name="connsiteY9" fmla="*/ 706733 h 4264932"/>
              <a:gd name="connsiteX0" fmla="*/ 0 w 6102949"/>
              <a:gd name="connsiteY0" fmla="*/ 706733 h 4240819"/>
              <a:gd name="connsiteX1" fmla="*/ 706733 w 6102949"/>
              <a:gd name="connsiteY1" fmla="*/ 0 h 4240819"/>
              <a:gd name="connsiteX2" fmla="*/ 5389731 w 6102949"/>
              <a:gd name="connsiteY2" fmla="*/ 0 h 4240819"/>
              <a:gd name="connsiteX3" fmla="*/ 6096464 w 6102949"/>
              <a:gd name="connsiteY3" fmla="*/ 706733 h 4240819"/>
              <a:gd name="connsiteX4" fmla="*/ 6102949 w 6102949"/>
              <a:gd name="connsiteY4" fmla="*/ 2054979 h 4240819"/>
              <a:gd name="connsiteX5" fmla="*/ 3554446 w 6102949"/>
              <a:gd name="connsiteY5" fmla="*/ 2612554 h 4240819"/>
              <a:gd name="connsiteX6" fmla="*/ 2704087 w 6102949"/>
              <a:gd name="connsiteY6" fmla="*/ 4151504 h 4240819"/>
              <a:gd name="connsiteX7" fmla="*/ 706733 w 6102949"/>
              <a:gd name="connsiteY7" fmla="*/ 4240316 h 4240819"/>
              <a:gd name="connsiteX8" fmla="*/ 0 w 6102949"/>
              <a:gd name="connsiteY8" fmla="*/ 3533583 h 4240819"/>
              <a:gd name="connsiteX9" fmla="*/ 0 w 6102949"/>
              <a:gd name="connsiteY9" fmla="*/ 706733 h 4240819"/>
              <a:gd name="connsiteX0" fmla="*/ 0 w 6102949"/>
              <a:gd name="connsiteY0" fmla="*/ 706733 h 4244932"/>
              <a:gd name="connsiteX1" fmla="*/ 706733 w 6102949"/>
              <a:gd name="connsiteY1" fmla="*/ 0 h 4244932"/>
              <a:gd name="connsiteX2" fmla="*/ 5389731 w 6102949"/>
              <a:gd name="connsiteY2" fmla="*/ 0 h 4244932"/>
              <a:gd name="connsiteX3" fmla="*/ 6096464 w 6102949"/>
              <a:gd name="connsiteY3" fmla="*/ 706733 h 4244932"/>
              <a:gd name="connsiteX4" fmla="*/ 6102949 w 6102949"/>
              <a:gd name="connsiteY4" fmla="*/ 2054979 h 4244932"/>
              <a:gd name="connsiteX5" fmla="*/ 3554446 w 6102949"/>
              <a:gd name="connsiteY5" fmla="*/ 2612554 h 4244932"/>
              <a:gd name="connsiteX6" fmla="*/ 2704087 w 6102949"/>
              <a:gd name="connsiteY6" fmla="*/ 4235810 h 4244932"/>
              <a:gd name="connsiteX7" fmla="*/ 706733 w 6102949"/>
              <a:gd name="connsiteY7" fmla="*/ 4240316 h 4244932"/>
              <a:gd name="connsiteX8" fmla="*/ 0 w 6102949"/>
              <a:gd name="connsiteY8" fmla="*/ 3533583 h 4244932"/>
              <a:gd name="connsiteX9" fmla="*/ 0 w 6102949"/>
              <a:gd name="connsiteY9" fmla="*/ 706733 h 4244932"/>
              <a:gd name="connsiteX0" fmla="*/ 0 w 6102949"/>
              <a:gd name="connsiteY0" fmla="*/ 706733 h 4244932"/>
              <a:gd name="connsiteX1" fmla="*/ 706733 w 6102949"/>
              <a:gd name="connsiteY1" fmla="*/ 0 h 4244932"/>
              <a:gd name="connsiteX2" fmla="*/ 5389731 w 6102949"/>
              <a:gd name="connsiteY2" fmla="*/ 0 h 4244932"/>
              <a:gd name="connsiteX3" fmla="*/ 6096464 w 6102949"/>
              <a:gd name="connsiteY3" fmla="*/ 706733 h 4244932"/>
              <a:gd name="connsiteX4" fmla="*/ 6102949 w 6102949"/>
              <a:gd name="connsiteY4" fmla="*/ 2054979 h 4244932"/>
              <a:gd name="connsiteX5" fmla="*/ 3554446 w 6102949"/>
              <a:gd name="connsiteY5" fmla="*/ 2612554 h 4244932"/>
              <a:gd name="connsiteX6" fmla="*/ 2704087 w 6102949"/>
              <a:gd name="connsiteY6" fmla="*/ 4235810 h 4244932"/>
              <a:gd name="connsiteX7" fmla="*/ 706733 w 6102949"/>
              <a:gd name="connsiteY7" fmla="*/ 4240316 h 4244932"/>
              <a:gd name="connsiteX8" fmla="*/ 0 w 6102949"/>
              <a:gd name="connsiteY8" fmla="*/ 3533583 h 4244932"/>
              <a:gd name="connsiteX9" fmla="*/ 0 w 6102949"/>
              <a:gd name="connsiteY9" fmla="*/ 706733 h 4244932"/>
              <a:gd name="connsiteX0" fmla="*/ 0 w 6102949"/>
              <a:gd name="connsiteY0" fmla="*/ 706733 h 4244932"/>
              <a:gd name="connsiteX1" fmla="*/ 706733 w 6102949"/>
              <a:gd name="connsiteY1" fmla="*/ 0 h 4244932"/>
              <a:gd name="connsiteX2" fmla="*/ 5389731 w 6102949"/>
              <a:gd name="connsiteY2" fmla="*/ 0 h 4244932"/>
              <a:gd name="connsiteX3" fmla="*/ 6096464 w 6102949"/>
              <a:gd name="connsiteY3" fmla="*/ 706733 h 4244932"/>
              <a:gd name="connsiteX4" fmla="*/ 6102949 w 6102949"/>
              <a:gd name="connsiteY4" fmla="*/ 2054979 h 4244932"/>
              <a:gd name="connsiteX5" fmla="*/ 3554446 w 6102949"/>
              <a:gd name="connsiteY5" fmla="*/ 2612554 h 4244932"/>
              <a:gd name="connsiteX6" fmla="*/ 3112649 w 6102949"/>
              <a:gd name="connsiteY6" fmla="*/ 3224135 h 4244932"/>
              <a:gd name="connsiteX7" fmla="*/ 2704087 w 6102949"/>
              <a:gd name="connsiteY7" fmla="*/ 4235810 h 4244932"/>
              <a:gd name="connsiteX8" fmla="*/ 706733 w 6102949"/>
              <a:gd name="connsiteY8" fmla="*/ 4240316 h 4244932"/>
              <a:gd name="connsiteX9" fmla="*/ 0 w 6102949"/>
              <a:gd name="connsiteY9" fmla="*/ 3533583 h 4244932"/>
              <a:gd name="connsiteX10" fmla="*/ 0 w 6102949"/>
              <a:gd name="connsiteY10" fmla="*/ 706733 h 4244932"/>
              <a:gd name="connsiteX0" fmla="*/ 0 w 6102949"/>
              <a:gd name="connsiteY0" fmla="*/ 706733 h 4244932"/>
              <a:gd name="connsiteX1" fmla="*/ 706733 w 6102949"/>
              <a:gd name="connsiteY1" fmla="*/ 0 h 4244932"/>
              <a:gd name="connsiteX2" fmla="*/ 5389731 w 6102949"/>
              <a:gd name="connsiteY2" fmla="*/ 0 h 4244932"/>
              <a:gd name="connsiteX3" fmla="*/ 6096464 w 6102949"/>
              <a:gd name="connsiteY3" fmla="*/ 706733 h 4244932"/>
              <a:gd name="connsiteX4" fmla="*/ 6102949 w 6102949"/>
              <a:gd name="connsiteY4" fmla="*/ 2054979 h 4244932"/>
              <a:gd name="connsiteX5" fmla="*/ 3554446 w 6102949"/>
              <a:gd name="connsiteY5" fmla="*/ 2612554 h 4244932"/>
              <a:gd name="connsiteX6" fmla="*/ 3112649 w 6102949"/>
              <a:gd name="connsiteY6" fmla="*/ 3224135 h 4244932"/>
              <a:gd name="connsiteX7" fmla="*/ 2704087 w 6102949"/>
              <a:gd name="connsiteY7" fmla="*/ 4235810 h 4244932"/>
              <a:gd name="connsiteX8" fmla="*/ 706733 w 6102949"/>
              <a:gd name="connsiteY8" fmla="*/ 4240316 h 4244932"/>
              <a:gd name="connsiteX9" fmla="*/ 0 w 6102949"/>
              <a:gd name="connsiteY9" fmla="*/ 3533583 h 4244932"/>
              <a:gd name="connsiteX10" fmla="*/ 0 w 6102949"/>
              <a:gd name="connsiteY10" fmla="*/ 706733 h 4244932"/>
              <a:gd name="connsiteX0" fmla="*/ 0 w 6102949"/>
              <a:gd name="connsiteY0" fmla="*/ 706733 h 4244932"/>
              <a:gd name="connsiteX1" fmla="*/ 706733 w 6102949"/>
              <a:gd name="connsiteY1" fmla="*/ 0 h 4244932"/>
              <a:gd name="connsiteX2" fmla="*/ 5389731 w 6102949"/>
              <a:gd name="connsiteY2" fmla="*/ 0 h 4244932"/>
              <a:gd name="connsiteX3" fmla="*/ 6096464 w 6102949"/>
              <a:gd name="connsiteY3" fmla="*/ 706733 h 4244932"/>
              <a:gd name="connsiteX4" fmla="*/ 6102949 w 6102949"/>
              <a:gd name="connsiteY4" fmla="*/ 2054979 h 4244932"/>
              <a:gd name="connsiteX5" fmla="*/ 3554446 w 6102949"/>
              <a:gd name="connsiteY5" fmla="*/ 2612554 h 4244932"/>
              <a:gd name="connsiteX6" fmla="*/ 3112649 w 6102949"/>
              <a:gd name="connsiteY6" fmla="*/ 3224135 h 4244932"/>
              <a:gd name="connsiteX7" fmla="*/ 2704087 w 6102949"/>
              <a:gd name="connsiteY7" fmla="*/ 4235810 h 4244932"/>
              <a:gd name="connsiteX8" fmla="*/ 706733 w 6102949"/>
              <a:gd name="connsiteY8" fmla="*/ 4240316 h 4244932"/>
              <a:gd name="connsiteX9" fmla="*/ 0 w 6102949"/>
              <a:gd name="connsiteY9" fmla="*/ 3533583 h 4244932"/>
              <a:gd name="connsiteX10" fmla="*/ 0 w 6102949"/>
              <a:gd name="connsiteY10" fmla="*/ 706733 h 4244932"/>
              <a:gd name="connsiteX0" fmla="*/ 0 w 6102949"/>
              <a:gd name="connsiteY0" fmla="*/ 706733 h 4244932"/>
              <a:gd name="connsiteX1" fmla="*/ 706733 w 6102949"/>
              <a:gd name="connsiteY1" fmla="*/ 0 h 4244932"/>
              <a:gd name="connsiteX2" fmla="*/ 5389731 w 6102949"/>
              <a:gd name="connsiteY2" fmla="*/ 0 h 4244932"/>
              <a:gd name="connsiteX3" fmla="*/ 6096464 w 6102949"/>
              <a:gd name="connsiteY3" fmla="*/ 706733 h 4244932"/>
              <a:gd name="connsiteX4" fmla="*/ 6102949 w 6102949"/>
              <a:gd name="connsiteY4" fmla="*/ 2054979 h 4244932"/>
              <a:gd name="connsiteX5" fmla="*/ 3554446 w 6102949"/>
              <a:gd name="connsiteY5" fmla="*/ 2612554 h 4244932"/>
              <a:gd name="connsiteX6" fmla="*/ 3112649 w 6102949"/>
              <a:gd name="connsiteY6" fmla="*/ 3224135 h 4244932"/>
              <a:gd name="connsiteX7" fmla="*/ 2704087 w 6102949"/>
              <a:gd name="connsiteY7" fmla="*/ 4235810 h 4244932"/>
              <a:gd name="connsiteX8" fmla="*/ 706733 w 6102949"/>
              <a:gd name="connsiteY8" fmla="*/ 4240316 h 4244932"/>
              <a:gd name="connsiteX9" fmla="*/ 0 w 6102949"/>
              <a:gd name="connsiteY9" fmla="*/ 3533583 h 4244932"/>
              <a:gd name="connsiteX10" fmla="*/ 0 w 6102949"/>
              <a:gd name="connsiteY10" fmla="*/ 706733 h 4244932"/>
              <a:gd name="connsiteX0" fmla="*/ 0 w 6102949"/>
              <a:gd name="connsiteY0" fmla="*/ 706733 h 4244932"/>
              <a:gd name="connsiteX1" fmla="*/ 706733 w 6102949"/>
              <a:gd name="connsiteY1" fmla="*/ 0 h 4244932"/>
              <a:gd name="connsiteX2" fmla="*/ 5389731 w 6102949"/>
              <a:gd name="connsiteY2" fmla="*/ 0 h 4244932"/>
              <a:gd name="connsiteX3" fmla="*/ 6096464 w 6102949"/>
              <a:gd name="connsiteY3" fmla="*/ 706733 h 4244932"/>
              <a:gd name="connsiteX4" fmla="*/ 6102949 w 6102949"/>
              <a:gd name="connsiteY4" fmla="*/ 2054979 h 4244932"/>
              <a:gd name="connsiteX5" fmla="*/ 3554446 w 6102949"/>
              <a:gd name="connsiteY5" fmla="*/ 2612554 h 4244932"/>
              <a:gd name="connsiteX6" fmla="*/ 3151560 w 6102949"/>
              <a:gd name="connsiteY6" fmla="*/ 3301956 h 4244932"/>
              <a:gd name="connsiteX7" fmla="*/ 2704087 w 6102949"/>
              <a:gd name="connsiteY7" fmla="*/ 4235810 h 4244932"/>
              <a:gd name="connsiteX8" fmla="*/ 706733 w 6102949"/>
              <a:gd name="connsiteY8" fmla="*/ 4240316 h 4244932"/>
              <a:gd name="connsiteX9" fmla="*/ 0 w 6102949"/>
              <a:gd name="connsiteY9" fmla="*/ 3533583 h 4244932"/>
              <a:gd name="connsiteX10" fmla="*/ 0 w 6102949"/>
              <a:gd name="connsiteY10" fmla="*/ 706733 h 4244932"/>
              <a:gd name="connsiteX0" fmla="*/ 0 w 6102949"/>
              <a:gd name="connsiteY0" fmla="*/ 706733 h 4244932"/>
              <a:gd name="connsiteX1" fmla="*/ 706733 w 6102949"/>
              <a:gd name="connsiteY1" fmla="*/ 0 h 4244932"/>
              <a:gd name="connsiteX2" fmla="*/ 5389731 w 6102949"/>
              <a:gd name="connsiteY2" fmla="*/ 0 h 4244932"/>
              <a:gd name="connsiteX3" fmla="*/ 6096464 w 6102949"/>
              <a:gd name="connsiteY3" fmla="*/ 706733 h 4244932"/>
              <a:gd name="connsiteX4" fmla="*/ 6102949 w 6102949"/>
              <a:gd name="connsiteY4" fmla="*/ 2054979 h 4244932"/>
              <a:gd name="connsiteX5" fmla="*/ 3554446 w 6102949"/>
              <a:gd name="connsiteY5" fmla="*/ 2612554 h 4244932"/>
              <a:gd name="connsiteX6" fmla="*/ 3151560 w 6102949"/>
              <a:gd name="connsiteY6" fmla="*/ 3301956 h 4244932"/>
              <a:gd name="connsiteX7" fmla="*/ 2704087 w 6102949"/>
              <a:gd name="connsiteY7" fmla="*/ 4235810 h 4244932"/>
              <a:gd name="connsiteX8" fmla="*/ 706733 w 6102949"/>
              <a:gd name="connsiteY8" fmla="*/ 4240316 h 4244932"/>
              <a:gd name="connsiteX9" fmla="*/ 0 w 6102949"/>
              <a:gd name="connsiteY9" fmla="*/ 3533583 h 4244932"/>
              <a:gd name="connsiteX10" fmla="*/ 0 w 6102949"/>
              <a:gd name="connsiteY10" fmla="*/ 706733 h 4244932"/>
              <a:gd name="connsiteX0" fmla="*/ 0 w 6102949"/>
              <a:gd name="connsiteY0" fmla="*/ 706733 h 4244932"/>
              <a:gd name="connsiteX1" fmla="*/ 706733 w 6102949"/>
              <a:gd name="connsiteY1" fmla="*/ 0 h 4244932"/>
              <a:gd name="connsiteX2" fmla="*/ 5389731 w 6102949"/>
              <a:gd name="connsiteY2" fmla="*/ 0 h 4244932"/>
              <a:gd name="connsiteX3" fmla="*/ 6096464 w 6102949"/>
              <a:gd name="connsiteY3" fmla="*/ 706733 h 4244932"/>
              <a:gd name="connsiteX4" fmla="*/ 6102949 w 6102949"/>
              <a:gd name="connsiteY4" fmla="*/ 2054979 h 4244932"/>
              <a:gd name="connsiteX5" fmla="*/ 3554446 w 6102949"/>
              <a:gd name="connsiteY5" fmla="*/ 2612554 h 4244932"/>
              <a:gd name="connsiteX6" fmla="*/ 3151560 w 6102949"/>
              <a:gd name="connsiteY6" fmla="*/ 3301956 h 4244932"/>
              <a:gd name="connsiteX7" fmla="*/ 2704087 w 6102949"/>
              <a:gd name="connsiteY7" fmla="*/ 4235810 h 4244932"/>
              <a:gd name="connsiteX8" fmla="*/ 706733 w 6102949"/>
              <a:gd name="connsiteY8" fmla="*/ 4240316 h 4244932"/>
              <a:gd name="connsiteX9" fmla="*/ 0 w 6102949"/>
              <a:gd name="connsiteY9" fmla="*/ 3533583 h 4244932"/>
              <a:gd name="connsiteX10" fmla="*/ 0 w 6102949"/>
              <a:gd name="connsiteY10" fmla="*/ 706733 h 4244932"/>
              <a:gd name="connsiteX0" fmla="*/ 0 w 6102949"/>
              <a:gd name="connsiteY0" fmla="*/ 706733 h 4244932"/>
              <a:gd name="connsiteX1" fmla="*/ 706733 w 6102949"/>
              <a:gd name="connsiteY1" fmla="*/ 0 h 4244932"/>
              <a:gd name="connsiteX2" fmla="*/ 5389731 w 6102949"/>
              <a:gd name="connsiteY2" fmla="*/ 0 h 4244932"/>
              <a:gd name="connsiteX3" fmla="*/ 6096464 w 6102949"/>
              <a:gd name="connsiteY3" fmla="*/ 706733 h 4244932"/>
              <a:gd name="connsiteX4" fmla="*/ 6102949 w 6102949"/>
              <a:gd name="connsiteY4" fmla="*/ 2054979 h 4244932"/>
              <a:gd name="connsiteX5" fmla="*/ 3885186 w 6102949"/>
              <a:gd name="connsiteY5" fmla="*/ 2606069 h 4244932"/>
              <a:gd name="connsiteX6" fmla="*/ 3151560 w 6102949"/>
              <a:gd name="connsiteY6" fmla="*/ 3301956 h 4244932"/>
              <a:gd name="connsiteX7" fmla="*/ 2704087 w 6102949"/>
              <a:gd name="connsiteY7" fmla="*/ 4235810 h 4244932"/>
              <a:gd name="connsiteX8" fmla="*/ 706733 w 6102949"/>
              <a:gd name="connsiteY8" fmla="*/ 4240316 h 4244932"/>
              <a:gd name="connsiteX9" fmla="*/ 0 w 6102949"/>
              <a:gd name="connsiteY9" fmla="*/ 3533583 h 4244932"/>
              <a:gd name="connsiteX10" fmla="*/ 0 w 6102949"/>
              <a:gd name="connsiteY10" fmla="*/ 706733 h 4244932"/>
              <a:gd name="connsiteX0" fmla="*/ 0 w 6102949"/>
              <a:gd name="connsiteY0" fmla="*/ 706733 h 4244932"/>
              <a:gd name="connsiteX1" fmla="*/ 706733 w 6102949"/>
              <a:gd name="connsiteY1" fmla="*/ 0 h 4244932"/>
              <a:gd name="connsiteX2" fmla="*/ 5389731 w 6102949"/>
              <a:gd name="connsiteY2" fmla="*/ 0 h 4244932"/>
              <a:gd name="connsiteX3" fmla="*/ 6096464 w 6102949"/>
              <a:gd name="connsiteY3" fmla="*/ 706733 h 4244932"/>
              <a:gd name="connsiteX4" fmla="*/ 6102949 w 6102949"/>
              <a:gd name="connsiteY4" fmla="*/ 2054979 h 4244932"/>
              <a:gd name="connsiteX5" fmla="*/ 3885186 w 6102949"/>
              <a:gd name="connsiteY5" fmla="*/ 2606069 h 4244932"/>
              <a:gd name="connsiteX6" fmla="*/ 3151560 w 6102949"/>
              <a:gd name="connsiteY6" fmla="*/ 3301956 h 4244932"/>
              <a:gd name="connsiteX7" fmla="*/ 2704087 w 6102949"/>
              <a:gd name="connsiteY7" fmla="*/ 4235810 h 4244932"/>
              <a:gd name="connsiteX8" fmla="*/ 706733 w 6102949"/>
              <a:gd name="connsiteY8" fmla="*/ 4240316 h 4244932"/>
              <a:gd name="connsiteX9" fmla="*/ 0 w 6102949"/>
              <a:gd name="connsiteY9" fmla="*/ 3533583 h 4244932"/>
              <a:gd name="connsiteX10" fmla="*/ 0 w 6102949"/>
              <a:gd name="connsiteY10" fmla="*/ 706733 h 4244932"/>
              <a:gd name="connsiteX0" fmla="*/ 0 w 6102949"/>
              <a:gd name="connsiteY0" fmla="*/ 706733 h 4248081"/>
              <a:gd name="connsiteX1" fmla="*/ 706733 w 6102949"/>
              <a:gd name="connsiteY1" fmla="*/ 0 h 4248081"/>
              <a:gd name="connsiteX2" fmla="*/ 5389731 w 6102949"/>
              <a:gd name="connsiteY2" fmla="*/ 0 h 4248081"/>
              <a:gd name="connsiteX3" fmla="*/ 6096464 w 6102949"/>
              <a:gd name="connsiteY3" fmla="*/ 706733 h 4248081"/>
              <a:gd name="connsiteX4" fmla="*/ 6102949 w 6102949"/>
              <a:gd name="connsiteY4" fmla="*/ 2054979 h 4248081"/>
              <a:gd name="connsiteX5" fmla="*/ 3885186 w 6102949"/>
              <a:gd name="connsiteY5" fmla="*/ 2606069 h 4248081"/>
              <a:gd name="connsiteX6" fmla="*/ 3151560 w 6102949"/>
              <a:gd name="connsiteY6" fmla="*/ 3301956 h 4248081"/>
              <a:gd name="connsiteX7" fmla="*/ 2243644 w 6102949"/>
              <a:gd name="connsiteY7" fmla="*/ 4242296 h 4248081"/>
              <a:gd name="connsiteX8" fmla="*/ 706733 w 6102949"/>
              <a:gd name="connsiteY8" fmla="*/ 4240316 h 4248081"/>
              <a:gd name="connsiteX9" fmla="*/ 0 w 6102949"/>
              <a:gd name="connsiteY9" fmla="*/ 3533583 h 4248081"/>
              <a:gd name="connsiteX10" fmla="*/ 0 w 6102949"/>
              <a:gd name="connsiteY10" fmla="*/ 706733 h 4248081"/>
              <a:gd name="connsiteX0" fmla="*/ 0 w 6102949"/>
              <a:gd name="connsiteY0" fmla="*/ 706733 h 4248081"/>
              <a:gd name="connsiteX1" fmla="*/ 706733 w 6102949"/>
              <a:gd name="connsiteY1" fmla="*/ 0 h 4248081"/>
              <a:gd name="connsiteX2" fmla="*/ 5389731 w 6102949"/>
              <a:gd name="connsiteY2" fmla="*/ 0 h 4248081"/>
              <a:gd name="connsiteX3" fmla="*/ 6096464 w 6102949"/>
              <a:gd name="connsiteY3" fmla="*/ 706733 h 4248081"/>
              <a:gd name="connsiteX4" fmla="*/ 6102949 w 6102949"/>
              <a:gd name="connsiteY4" fmla="*/ 2054979 h 4248081"/>
              <a:gd name="connsiteX5" fmla="*/ 3885186 w 6102949"/>
              <a:gd name="connsiteY5" fmla="*/ 2606069 h 4248081"/>
              <a:gd name="connsiteX6" fmla="*/ 3151560 w 6102949"/>
              <a:gd name="connsiteY6" fmla="*/ 3301956 h 4248081"/>
              <a:gd name="connsiteX7" fmla="*/ 2243644 w 6102949"/>
              <a:gd name="connsiteY7" fmla="*/ 4242296 h 4248081"/>
              <a:gd name="connsiteX8" fmla="*/ 706733 w 6102949"/>
              <a:gd name="connsiteY8" fmla="*/ 4240316 h 4248081"/>
              <a:gd name="connsiteX9" fmla="*/ 0 w 6102949"/>
              <a:gd name="connsiteY9" fmla="*/ 3533583 h 4248081"/>
              <a:gd name="connsiteX10" fmla="*/ 0 w 6102949"/>
              <a:gd name="connsiteY10" fmla="*/ 706733 h 4248081"/>
              <a:gd name="connsiteX0" fmla="*/ 0 w 6102949"/>
              <a:gd name="connsiteY0" fmla="*/ 706733 h 4248081"/>
              <a:gd name="connsiteX1" fmla="*/ 706733 w 6102949"/>
              <a:gd name="connsiteY1" fmla="*/ 0 h 4248081"/>
              <a:gd name="connsiteX2" fmla="*/ 5389731 w 6102949"/>
              <a:gd name="connsiteY2" fmla="*/ 0 h 4248081"/>
              <a:gd name="connsiteX3" fmla="*/ 6096464 w 6102949"/>
              <a:gd name="connsiteY3" fmla="*/ 706733 h 4248081"/>
              <a:gd name="connsiteX4" fmla="*/ 6102949 w 6102949"/>
              <a:gd name="connsiteY4" fmla="*/ 2054979 h 4248081"/>
              <a:gd name="connsiteX5" fmla="*/ 3885186 w 6102949"/>
              <a:gd name="connsiteY5" fmla="*/ 2606069 h 4248081"/>
              <a:gd name="connsiteX6" fmla="*/ 3151560 w 6102949"/>
              <a:gd name="connsiteY6" fmla="*/ 3301956 h 4248081"/>
              <a:gd name="connsiteX7" fmla="*/ 2055576 w 6102949"/>
              <a:gd name="connsiteY7" fmla="*/ 4242296 h 4248081"/>
              <a:gd name="connsiteX8" fmla="*/ 706733 w 6102949"/>
              <a:gd name="connsiteY8" fmla="*/ 4240316 h 4248081"/>
              <a:gd name="connsiteX9" fmla="*/ 0 w 6102949"/>
              <a:gd name="connsiteY9" fmla="*/ 3533583 h 4248081"/>
              <a:gd name="connsiteX10" fmla="*/ 0 w 6102949"/>
              <a:gd name="connsiteY10" fmla="*/ 706733 h 4248081"/>
              <a:gd name="connsiteX0" fmla="*/ 0 w 6102949"/>
              <a:gd name="connsiteY0" fmla="*/ 706733 h 4248081"/>
              <a:gd name="connsiteX1" fmla="*/ 706733 w 6102949"/>
              <a:gd name="connsiteY1" fmla="*/ 0 h 4248081"/>
              <a:gd name="connsiteX2" fmla="*/ 5389731 w 6102949"/>
              <a:gd name="connsiteY2" fmla="*/ 0 h 4248081"/>
              <a:gd name="connsiteX3" fmla="*/ 6096464 w 6102949"/>
              <a:gd name="connsiteY3" fmla="*/ 706733 h 4248081"/>
              <a:gd name="connsiteX4" fmla="*/ 6102949 w 6102949"/>
              <a:gd name="connsiteY4" fmla="*/ 2054979 h 4248081"/>
              <a:gd name="connsiteX5" fmla="*/ 3885186 w 6102949"/>
              <a:gd name="connsiteY5" fmla="*/ 2606069 h 4248081"/>
              <a:gd name="connsiteX6" fmla="*/ 3151560 w 6102949"/>
              <a:gd name="connsiteY6" fmla="*/ 3301956 h 4248081"/>
              <a:gd name="connsiteX7" fmla="*/ 2055576 w 6102949"/>
              <a:gd name="connsiteY7" fmla="*/ 4242296 h 4248081"/>
              <a:gd name="connsiteX8" fmla="*/ 706733 w 6102949"/>
              <a:gd name="connsiteY8" fmla="*/ 4240316 h 4248081"/>
              <a:gd name="connsiteX9" fmla="*/ 0 w 6102949"/>
              <a:gd name="connsiteY9" fmla="*/ 3533583 h 4248081"/>
              <a:gd name="connsiteX10" fmla="*/ 0 w 6102949"/>
              <a:gd name="connsiteY10" fmla="*/ 706733 h 424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02949" h="4248081">
                <a:moveTo>
                  <a:pt x="0" y="706733"/>
                </a:moveTo>
                <a:cubicBezTo>
                  <a:pt x="0" y="316415"/>
                  <a:pt x="316415" y="0"/>
                  <a:pt x="706733" y="0"/>
                </a:cubicBezTo>
                <a:lnTo>
                  <a:pt x="5389731" y="0"/>
                </a:lnTo>
                <a:cubicBezTo>
                  <a:pt x="5780049" y="0"/>
                  <a:pt x="6096464" y="316415"/>
                  <a:pt x="6096464" y="706733"/>
                </a:cubicBezTo>
                <a:cubicBezTo>
                  <a:pt x="6098626" y="1156148"/>
                  <a:pt x="6100787" y="1605564"/>
                  <a:pt x="6102949" y="2054979"/>
                </a:cubicBezTo>
                <a:cubicBezTo>
                  <a:pt x="6077009" y="2451782"/>
                  <a:pt x="5903265" y="2573643"/>
                  <a:pt x="3885186" y="2606069"/>
                </a:cubicBezTo>
                <a:cubicBezTo>
                  <a:pt x="3128480" y="2636639"/>
                  <a:pt x="3150615" y="3044383"/>
                  <a:pt x="3151560" y="3301956"/>
                </a:cubicBezTo>
                <a:cubicBezTo>
                  <a:pt x="3139535" y="3857843"/>
                  <a:pt x="2548434" y="4232898"/>
                  <a:pt x="2055576" y="4242296"/>
                </a:cubicBezTo>
                <a:cubicBezTo>
                  <a:pt x="1286966" y="4252024"/>
                  <a:pt x="1068785" y="4248188"/>
                  <a:pt x="706733" y="4240316"/>
                </a:cubicBezTo>
                <a:cubicBezTo>
                  <a:pt x="316415" y="4240316"/>
                  <a:pt x="0" y="3923901"/>
                  <a:pt x="0" y="3533583"/>
                </a:cubicBezTo>
                <a:lnTo>
                  <a:pt x="0" y="706733"/>
                </a:lnTo>
                <a:close/>
              </a:path>
            </a:pathLst>
          </a:cu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Speech Bubble: Rectangle 49">
            <a:extLst>
              <a:ext uri="{FF2B5EF4-FFF2-40B4-BE49-F238E27FC236}">
                <a16:creationId xmlns:a16="http://schemas.microsoft.com/office/drawing/2014/main" id="{492CBFD0-88FF-47D0-AEE4-C41617E326E7}"/>
              </a:ext>
            </a:extLst>
          </p:cNvPr>
          <p:cNvSpPr/>
          <p:nvPr/>
        </p:nvSpPr>
        <p:spPr>
          <a:xfrm>
            <a:off x="10552304" y="4668235"/>
            <a:ext cx="1590775" cy="574886"/>
          </a:xfrm>
          <a:prstGeom prst="wedgeRectCallout">
            <a:avLst>
              <a:gd name="adj1" fmla="val -37006"/>
              <a:gd name="adj2" fmla="val -77754"/>
            </a:avLst>
          </a:prstGeom>
          <a:solidFill>
            <a:schemeClr val="bg1"/>
          </a:solidFill>
          <a:ln w="28575">
            <a:solidFill>
              <a:schemeClr val="tx1">
                <a:lumMod val="65000"/>
                <a:lumOff val="35000"/>
              </a:schemeClr>
            </a:solidFill>
          </a:ln>
          <a:effectLst>
            <a:outerShdw blurRad="50800" dist="889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Involuntary</a:t>
            </a:r>
            <a:endPar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Speech Bubble: Rectangle 50">
            <a:extLst>
              <a:ext uri="{FF2B5EF4-FFF2-40B4-BE49-F238E27FC236}">
                <a16:creationId xmlns:a16="http://schemas.microsoft.com/office/drawing/2014/main" id="{14C6F4B7-4FBB-475C-9E92-99925ECB463E}"/>
              </a:ext>
            </a:extLst>
          </p:cNvPr>
          <p:cNvSpPr/>
          <p:nvPr/>
        </p:nvSpPr>
        <p:spPr>
          <a:xfrm>
            <a:off x="78718" y="327747"/>
            <a:ext cx="1307290" cy="574886"/>
          </a:xfrm>
          <a:prstGeom prst="wedgeRectCallout">
            <a:avLst>
              <a:gd name="adj1" fmla="val 55094"/>
              <a:gd name="adj2" fmla="val 18793"/>
            </a:avLst>
          </a:prstGeom>
          <a:solidFill>
            <a:schemeClr val="bg1"/>
          </a:solidFill>
          <a:ln w="28575">
            <a:solidFill>
              <a:schemeClr val="tx1">
                <a:lumMod val="65000"/>
                <a:lumOff val="35000"/>
              </a:schemeClr>
            </a:solidFill>
          </a:ln>
          <a:effectLst>
            <a:outerShdw blurRad="50800" dist="889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i="1" dirty="0">
                <a:solidFill>
                  <a:prstClr val="black"/>
                </a:solidFill>
                <a:latin typeface="Calibri" panose="020F0502020204030204"/>
              </a:rPr>
              <a:t>Voluntary</a:t>
            </a:r>
          </a:p>
        </p:txBody>
      </p:sp>
      <p:sp>
        <p:nvSpPr>
          <p:cNvPr id="17" name="Rectangle: Rounded Corners 16">
            <a:extLst>
              <a:ext uri="{FF2B5EF4-FFF2-40B4-BE49-F238E27FC236}">
                <a16:creationId xmlns:a16="http://schemas.microsoft.com/office/drawing/2014/main" id="{15C76B5B-4A0D-4D0E-A995-4A81A5F637AA}"/>
              </a:ext>
            </a:extLst>
          </p:cNvPr>
          <p:cNvSpPr/>
          <p:nvPr/>
        </p:nvSpPr>
        <p:spPr>
          <a:xfrm>
            <a:off x="2139983" y="4112406"/>
            <a:ext cx="6722238" cy="2243912"/>
          </a:xfrm>
          <a:custGeom>
            <a:avLst/>
            <a:gdLst>
              <a:gd name="connsiteX0" fmla="*/ 0 w 6722180"/>
              <a:gd name="connsiteY0" fmla="*/ 373778 h 2242622"/>
              <a:gd name="connsiteX1" fmla="*/ 373778 w 6722180"/>
              <a:gd name="connsiteY1" fmla="*/ 0 h 2242622"/>
              <a:gd name="connsiteX2" fmla="*/ 6348402 w 6722180"/>
              <a:gd name="connsiteY2" fmla="*/ 0 h 2242622"/>
              <a:gd name="connsiteX3" fmla="*/ 6722180 w 6722180"/>
              <a:gd name="connsiteY3" fmla="*/ 373778 h 2242622"/>
              <a:gd name="connsiteX4" fmla="*/ 6722180 w 6722180"/>
              <a:gd name="connsiteY4" fmla="*/ 1868844 h 2242622"/>
              <a:gd name="connsiteX5" fmla="*/ 6348402 w 6722180"/>
              <a:gd name="connsiteY5" fmla="*/ 2242622 h 2242622"/>
              <a:gd name="connsiteX6" fmla="*/ 373778 w 6722180"/>
              <a:gd name="connsiteY6" fmla="*/ 2242622 h 2242622"/>
              <a:gd name="connsiteX7" fmla="*/ 0 w 6722180"/>
              <a:gd name="connsiteY7" fmla="*/ 1868844 h 2242622"/>
              <a:gd name="connsiteX8" fmla="*/ 0 w 6722180"/>
              <a:gd name="connsiteY8" fmla="*/ 373778 h 2242622"/>
              <a:gd name="connsiteX0" fmla="*/ 0 w 6722180"/>
              <a:gd name="connsiteY0" fmla="*/ 375068 h 2243912"/>
              <a:gd name="connsiteX1" fmla="*/ 373778 w 6722180"/>
              <a:gd name="connsiteY1" fmla="*/ 1290 h 2243912"/>
              <a:gd name="connsiteX2" fmla="*/ 4916696 w 6722180"/>
              <a:gd name="connsiteY2" fmla="*/ 0 h 2243912"/>
              <a:gd name="connsiteX3" fmla="*/ 6348402 w 6722180"/>
              <a:gd name="connsiteY3" fmla="*/ 1290 h 2243912"/>
              <a:gd name="connsiteX4" fmla="*/ 6722180 w 6722180"/>
              <a:gd name="connsiteY4" fmla="*/ 375068 h 2243912"/>
              <a:gd name="connsiteX5" fmla="*/ 6722180 w 6722180"/>
              <a:gd name="connsiteY5" fmla="*/ 1870134 h 2243912"/>
              <a:gd name="connsiteX6" fmla="*/ 6348402 w 6722180"/>
              <a:gd name="connsiteY6" fmla="*/ 2243912 h 2243912"/>
              <a:gd name="connsiteX7" fmla="*/ 373778 w 6722180"/>
              <a:gd name="connsiteY7" fmla="*/ 2243912 h 2243912"/>
              <a:gd name="connsiteX8" fmla="*/ 0 w 6722180"/>
              <a:gd name="connsiteY8" fmla="*/ 1870134 h 2243912"/>
              <a:gd name="connsiteX9" fmla="*/ 0 w 6722180"/>
              <a:gd name="connsiteY9" fmla="*/ 375068 h 2243912"/>
              <a:gd name="connsiteX0" fmla="*/ 0 w 6722180"/>
              <a:gd name="connsiteY0" fmla="*/ 375068 h 2243912"/>
              <a:gd name="connsiteX1" fmla="*/ 373778 w 6722180"/>
              <a:gd name="connsiteY1" fmla="*/ 1290 h 2243912"/>
              <a:gd name="connsiteX2" fmla="*/ 4916696 w 6722180"/>
              <a:gd name="connsiteY2" fmla="*/ 0 h 2243912"/>
              <a:gd name="connsiteX3" fmla="*/ 6348402 w 6722180"/>
              <a:gd name="connsiteY3" fmla="*/ 1290 h 2243912"/>
              <a:gd name="connsiteX4" fmla="*/ 6166837 w 6722180"/>
              <a:gd name="connsiteY4" fmla="*/ 1342130 h 2243912"/>
              <a:gd name="connsiteX5" fmla="*/ 6722180 w 6722180"/>
              <a:gd name="connsiteY5" fmla="*/ 1870134 h 2243912"/>
              <a:gd name="connsiteX6" fmla="*/ 6348402 w 6722180"/>
              <a:gd name="connsiteY6" fmla="*/ 2243912 h 2243912"/>
              <a:gd name="connsiteX7" fmla="*/ 373778 w 6722180"/>
              <a:gd name="connsiteY7" fmla="*/ 2243912 h 2243912"/>
              <a:gd name="connsiteX8" fmla="*/ 0 w 6722180"/>
              <a:gd name="connsiteY8" fmla="*/ 1870134 h 2243912"/>
              <a:gd name="connsiteX9" fmla="*/ 0 w 6722180"/>
              <a:gd name="connsiteY9" fmla="*/ 375068 h 2243912"/>
              <a:gd name="connsiteX0" fmla="*/ 0 w 6722180"/>
              <a:gd name="connsiteY0" fmla="*/ 375068 h 2243912"/>
              <a:gd name="connsiteX1" fmla="*/ 373778 w 6722180"/>
              <a:gd name="connsiteY1" fmla="*/ 1290 h 2243912"/>
              <a:gd name="connsiteX2" fmla="*/ 4916696 w 6722180"/>
              <a:gd name="connsiteY2" fmla="*/ 0 h 2243912"/>
              <a:gd name="connsiteX3" fmla="*/ 6348402 w 6722180"/>
              <a:gd name="connsiteY3" fmla="*/ 1290 h 2243912"/>
              <a:gd name="connsiteX4" fmla="*/ 6166837 w 6722180"/>
              <a:gd name="connsiteY4" fmla="*/ 1342130 h 2243912"/>
              <a:gd name="connsiteX5" fmla="*/ 6722180 w 6722180"/>
              <a:gd name="connsiteY5" fmla="*/ 1870134 h 2243912"/>
              <a:gd name="connsiteX6" fmla="*/ 6348402 w 6722180"/>
              <a:gd name="connsiteY6" fmla="*/ 2243912 h 2243912"/>
              <a:gd name="connsiteX7" fmla="*/ 373778 w 6722180"/>
              <a:gd name="connsiteY7" fmla="*/ 2243912 h 2243912"/>
              <a:gd name="connsiteX8" fmla="*/ 0 w 6722180"/>
              <a:gd name="connsiteY8" fmla="*/ 1870134 h 2243912"/>
              <a:gd name="connsiteX9" fmla="*/ 0 w 6722180"/>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6348402 w 6722238"/>
              <a:gd name="connsiteY3" fmla="*/ 1290 h 2243912"/>
              <a:gd name="connsiteX4" fmla="*/ 6166837 w 6722238"/>
              <a:gd name="connsiteY4" fmla="*/ 1342130 h 2243912"/>
              <a:gd name="connsiteX5" fmla="*/ 6722180 w 6722238"/>
              <a:gd name="connsiteY5" fmla="*/ 1870134 h 2243912"/>
              <a:gd name="connsiteX6" fmla="*/ 6348402 w 6722238"/>
              <a:gd name="connsiteY6" fmla="*/ 2243912 h 2243912"/>
              <a:gd name="connsiteX7" fmla="*/ 373778 w 6722238"/>
              <a:gd name="connsiteY7" fmla="*/ 2243912 h 2243912"/>
              <a:gd name="connsiteX8" fmla="*/ 0 w 6722238"/>
              <a:gd name="connsiteY8" fmla="*/ 1870134 h 2243912"/>
              <a:gd name="connsiteX9" fmla="*/ 0 w 6722238"/>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6348402 w 6722238"/>
              <a:gd name="connsiteY3" fmla="*/ 1290 h 2243912"/>
              <a:gd name="connsiteX4" fmla="*/ 6166837 w 6722238"/>
              <a:gd name="connsiteY4" fmla="*/ 1342130 h 2243912"/>
              <a:gd name="connsiteX5" fmla="*/ 6722180 w 6722238"/>
              <a:gd name="connsiteY5" fmla="*/ 1870134 h 2243912"/>
              <a:gd name="connsiteX6" fmla="*/ 6348402 w 6722238"/>
              <a:gd name="connsiteY6" fmla="*/ 2243912 h 2243912"/>
              <a:gd name="connsiteX7" fmla="*/ 373778 w 6722238"/>
              <a:gd name="connsiteY7" fmla="*/ 2243912 h 2243912"/>
              <a:gd name="connsiteX8" fmla="*/ 0 w 6722238"/>
              <a:gd name="connsiteY8" fmla="*/ 1870134 h 2243912"/>
              <a:gd name="connsiteX9" fmla="*/ 0 w 6722238"/>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5477089 w 6722238"/>
              <a:gd name="connsiteY3" fmla="*/ 685893 h 2243912"/>
              <a:gd name="connsiteX4" fmla="*/ 6166837 w 6722238"/>
              <a:gd name="connsiteY4" fmla="*/ 1342130 h 2243912"/>
              <a:gd name="connsiteX5" fmla="*/ 6722180 w 6722238"/>
              <a:gd name="connsiteY5" fmla="*/ 1870134 h 2243912"/>
              <a:gd name="connsiteX6" fmla="*/ 6348402 w 6722238"/>
              <a:gd name="connsiteY6" fmla="*/ 2243912 h 2243912"/>
              <a:gd name="connsiteX7" fmla="*/ 373778 w 6722238"/>
              <a:gd name="connsiteY7" fmla="*/ 2243912 h 2243912"/>
              <a:gd name="connsiteX8" fmla="*/ 0 w 6722238"/>
              <a:gd name="connsiteY8" fmla="*/ 1870134 h 2243912"/>
              <a:gd name="connsiteX9" fmla="*/ 0 w 6722238"/>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5477089 w 6722238"/>
              <a:gd name="connsiteY3" fmla="*/ 685893 h 2243912"/>
              <a:gd name="connsiteX4" fmla="*/ 6166837 w 6722238"/>
              <a:gd name="connsiteY4" fmla="*/ 1342130 h 2243912"/>
              <a:gd name="connsiteX5" fmla="*/ 6722180 w 6722238"/>
              <a:gd name="connsiteY5" fmla="*/ 1870134 h 2243912"/>
              <a:gd name="connsiteX6" fmla="*/ 6348402 w 6722238"/>
              <a:gd name="connsiteY6" fmla="*/ 2243912 h 2243912"/>
              <a:gd name="connsiteX7" fmla="*/ 373778 w 6722238"/>
              <a:gd name="connsiteY7" fmla="*/ 2243912 h 2243912"/>
              <a:gd name="connsiteX8" fmla="*/ 0 w 6722238"/>
              <a:gd name="connsiteY8" fmla="*/ 1870134 h 2243912"/>
              <a:gd name="connsiteX9" fmla="*/ 0 w 6722238"/>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5247293 w 6722238"/>
              <a:gd name="connsiteY3" fmla="*/ 1150275 h 2243912"/>
              <a:gd name="connsiteX4" fmla="*/ 6166837 w 6722238"/>
              <a:gd name="connsiteY4" fmla="*/ 1342130 h 2243912"/>
              <a:gd name="connsiteX5" fmla="*/ 6722180 w 6722238"/>
              <a:gd name="connsiteY5" fmla="*/ 1870134 h 2243912"/>
              <a:gd name="connsiteX6" fmla="*/ 6348402 w 6722238"/>
              <a:gd name="connsiteY6" fmla="*/ 2243912 h 2243912"/>
              <a:gd name="connsiteX7" fmla="*/ 373778 w 6722238"/>
              <a:gd name="connsiteY7" fmla="*/ 2243912 h 2243912"/>
              <a:gd name="connsiteX8" fmla="*/ 0 w 6722238"/>
              <a:gd name="connsiteY8" fmla="*/ 1870134 h 2243912"/>
              <a:gd name="connsiteX9" fmla="*/ 0 w 6722238"/>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5247293 w 6722238"/>
              <a:gd name="connsiteY3" fmla="*/ 1150275 h 2243912"/>
              <a:gd name="connsiteX4" fmla="*/ 6166837 w 6722238"/>
              <a:gd name="connsiteY4" fmla="*/ 1342130 h 2243912"/>
              <a:gd name="connsiteX5" fmla="*/ 6722180 w 6722238"/>
              <a:gd name="connsiteY5" fmla="*/ 1870134 h 2243912"/>
              <a:gd name="connsiteX6" fmla="*/ 6348402 w 6722238"/>
              <a:gd name="connsiteY6" fmla="*/ 2243912 h 2243912"/>
              <a:gd name="connsiteX7" fmla="*/ 373778 w 6722238"/>
              <a:gd name="connsiteY7" fmla="*/ 2243912 h 2243912"/>
              <a:gd name="connsiteX8" fmla="*/ 0 w 6722238"/>
              <a:gd name="connsiteY8" fmla="*/ 1870134 h 2243912"/>
              <a:gd name="connsiteX9" fmla="*/ 0 w 6722238"/>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5247293 w 6722238"/>
              <a:gd name="connsiteY3" fmla="*/ 1150275 h 2243912"/>
              <a:gd name="connsiteX4" fmla="*/ 6166837 w 6722238"/>
              <a:gd name="connsiteY4" fmla="*/ 1342130 h 2243912"/>
              <a:gd name="connsiteX5" fmla="*/ 6722180 w 6722238"/>
              <a:gd name="connsiteY5" fmla="*/ 1870134 h 2243912"/>
              <a:gd name="connsiteX6" fmla="*/ 6348402 w 6722238"/>
              <a:gd name="connsiteY6" fmla="*/ 2243912 h 2243912"/>
              <a:gd name="connsiteX7" fmla="*/ 373778 w 6722238"/>
              <a:gd name="connsiteY7" fmla="*/ 2243912 h 2243912"/>
              <a:gd name="connsiteX8" fmla="*/ 0 w 6722238"/>
              <a:gd name="connsiteY8" fmla="*/ 1870134 h 2243912"/>
              <a:gd name="connsiteX9" fmla="*/ 0 w 6722238"/>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5314317 w 6722238"/>
              <a:gd name="connsiteY3" fmla="*/ 1293898 h 2243912"/>
              <a:gd name="connsiteX4" fmla="*/ 6166837 w 6722238"/>
              <a:gd name="connsiteY4" fmla="*/ 1342130 h 2243912"/>
              <a:gd name="connsiteX5" fmla="*/ 6722180 w 6722238"/>
              <a:gd name="connsiteY5" fmla="*/ 1870134 h 2243912"/>
              <a:gd name="connsiteX6" fmla="*/ 6348402 w 6722238"/>
              <a:gd name="connsiteY6" fmla="*/ 2243912 h 2243912"/>
              <a:gd name="connsiteX7" fmla="*/ 373778 w 6722238"/>
              <a:gd name="connsiteY7" fmla="*/ 2243912 h 2243912"/>
              <a:gd name="connsiteX8" fmla="*/ 0 w 6722238"/>
              <a:gd name="connsiteY8" fmla="*/ 1870134 h 2243912"/>
              <a:gd name="connsiteX9" fmla="*/ 0 w 6722238"/>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5314317 w 6722238"/>
              <a:gd name="connsiteY3" fmla="*/ 1293898 h 2243912"/>
              <a:gd name="connsiteX4" fmla="*/ 6166837 w 6722238"/>
              <a:gd name="connsiteY4" fmla="*/ 1342130 h 2243912"/>
              <a:gd name="connsiteX5" fmla="*/ 6722180 w 6722238"/>
              <a:gd name="connsiteY5" fmla="*/ 1870134 h 2243912"/>
              <a:gd name="connsiteX6" fmla="*/ 6348402 w 6722238"/>
              <a:gd name="connsiteY6" fmla="*/ 2243912 h 2243912"/>
              <a:gd name="connsiteX7" fmla="*/ 373778 w 6722238"/>
              <a:gd name="connsiteY7" fmla="*/ 2243912 h 2243912"/>
              <a:gd name="connsiteX8" fmla="*/ 0 w 6722238"/>
              <a:gd name="connsiteY8" fmla="*/ 1870134 h 2243912"/>
              <a:gd name="connsiteX9" fmla="*/ 0 w 6722238"/>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5314317 w 6722238"/>
              <a:gd name="connsiteY3" fmla="*/ 1293898 h 2243912"/>
              <a:gd name="connsiteX4" fmla="*/ 6166837 w 6722238"/>
              <a:gd name="connsiteY4" fmla="*/ 1342130 h 2243912"/>
              <a:gd name="connsiteX5" fmla="*/ 6722180 w 6722238"/>
              <a:gd name="connsiteY5" fmla="*/ 1870134 h 2243912"/>
              <a:gd name="connsiteX6" fmla="*/ 6348402 w 6722238"/>
              <a:gd name="connsiteY6" fmla="*/ 2243912 h 2243912"/>
              <a:gd name="connsiteX7" fmla="*/ 373778 w 6722238"/>
              <a:gd name="connsiteY7" fmla="*/ 2243912 h 2243912"/>
              <a:gd name="connsiteX8" fmla="*/ 0 w 6722238"/>
              <a:gd name="connsiteY8" fmla="*/ 1870134 h 2243912"/>
              <a:gd name="connsiteX9" fmla="*/ 0 w 6722238"/>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5615925 w 6722238"/>
              <a:gd name="connsiteY3" fmla="*/ 1317836 h 2243912"/>
              <a:gd name="connsiteX4" fmla="*/ 6166837 w 6722238"/>
              <a:gd name="connsiteY4" fmla="*/ 1342130 h 2243912"/>
              <a:gd name="connsiteX5" fmla="*/ 6722180 w 6722238"/>
              <a:gd name="connsiteY5" fmla="*/ 1870134 h 2243912"/>
              <a:gd name="connsiteX6" fmla="*/ 6348402 w 6722238"/>
              <a:gd name="connsiteY6" fmla="*/ 2243912 h 2243912"/>
              <a:gd name="connsiteX7" fmla="*/ 373778 w 6722238"/>
              <a:gd name="connsiteY7" fmla="*/ 2243912 h 2243912"/>
              <a:gd name="connsiteX8" fmla="*/ 0 w 6722238"/>
              <a:gd name="connsiteY8" fmla="*/ 1870134 h 2243912"/>
              <a:gd name="connsiteX9" fmla="*/ 0 w 6722238"/>
              <a:gd name="connsiteY9"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6166837 w 6722238"/>
              <a:gd name="connsiteY3" fmla="*/ 1342130 h 2243912"/>
              <a:gd name="connsiteX4" fmla="*/ 6722180 w 6722238"/>
              <a:gd name="connsiteY4" fmla="*/ 1870134 h 2243912"/>
              <a:gd name="connsiteX5" fmla="*/ 6348402 w 6722238"/>
              <a:gd name="connsiteY5" fmla="*/ 2243912 h 2243912"/>
              <a:gd name="connsiteX6" fmla="*/ 373778 w 6722238"/>
              <a:gd name="connsiteY6" fmla="*/ 2243912 h 2243912"/>
              <a:gd name="connsiteX7" fmla="*/ 0 w 6722238"/>
              <a:gd name="connsiteY7" fmla="*/ 1870134 h 2243912"/>
              <a:gd name="connsiteX8" fmla="*/ 0 w 6722238"/>
              <a:gd name="connsiteY8"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6166837 w 6722238"/>
              <a:gd name="connsiteY3" fmla="*/ 1342130 h 2243912"/>
              <a:gd name="connsiteX4" fmla="*/ 6722180 w 6722238"/>
              <a:gd name="connsiteY4" fmla="*/ 1870134 h 2243912"/>
              <a:gd name="connsiteX5" fmla="*/ 6348402 w 6722238"/>
              <a:gd name="connsiteY5" fmla="*/ 2243912 h 2243912"/>
              <a:gd name="connsiteX6" fmla="*/ 373778 w 6722238"/>
              <a:gd name="connsiteY6" fmla="*/ 2243912 h 2243912"/>
              <a:gd name="connsiteX7" fmla="*/ 0 w 6722238"/>
              <a:gd name="connsiteY7" fmla="*/ 1870134 h 2243912"/>
              <a:gd name="connsiteX8" fmla="*/ 0 w 6722238"/>
              <a:gd name="connsiteY8"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6166837 w 6722238"/>
              <a:gd name="connsiteY3" fmla="*/ 1342130 h 2243912"/>
              <a:gd name="connsiteX4" fmla="*/ 6722180 w 6722238"/>
              <a:gd name="connsiteY4" fmla="*/ 1870134 h 2243912"/>
              <a:gd name="connsiteX5" fmla="*/ 6348402 w 6722238"/>
              <a:gd name="connsiteY5" fmla="*/ 2243912 h 2243912"/>
              <a:gd name="connsiteX6" fmla="*/ 373778 w 6722238"/>
              <a:gd name="connsiteY6" fmla="*/ 2243912 h 2243912"/>
              <a:gd name="connsiteX7" fmla="*/ 0 w 6722238"/>
              <a:gd name="connsiteY7" fmla="*/ 1870134 h 2243912"/>
              <a:gd name="connsiteX8" fmla="*/ 0 w 6722238"/>
              <a:gd name="connsiteY8"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6166837 w 6722238"/>
              <a:gd name="connsiteY3" fmla="*/ 1342130 h 2243912"/>
              <a:gd name="connsiteX4" fmla="*/ 6722180 w 6722238"/>
              <a:gd name="connsiteY4" fmla="*/ 1870134 h 2243912"/>
              <a:gd name="connsiteX5" fmla="*/ 6348402 w 6722238"/>
              <a:gd name="connsiteY5" fmla="*/ 2243912 h 2243912"/>
              <a:gd name="connsiteX6" fmla="*/ 373778 w 6722238"/>
              <a:gd name="connsiteY6" fmla="*/ 2243912 h 2243912"/>
              <a:gd name="connsiteX7" fmla="*/ 0 w 6722238"/>
              <a:gd name="connsiteY7" fmla="*/ 1870134 h 2243912"/>
              <a:gd name="connsiteX8" fmla="*/ 0 w 6722238"/>
              <a:gd name="connsiteY8"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6166837 w 6722238"/>
              <a:gd name="connsiteY3" fmla="*/ 1342130 h 2243912"/>
              <a:gd name="connsiteX4" fmla="*/ 6722180 w 6722238"/>
              <a:gd name="connsiteY4" fmla="*/ 1870134 h 2243912"/>
              <a:gd name="connsiteX5" fmla="*/ 6348402 w 6722238"/>
              <a:gd name="connsiteY5" fmla="*/ 2243912 h 2243912"/>
              <a:gd name="connsiteX6" fmla="*/ 373778 w 6722238"/>
              <a:gd name="connsiteY6" fmla="*/ 2243912 h 2243912"/>
              <a:gd name="connsiteX7" fmla="*/ 0 w 6722238"/>
              <a:gd name="connsiteY7" fmla="*/ 1870134 h 2243912"/>
              <a:gd name="connsiteX8" fmla="*/ 0 w 6722238"/>
              <a:gd name="connsiteY8"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6166837 w 6722238"/>
              <a:gd name="connsiteY3" fmla="*/ 1342130 h 2243912"/>
              <a:gd name="connsiteX4" fmla="*/ 6722180 w 6722238"/>
              <a:gd name="connsiteY4" fmla="*/ 1870134 h 2243912"/>
              <a:gd name="connsiteX5" fmla="*/ 6348402 w 6722238"/>
              <a:gd name="connsiteY5" fmla="*/ 2243912 h 2243912"/>
              <a:gd name="connsiteX6" fmla="*/ 373778 w 6722238"/>
              <a:gd name="connsiteY6" fmla="*/ 2243912 h 2243912"/>
              <a:gd name="connsiteX7" fmla="*/ 0 w 6722238"/>
              <a:gd name="connsiteY7" fmla="*/ 1870134 h 2243912"/>
              <a:gd name="connsiteX8" fmla="*/ 0 w 6722238"/>
              <a:gd name="connsiteY8"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6166837 w 6722238"/>
              <a:gd name="connsiteY3" fmla="*/ 1342130 h 2243912"/>
              <a:gd name="connsiteX4" fmla="*/ 6722180 w 6722238"/>
              <a:gd name="connsiteY4" fmla="*/ 1870134 h 2243912"/>
              <a:gd name="connsiteX5" fmla="*/ 6348402 w 6722238"/>
              <a:gd name="connsiteY5" fmla="*/ 2243912 h 2243912"/>
              <a:gd name="connsiteX6" fmla="*/ 373778 w 6722238"/>
              <a:gd name="connsiteY6" fmla="*/ 2243912 h 2243912"/>
              <a:gd name="connsiteX7" fmla="*/ 0 w 6722238"/>
              <a:gd name="connsiteY7" fmla="*/ 1870134 h 2243912"/>
              <a:gd name="connsiteX8" fmla="*/ 0 w 6722238"/>
              <a:gd name="connsiteY8" fmla="*/ 375068 h 2243912"/>
              <a:gd name="connsiteX0" fmla="*/ 0 w 6722238"/>
              <a:gd name="connsiteY0" fmla="*/ 375068 h 2243912"/>
              <a:gd name="connsiteX1" fmla="*/ 373778 w 6722238"/>
              <a:gd name="connsiteY1" fmla="*/ 1290 h 2243912"/>
              <a:gd name="connsiteX2" fmla="*/ 4916696 w 6722238"/>
              <a:gd name="connsiteY2" fmla="*/ 0 h 2243912"/>
              <a:gd name="connsiteX3" fmla="*/ 6166837 w 6722238"/>
              <a:gd name="connsiteY3" fmla="*/ 1342130 h 2243912"/>
              <a:gd name="connsiteX4" fmla="*/ 6722180 w 6722238"/>
              <a:gd name="connsiteY4" fmla="*/ 1870134 h 2243912"/>
              <a:gd name="connsiteX5" fmla="*/ 6348402 w 6722238"/>
              <a:gd name="connsiteY5" fmla="*/ 2243912 h 2243912"/>
              <a:gd name="connsiteX6" fmla="*/ 373778 w 6722238"/>
              <a:gd name="connsiteY6" fmla="*/ 2243912 h 2243912"/>
              <a:gd name="connsiteX7" fmla="*/ 0 w 6722238"/>
              <a:gd name="connsiteY7" fmla="*/ 1870134 h 2243912"/>
              <a:gd name="connsiteX8" fmla="*/ 0 w 6722238"/>
              <a:gd name="connsiteY8" fmla="*/ 375068 h 224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2238" h="2243912">
                <a:moveTo>
                  <a:pt x="0" y="375068"/>
                </a:moveTo>
                <a:cubicBezTo>
                  <a:pt x="0" y="168636"/>
                  <a:pt x="167346" y="1290"/>
                  <a:pt x="373778" y="1290"/>
                </a:cubicBezTo>
                <a:lnTo>
                  <a:pt x="4916696" y="0"/>
                </a:lnTo>
                <a:cubicBezTo>
                  <a:pt x="5583627" y="-430"/>
                  <a:pt x="5324943" y="1341625"/>
                  <a:pt x="6166837" y="1342130"/>
                </a:cubicBezTo>
                <a:cubicBezTo>
                  <a:pt x="6696659" y="1342448"/>
                  <a:pt x="6723776" y="1631896"/>
                  <a:pt x="6722180" y="1870134"/>
                </a:cubicBezTo>
                <a:cubicBezTo>
                  <a:pt x="6722180" y="2076566"/>
                  <a:pt x="6554834" y="2243912"/>
                  <a:pt x="6348402" y="2243912"/>
                </a:cubicBezTo>
                <a:lnTo>
                  <a:pt x="373778" y="2243912"/>
                </a:lnTo>
                <a:cubicBezTo>
                  <a:pt x="167346" y="2243912"/>
                  <a:pt x="0" y="2076566"/>
                  <a:pt x="0" y="1870134"/>
                </a:cubicBezTo>
                <a:lnTo>
                  <a:pt x="0" y="375068"/>
                </a:lnTo>
                <a:close/>
              </a:path>
            </a:pathLst>
          </a:cu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F11FA89-333E-4F92-9DC0-0DF5C7D93709}"/>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275741" y="99074"/>
            <a:ext cx="9430968" cy="6336000"/>
          </a:xfrm>
          <a:prstGeom prst="rect">
            <a:avLst/>
          </a:prstGeom>
          <a:ln>
            <a:noFill/>
          </a:ln>
          <a:effectLst/>
        </p:spPr>
      </p:pic>
      <p:sp>
        <p:nvSpPr>
          <p:cNvPr id="15" name="Rectangle: Rounded Corners 14">
            <a:extLst>
              <a:ext uri="{FF2B5EF4-FFF2-40B4-BE49-F238E27FC236}">
                <a16:creationId xmlns:a16="http://schemas.microsoft.com/office/drawing/2014/main" id="{B3470269-18D8-414E-8E51-72698B98AAD4}"/>
              </a:ext>
            </a:extLst>
          </p:cNvPr>
          <p:cNvSpPr/>
          <p:nvPr/>
        </p:nvSpPr>
        <p:spPr>
          <a:xfrm>
            <a:off x="7712847" y="4498603"/>
            <a:ext cx="2837789" cy="1422822"/>
          </a:xfrm>
          <a:custGeom>
            <a:avLst/>
            <a:gdLst>
              <a:gd name="connsiteX0" fmla="*/ 0 w 2837567"/>
              <a:gd name="connsiteY0" fmla="*/ 189488 h 1558928"/>
              <a:gd name="connsiteX1" fmla="*/ 189488 w 2837567"/>
              <a:gd name="connsiteY1" fmla="*/ 0 h 1558928"/>
              <a:gd name="connsiteX2" fmla="*/ 2648079 w 2837567"/>
              <a:gd name="connsiteY2" fmla="*/ 0 h 1558928"/>
              <a:gd name="connsiteX3" fmla="*/ 2837567 w 2837567"/>
              <a:gd name="connsiteY3" fmla="*/ 189488 h 1558928"/>
              <a:gd name="connsiteX4" fmla="*/ 2837567 w 2837567"/>
              <a:gd name="connsiteY4" fmla="*/ 1369440 h 1558928"/>
              <a:gd name="connsiteX5" fmla="*/ 2648079 w 2837567"/>
              <a:gd name="connsiteY5" fmla="*/ 1558928 h 1558928"/>
              <a:gd name="connsiteX6" fmla="*/ 189488 w 2837567"/>
              <a:gd name="connsiteY6" fmla="*/ 1558928 h 1558928"/>
              <a:gd name="connsiteX7" fmla="*/ 0 w 2837567"/>
              <a:gd name="connsiteY7" fmla="*/ 1369440 h 1558928"/>
              <a:gd name="connsiteX8" fmla="*/ 0 w 2837567"/>
              <a:gd name="connsiteY8" fmla="*/ 189488 h 1558928"/>
              <a:gd name="connsiteX0" fmla="*/ 0 w 2837567"/>
              <a:gd name="connsiteY0" fmla="*/ 189488 h 1567203"/>
              <a:gd name="connsiteX1" fmla="*/ 189488 w 2837567"/>
              <a:gd name="connsiteY1" fmla="*/ 0 h 1567203"/>
              <a:gd name="connsiteX2" fmla="*/ 2648079 w 2837567"/>
              <a:gd name="connsiteY2" fmla="*/ 0 h 1567203"/>
              <a:gd name="connsiteX3" fmla="*/ 2837567 w 2837567"/>
              <a:gd name="connsiteY3" fmla="*/ 189488 h 1567203"/>
              <a:gd name="connsiteX4" fmla="*/ 2837567 w 2837567"/>
              <a:gd name="connsiteY4" fmla="*/ 1369440 h 1567203"/>
              <a:gd name="connsiteX5" fmla="*/ 2648079 w 2837567"/>
              <a:gd name="connsiteY5" fmla="*/ 1558928 h 1567203"/>
              <a:gd name="connsiteX6" fmla="*/ 917698 w 2837567"/>
              <a:gd name="connsiteY6" fmla="*/ 1567203 h 1567203"/>
              <a:gd name="connsiteX7" fmla="*/ 0 w 2837567"/>
              <a:gd name="connsiteY7" fmla="*/ 1369440 h 1567203"/>
              <a:gd name="connsiteX8" fmla="*/ 0 w 2837567"/>
              <a:gd name="connsiteY8" fmla="*/ 189488 h 1567203"/>
              <a:gd name="connsiteX0" fmla="*/ 0 w 2837567"/>
              <a:gd name="connsiteY0" fmla="*/ 189488 h 1567203"/>
              <a:gd name="connsiteX1" fmla="*/ 189488 w 2837567"/>
              <a:gd name="connsiteY1" fmla="*/ 0 h 1567203"/>
              <a:gd name="connsiteX2" fmla="*/ 2648079 w 2837567"/>
              <a:gd name="connsiteY2" fmla="*/ 0 h 1567203"/>
              <a:gd name="connsiteX3" fmla="*/ 2837567 w 2837567"/>
              <a:gd name="connsiteY3" fmla="*/ 189488 h 1567203"/>
              <a:gd name="connsiteX4" fmla="*/ 2837567 w 2837567"/>
              <a:gd name="connsiteY4" fmla="*/ 1369440 h 1567203"/>
              <a:gd name="connsiteX5" fmla="*/ 2648079 w 2837567"/>
              <a:gd name="connsiteY5" fmla="*/ 1558928 h 1567203"/>
              <a:gd name="connsiteX6" fmla="*/ 917698 w 2837567"/>
              <a:gd name="connsiteY6" fmla="*/ 1567203 h 1567203"/>
              <a:gd name="connsiteX7" fmla="*/ 786136 w 2837567"/>
              <a:gd name="connsiteY7" fmla="*/ 1274276 h 1567203"/>
              <a:gd name="connsiteX8" fmla="*/ 0 w 2837567"/>
              <a:gd name="connsiteY8" fmla="*/ 189488 h 1567203"/>
              <a:gd name="connsiteX0" fmla="*/ 0 w 2837567"/>
              <a:gd name="connsiteY0" fmla="*/ 189488 h 1567203"/>
              <a:gd name="connsiteX1" fmla="*/ 189488 w 2837567"/>
              <a:gd name="connsiteY1" fmla="*/ 0 h 1567203"/>
              <a:gd name="connsiteX2" fmla="*/ 2648079 w 2837567"/>
              <a:gd name="connsiteY2" fmla="*/ 0 h 1567203"/>
              <a:gd name="connsiteX3" fmla="*/ 2837567 w 2837567"/>
              <a:gd name="connsiteY3" fmla="*/ 189488 h 1567203"/>
              <a:gd name="connsiteX4" fmla="*/ 2837567 w 2837567"/>
              <a:gd name="connsiteY4" fmla="*/ 1369440 h 1567203"/>
              <a:gd name="connsiteX5" fmla="*/ 2648079 w 2837567"/>
              <a:gd name="connsiteY5" fmla="*/ 1558928 h 1567203"/>
              <a:gd name="connsiteX6" fmla="*/ 917698 w 2837567"/>
              <a:gd name="connsiteY6" fmla="*/ 1567203 h 1567203"/>
              <a:gd name="connsiteX7" fmla="*/ 786136 w 2837567"/>
              <a:gd name="connsiteY7" fmla="*/ 1274276 h 1567203"/>
              <a:gd name="connsiteX8" fmla="*/ 0 w 2837567"/>
              <a:gd name="connsiteY8" fmla="*/ 189488 h 1567203"/>
              <a:gd name="connsiteX0" fmla="*/ 0 w 2837567"/>
              <a:gd name="connsiteY0" fmla="*/ 189488 h 1567203"/>
              <a:gd name="connsiteX1" fmla="*/ 189488 w 2837567"/>
              <a:gd name="connsiteY1" fmla="*/ 0 h 1567203"/>
              <a:gd name="connsiteX2" fmla="*/ 2648079 w 2837567"/>
              <a:gd name="connsiteY2" fmla="*/ 0 h 1567203"/>
              <a:gd name="connsiteX3" fmla="*/ 2837567 w 2837567"/>
              <a:gd name="connsiteY3" fmla="*/ 189488 h 1567203"/>
              <a:gd name="connsiteX4" fmla="*/ 2837567 w 2837567"/>
              <a:gd name="connsiteY4" fmla="*/ 1369440 h 1567203"/>
              <a:gd name="connsiteX5" fmla="*/ 2648079 w 2837567"/>
              <a:gd name="connsiteY5" fmla="*/ 1558928 h 1567203"/>
              <a:gd name="connsiteX6" fmla="*/ 917698 w 2837567"/>
              <a:gd name="connsiteY6" fmla="*/ 1567203 h 1567203"/>
              <a:gd name="connsiteX7" fmla="*/ 786136 w 2837567"/>
              <a:gd name="connsiteY7" fmla="*/ 1274276 h 1567203"/>
              <a:gd name="connsiteX8" fmla="*/ 764784 w 2837567"/>
              <a:gd name="connsiteY8" fmla="*/ 941852 h 1567203"/>
              <a:gd name="connsiteX9" fmla="*/ 0 w 2837567"/>
              <a:gd name="connsiteY9" fmla="*/ 189488 h 1567203"/>
              <a:gd name="connsiteX0" fmla="*/ 0 w 2837567"/>
              <a:gd name="connsiteY0" fmla="*/ 189488 h 1567203"/>
              <a:gd name="connsiteX1" fmla="*/ 189488 w 2837567"/>
              <a:gd name="connsiteY1" fmla="*/ 0 h 1567203"/>
              <a:gd name="connsiteX2" fmla="*/ 2648079 w 2837567"/>
              <a:gd name="connsiteY2" fmla="*/ 0 h 1567203"/>
              <a:gd name="connsiteX3" fmla="*/ 2837567 w 2837567"/>
              <a:gd name="connsiteY3" fmla="*/ 189488 h 1567203"/>
              <a:gd name="connsiteX4" fmla="*/ 2837567 w 2837567"/>
              <a:gd name="connsiteY4" fmla="*/ 1369440 h 1567203"/>
              <a:gd name="connsiteX5" fmla="*/ 2648079 w 2837567"/>
              <a:gd name="connsiteY5" fmla="*/ 1558928 h 1567203"/>
              <a:gd name="connsiteX6" fmla="*/ 917698 w 2837567"/>
              <a:gd name="connsiteY6" fmla="*/ 1567203 h 1567203"/>
              <a:gd name="connsiteX7" fmla="*/ 786136 w 2837567"/>
              <a:gd name="connsiteY7" fmla="*/ 1274276 h 1567203"/>
              <a:gd name="connsiteX8" fmla="*/ 764784 w 2837567"/>
              <a:gd name="connsiteY8" fmla="*/ 941852 h 1567203"/>
              <a:gd name="connsiteX9" fmla="*/ 0 w 2837567"/>
              <a:gd name="connsiteY9" fmla="*/ 189488 h 1567203"/>
              <a:gd name="connsiteX0" fmla="*/ 0 w 2837567"/>
              <a:gd name="connsiteY0" fmla="*/ 189488 h 1567203"/>
              <a:gd name="connsiteX1" fmla="*/ 189488 w 2837567"/>
              <a:gd name="connsiteY1" fmla="*/ 0 h 1567203"/>
              <a:gd name="connsiteX2" fmla="*/ 2648079 w 2837567"/>
              <a:gd name="connsiteY2" fmla="*/ 0 h 1567203"/>
              <a:gd name="connsiteX3" fmla="*/ 2837567 w 2837567"/>
              <a:gd name="connsiteY3" fmla="*/ 189488 h 1567203"/>
              <a:gd name="connsiteX4" fmla="*/ 2837567 w 2837567"/>
              <a:gd name="connsiteY4" fmla="*/ 1369440 h 1567203"/>
              <a:gd name="connsiteX5" fmla="*/ 2648079 w 2837567"/>
              <a:gd name="connsiteY5" fmla="*/ 1558928 h 1567203"/>
              <a:gd name="connsiteX6" fmla="*/ 917698 w 2837567"/>
              <a:gd name="connsiteY6" fmla="*/ 1567203 h 1567203"/>
              <a:gd name="connsiteX7" fmla="*/ 786136 w 2837567"/>
              <a:gd name="connsiteY7" fmla="*/ 1274276 h 1567203"/>
              <a:gd name="connsiteX8" fmla="*/ 764784 w 2837567"/>
              <a:gd name="connsiteY8" fmla="*/ 941852 h 1567203"/>
              <a:gd name="connsiteX9" fmla="*/ 0 w 2837567"/>
              <a:gd name="connsiteY9" fmla="*/ 189488 h 1567203"/>
              <a:gd name="connsiteX0" fmla="*/ 0 w 2837567"/>
              <a:gd name="connsiteY0" fmla="*/ 189488 h 1567203"/>
              <a:gd name="connsiteX1" fmla="*/ 189488 w 2837567"/>
              <a:gd name="connsiteY1" fmla="*/ 0 h 1567203"/>
              <a:gd name="connsiteX2" fmla="*/ 2648079 w 2837567"/>
              <a:gd name="connsiteY2" fmla="*/ 0 h 1567203"/>
              <a:gd name="connsiteX3" fmla="*/ 2837567 w 2837567"/>
              <a:gd name="connsiteY3" fmla="*/ 189488 h 1567203"/>
              <a:gd name="connsiteX4" fmla="*/ 2837567 w 2837567"/>
              <a:gd name="connsiteY4" fmla="*/ 1369440 h 1567203"/>
              <a:gd name="connsiteX5" fmla="*/ 2648079 w 2837567"/>
              <a:gd name="connsiteY5" fmla="*/ 1558928 h 1567203"/>
              <a:gd name="connsiteX6" fmla="*/ 917698 w 2837567"/>
              <a:gd name="connsiteY6" fmla="*/ 1567203 h 1567203"/>
              <a:gd name="connsiteX7" fmla="*/ 786136 w 2837567"/>
              <a:gd name="connsiteY7" fmla="*/ 1274276 h 1567203"/>
              <a:gd name="connsiteX8" fmla="*/ 764784 w 2837567"/>
              <a:gd name="connsiteY8" fmla="*/ 941852 h 1567203"/>
              <a:gd name="connsiteX9" fmla="*/ 0 w 2837567"/>
              <a:gd name="connsiteY9" fmla="*/ 189488 h 1567203"/>
              <a:gd name="connsiteX0" fmla="*/ 0 w 2837567"/>
              <a:gd name="connsiteY0" fmla="*/ 189488 h 1567203"/>
              <a:gd name="connsiteX1" fmla="*/ 189488 w 2837567"/>
              <a:gd name="connsiteY1" fmla="*/ 0 h 1567203"/>
              <a:gd name="connsiteX2" fmla="*/ 2648079 w 2837567"/>
              <a:gd name="connsiteY2" fmla="*/ 0 h 1567203"/>
              <a:gd name="connsiteX3" fmla="*/ 2837567 w 2837567"/>
              <a:gd name="connsiteY3" fmla="*/ 189488 h 1567203"/>
              <a:gd name="connsiteX4" fmla="*/ 2837567 w 2837567"/>
              <a:gd name="connsiteY4" fmla="*/ 1369440 h 1567203"/>
              <a:gd name="connsiteX5" fmla="*/ 2648079 w 2837567"/>
              <a:gd name="connsiteY5" fmla="*/ 1558928 h 1567203"/>
              <a:gd name="connsiteX6" fmla="*/ 917698 w 2837567"/>
              <a:gd name="connsiteY6" fmla="*/ 1567203 h 1567203"/>
              <a:gd name="connsiteX7" fmla="*/ 786136 w 2837567"/>
              <a:gd name="connsiteY7" fmla="*/ 1274276 h 1567203"/>
              <a:gd name="connsiteX8" fmla="*/ 140012 w 2837567"/>
              <a:gd name="connsiteY8" fmla="*/ 929439 h 1567203"/>
              <a:gd name="connsiteX9" fmla="*/ 0 w 2837567"/>
              <a:gd name="connsiteY9" fmla="*/ 189488 h 1567203"/>
              <a:gd name="connsiteX0" fmla="*/ 22171 w 2859738"/>
              <a:gd name="connsiteY0" fmla="*/ 189488 h 1567203"/>
              <a:gd name="connsiteX1" fmla="*/ 211659 w 2859738"/>
              <a:gd name="connsiteY1" fmla="*/ 0 h 1567203"/>
              <a:gd name="connsiteX2" fmla="*/ 2670250 w 2859738"/>
              <a:gd name="connsiteY2" fmla="*/ 0 h 1567203"/>
              <a:gd name="connsiteX3" fmla="*/ 2859738 w 2859738"/>
              <a:gd name="connsiteY3" fmla="*/ 189488 h 1567203"/>
              <a:gd name="connsiteX4" fmla="*/ 2859738 w 2859738"/>
              <a:gd name="connsiteY4" fmla="*/ 1369440 h 1567203"/>
              <a:gd name="connsiteX5" fmla="*/ 2670250 w 2859738"/>
              <a:gd name="connsiteY5" fmla="*/ 1558928 h 1567203"/>
              <a:gd name="connsiteX6" fmla="*/ 939869 w 2859738"/>
              <a:gd name="connsiteY6" fmla="*/ 1567203 h 1567203"/>
              <a:gd name="connsiteX7" fmla="*/ 808307 w 2859738"/>
              <a:gd name="connsiteY7" fmla="*/ 1274276 h 1567203"/>
              <a:gd name="connsiteX8" fmla="*/ 162183 w 2859738"/>
              <a:gd name="connsiteY8" fmla="*/ 929439 h 1567203"/>
              <a:gd name="connsiteX9" fmla="*/ 22171 w 2859738"/>
              <a:gd name="connsiteY9" fmla="*/ 189488 h 1567203"/>
              <a:gd name="connsiteX0" fmla="*/ 1618 w 2839185"/>
              <a:gd name="connsiteY0" fmla="*/ 189488 h 1567203"/>
              <a:gd name="connsiteX1" fmla="*/ 191106 w 2839185"/>
              <a:gd name="connsiteY1" fmla="*/ 0 h 1567203"/>
              <a:gd name="connsiteX2" fmla="*/ 2649697 w 2839185"/>
              <a:gd name="connsiteY2" fmla="*/ 0 h 1567203"/>
              <a:gd name="connsiteX3" fmla="*/ 2839185 w 2839185"/>
              <a:gd name="connsiteY3" fmla="*/ 189488 h 1567203"/>
              <a:gd name="connsiteX4" fmla="*/ 2839185 w 2839185"/>
              <a:gd name="connsiteY4" fmla="*/ 1369440 h 1567203"/>
              <a:gd name="connsiteX5" fmla="*/ 2649697 w 2839185"/>
              <a:gd name="connsiteY5" fmla="*/ 1558928 h 1567203"/>
              <a:gd name="connsiteX6" fmla="*/ 919316 w 2839185"/>
              <a:gd name="connsiteY6" fmla="*/ 1567203 h 1567203"/>
              <a:gd name="connsiteX7" fmla="*/ 787754 w 2839185"/>
              <a:gd name="connsiteY7" fmla="*/ 1274276 h 1567203"/>
              <a:gd name="connsiteX8" fmla="*/ 207831 w 2839185"/>
              <a:gd name="connsiteY8" fmla="*/ 925301 h 1567203"/>
              <a:gd name="connsiteX9" fmla="*/ 1618 w 2839185"/>
              <a:gd name="connsiteY9" fmla="*/ 189488 h 1567203"/>
              <a:gd name="connsiteX0" fmla="*/ 1618 w 2839185"/>
              <a:gd name="connsiteY0" fmla="*/ 189488 h 1567203"/>
              <a:gd name="connsiteX1" fmla="*/ 191106 w 2839185"/>
              <a:gd name="connsiteY1" fmla="*/ 0 h 1567203"/>
              <a:gd name="connsiteX2" fmla="*/ 2649697 w 2839185"/>
              <a:gd name="connsiteY2" fmla="*/ 0 h 1567203"/>
              <a:gd name="connsiteX3" fmla="*/ 2839185 w 2839185"/>
              <a:gd name="connsiteY3" fmla="*/ 189488 h 1567203"/>
              <a:gd name="connsiteX4" fmla="*/ 2839185 w 2839185"/>
              <a:gd name="connsiteY4" fmla="*/ 1369440 h 1567203"/>
              <a:gd name="connsiteX5" fmla="*/ 2649697 w 2839185"/>
              <a:gd name="connsiteY5" fmla="*/ 1558928 h 1567203"/>
              <a:gd name="connsiteX6" fmla="*/ 919316 w 2839185"/>
              <a:gd name="connsiteY6" fmla="*/ 1567203 h 1567203"/>
              <a:gd name="connsiteX7" fmla="*/ 787754 w 2839185"/>
              <a:gd name="connsiteY7" fmla="*/ 1274276 h 1567203"/>
              <a:gd name="connsiteX8" fmla="*/ 207831 w 2839185"/>
              <a:gd name="connsiteY8" fmla="*/ 925301 h 1567203"/>
              <a:gd name="connsiteX9" fmla="*/ 1618 w 2839185"/>
              <a:gd name="connsiteY9" fmla="*/ 189488 h 1567203"/>
              <a:gd name="connsiteX0" fmla="*/ 1618 w 2839185"/>
              <a:gd name="connsiteY0" fmla="*/ 189488 h 1567203"/>
              <a:gd name="connsiteX1" fmla="*/ 191106 w 2839185"/>
              <a:gd name="connsiteY1" fmla="*/ 0 h 1567203"/>
              <a:gd name="connsiteX2" fmla="*/ 2649697 w 2839185"/>
              <a:gd name="connsiteY2" fmla="*/ 0 h 1567203"/>
              <a:gd name="connsiteX3" fmla="*/ 2839185 w 2839185"/>
              <a:gd name="connsiteY3" fmla="*/ 189488 h 1567203"/>
              <a:gd name="connsiteX4" fmla="*/ 2839185 w 2839185"/>
              <a:gd name="connsiteY4" fmla="*/ 1369440 h 1567203"/>
              <a:gd name="connsiteX5" fmla="*/ 2649697 w 2839185"/>
              <a:gd name="connsiteY5" fmla="*/ 1558928 h 1567203"/>
              <a:gd name="connsiteX6" fmla="*/ 919316 w 2839185"/>
              <a:gd name="connsiteY6" fmla="*/ 1567203 h 1567203"/>
              <a:gd name="connsiteX7" fmla="*/ 787754 w 2839185"/>
              <a:gd name="connsiteY7" fmla="*/ 1274276 h 1567203"/>
              <a:gd name="connsiteX8" fmla="*/ 207831 w 2839185"/>
              <a:gd name="connsiteY8" fmla="*/ 925301 h 1567203"/>
              <a:gd name="connsiteX9" fmla="*/ 1618 w 2839185"/>
              <a:gd name="connsiteY9" fmla="*/ 189488 h 1567203"/>
              <a:gd name="connsiteX0" fmla="*/ 1618 w 2839185"/>
              <a:gd name="connsiteY0" fmla="*/ 189488 h 1567203"/>
              <a:gd name="connsiteX1" fmla="*/ 191106 w 2839185"/>
              <a:gd name="connsiteY1" fmla="*/ 0 h 1567203"/>
              <a:gd name="connsiteX2" fmla="*/ 2649697 w 2839185"/>
              <a:gd name="connsiteY2" fmla="*/ 0 h 1567203"/>
              <a:gd name="connsiteX3" fmla="*/ 2839185 w 2839185"/>
              <a:gd name="connsiteY3" fmla="*/ 189488 h 1567203"/>
              <a:gd name="connsiteX4" fmla="*/ 2839185 w 2839185"/>
              <a:gd name="connsiteY4" fmla="*/ 1369440 h 1567203"/>
              <a:gd name="connsiteX5" fmla="*/ 2649697 w 2839185"/>
              <a:gd name="connsiteY5" fmla="*/ 1558928 h 1567203"/>
              <a:gd name="connsiteX6" fmla="*/ 919316 w 2839185"/>
              <a:gd name="connsiteY6" fmla="*/ 1567203 h 1567203"/>
              <a:gd name="connsiteX7" fmla="*/ 787754 w 2839185"/>
              <a:gd name="connsiteY7" fmla="*/ 1274276 h 1567203"/>
              <a:gd name="connsiteX8" fmla="*/ 207831 w 2839185"/>
              <a:gd name="connsiteY8" fmla="*/ 925301 h 1567203"/>
              <a:gd name="connsiteX9" fmla="*/ 1618 w 2839185"/>
              <a:gd name="connsiteY9" fmla="*/ 189488 h 1567203"/>
              <a:gd name="connsiteX0" fmla="*/ 1618 w 2839185"/>
              <a:gd name="connsiteY0" fmla="*/ 189488 h 1567203"/>
              <a:gd name="connsiteX1" fmla="*/ 191106 w 2839185"/>
              <a:gd name="connsiteY1" fmla="*/ 0 h 1567203"/>
              <a:gd name="connsiteX2" fmla="*/ 2649697 w 2839185"/>
              <a:gd name="connsiteY2" fmla="*/ 0 h 1567203"/>
              <a:gd name="connsiteX3" fmla="*/ 2839185 w 2839185"/>
              <a:gd name="connsiteY3" fmla="*/ 189488 h 1567203"/>
              <a:gd name="connsiteX4" fmla="*/ 2839185 w 2839185"/>
              <a:gd name="connsiteY4" fmla="*/ 1369440 h 1567203"/>
              <a:gd name="connsiteX5" fmla="*/ 2649697 w 2839185"/>
              <a:gd name="connsiteY5" fmla="*/ 1558928 h 1567203"/>
              <a:gd name="connsiteX6" fmla="*/ 919316 w 2839185"/>
              <a:gd name="connsiteY6" fmla="*/ 1567203 h 1567203"/>
              <a:gd name="connsiteX7" fmla="*/ 787754 w 2839185"/>
              <a:gd name="connsiteY7" fmla="*/ 1274276 h 1567203"/>
              <a:gd name="connsiteX8" fmla="*/ 207831 w 2839185"/>
              <a:gd name="connsiteY8" fmla="*/ 925301 h 1567203"/>
              <a:gd name="connsiteX9" fmla="*/ 1618 w 2839185"/>
              <a:gd name="connsiteY9" fmla="*/ 189488 h 1567203"/>
              <a:gd name="connsiteX0" fmla="*/ 1618 w 2839185"/>
              <a:gd name="connsiteY0" fmla="*/ 189488 h 1567203"/>
              <a:gd name="connsiteX1" fmla="*/ 191106 w 2839185"/>
              <a:gd name="connsiteY1" fmla="*/ 0 h 1567203"/>
              <a:gd name="connsiteX2" fmla="*/ 2649697 w 2839185"/>
              <a:gd name="connsiteY2" fmla="*/ 0 h 1567203"/>
              <a:gd name="connsiteX3" fmla="*/ 2839185 w 2839185"/>
              <a:gd name="connsiteY3" fmla="*/ 189488 h 1567203"/>
              <a:gd name="connsiteX4" fmla="*/ 2839185 w 2839185"/>
              <a:gd name="connsiteY4" fmla="*/ 1369440 h 1567203"/>
              <a:gd name="connsiteX5" fmla="*/ 2649697 w 2839185"/>
              <a:gd name="connsiteY5" fmla="*/ 1558928 h 1567203"/>
              <a:gd name="connsiteX6" fmla="*/ 919316 w 2839185"/>
              <a:gd name="connsiteY6" fmla="*/ 1567203 h 1567203"/>
              <a:gd name="connsiteX7" fmla="*/ 787754 w 2839185"/>
              <a:gd name="connsiteY7" fmla="*/ 1274276 h 1567203"/>
              <a:gd name="connsiteX8" fmla="*/ 207831 w 2839185"/>
              <a:gd name="connsiteY8" fmla="*/ 925301 h 1567203"/>
              <a:gd name="connsiteX9" fmla="*/ 1618 w 2839185"/>
              <a:gd name="connsiteY9" fmla="*/ 189488 h 1567203"/>
              <a:gd name="connsiteX0" fmla="*/ 1618 w 2839185"/>
              <a:gd name="connsiteY0" fmla="*/ 189488 h 1571340"/>
              <a:gd name="connsiteX1" fmla="*/ 191106 w 2839185"/>
              <a:gd name="connsiteY1" fmla="*/ 0 h 1571340"/>
              <a:gd name="connsiteX2" fmla="*/ 2649697 w 2839185"/>
              <a:gd name="connsiteY2" fmla="*/ 0 h 1571340"/>
              <a:gd name="connsiteX3" fmla="*/ 2839185 w 2839185"/>
              <a:gd name="connsiteY3" fmla="*/ 189488 h 1571340"/>
              <a:gd name="connsiteX4" fmla="*/ 2839185 w 2839185"/>
              <a:gd name="connsiteY4" fmla="*/ 1369440 h 1571340"/>
              <a:gd name="connsiteX5" fmla="*/ 2649697 w 2839185"/>
              <a:gd name="connsiteY5" fmla="*/ 1558928 h 1571340"/>
              <a:gd name="connsiteX6" fmla="*/ 1175844 w 2839185"/>
              <a:gd name="connsiteY6" fmla="*/ 1571340 h 1571340"/>
              <a:gd name="connsiteX7" fmla="*/ 787754 w 2839185"/>
              <a:gd name="connsiteY7" fmla="*/ 1274276 h 1571340"/>
              <a:gd name="connsiteX8" fmla="*/ 207831 w 2839185"/>
              <a:gd name="connsiteY8" fmla="*/ 925301 h 1571340"/>
              <a:gd name="connsiteX9" fmla="*/ 1618 w 2839185"/>
              <a:gd name="connsiteY9" fmla="*/ 189488 h 1571340"/>
              <a:gd name="connsiteX0" fmla="*/ 1618 w 2839185"/>
              <a:gd name="connsiteY0" fmla="*/ 189488 h 1571340"/>
              <a:gd name="connsiteX1" fmla="*/ 191106 w 2839185"/>
              <a:gd name="connsiteY1" fmla="*/ 0 h 1571340"/>
              <a:gd name="connsiteX2" fmla="*/ 2649697 w 2839185"/>
              <a:gd name="connsiteY2" fmla="*/ 0 h 1571340"/>
              <a:gd name="connsiteX3" fmla="*/ 2839185 w 2839185"/>
              <a:gd name="connsiteY3" fmla="*/ 189488 h 1571340"/>
              <a:gd name="connsiteX4" fmla="*/ 2839185 w 2839185"/>
              <a:gd name="connsiteY4" fmla="*/ 1369440 h 1571340"/>
              <a:gd name="connsiteX5" fmla="*/ 2649697 w 2839185"/>
              <a:gd name="connsiteY5" fmla="*/ 1558928 h 1571340"/>
              <a:gd name="connsiteX6" fmla="*/ 1175844 w 2839185"/>
              <a:gd name="connsiteY6" fmla="*/ 1571340 h 1571340"/>
              <a:gd name="connsiteX7" fmla="*/ 1031869 w 2839185"/>
              <a:gd name="connsiteY7" fmla="*/ 1170838 h 1571340"/>
              <a:gd name="connsiteX8" fmla="*/ 207831 w 2839185"/>
              <a:gd name="connsiteY8" fmla="*/ 925301 h 1571340"/>
              <a:gd name="connsiteX9" fmla="*/ 1618 w 2839185"/>
              <a:gd name="connsiteY9" fmla="*/ 189488 h 1571340"/>
              <a:gd name="connsiteX0" fmla="*/ 1618 w 2839185"/>
              <a:gd name="connsiteY0" fmla="*/ 189488 h 1571340"/>
              <a:gd name="connsiteX1" fmla="*/ 191106 w 2839185"/>
              <a:gd name="connsiteY1" fmla="*/ 0 h 1571340"/>
              <a:gd name="connsiteX2" fmla="*/ 2649697 w 2839185"/>
              <a:gd name="connsiteY2" fmla="*/ 0 h 1571340"/>
              <a:gd name="connsiteX3" fmla="*/ 2839185 w 2839185"/>
              <a:gd name="connsiteY3" fmla="*/ 189488 h 1571340"/>
              <a:gd name="connsiteX4" fmla="*/ 2839185 w 2839185"/>
              <a:gd name="connsiteY4" fmla="*/ 1369440 h 1571340"/>
              <a:gd name="connsiteX5" fmla="*/ 2649697 w 2839185"/>
              <a:gd name="connsiteY5" fmla="*/ 1558928 h 1571340"/>
              <a:gd name="connsiteX6" fmla="*/ 1175844 w 2839185"/>
              <a:gd name="connsiteY6" fmla="*/ 1571340 h 1571340"/>
              <a:gd name="connsiteX7" fmla="*/ 1429074 w 2839185"/>
              <a:gd name="connsiteY7" fmla="*/ 591580 h 1571340"/>
              <a:gd name="connsiteX8" fmla="*/ 207831 w 2839185"/>
              <a:gd name="connsiteY8" fmla="*/ 925301 h 1571340"/>
              <a:gd name="connsiteX9" fmla="*/ 1618 w 2839185"/>
              <a:gd name="connsiteY9" fmla="*/ 189488 h 1571340"/>
              <a:gd name="connsiteX0" fmla="*/ 1618 w 2839185"/>
              <a:gd name="connsiteY0" fmla="*/ 189488 h 1571340"/>
              <a:gd name="connsiteX1" fmla="*/ 191106 w 2839185"/>
              <a:gd name="connsiteY1" fmla="*/ 0 h 1571340"/>
              <a:gd name="connsiteX2" fmla="*/ 2649697 w 2839185"/>
              <a:gd name="connsiteY2" fmla="*/ 0 h 1571340"/>
              <a:gd name="connsiteX3" fmla="*/ 2839185 w 2839185"/>
              <a:gd name="connsiteY3" fmla="*/ 189488 h 1571340"/>
              <a:gd name="connsiteX4" fmla="*/ 2839185 w 2839185"/>
              <a:gd name="connsiteY4" fmla="*/ 1369440 h 1571340"/>
              <a:gd name="connsiteX5" fmla="*/ 2649697 w 2839185"/>
              <a:gd name="connsiteY5" fmla="*/ 1558928 h 1571340"/>
              <a:gd name="connsiteX6" fmla="*/ 1175844 w 2839185"/>
              <a:gd name="connsiteY6" fmla="*/ 1571340 h 1571340"/>
              <a:gd name="connsiteX7" fmla="*/ 978081 w 2839185"/>
              <a:gd name="connsiteY7" fmla="*/ 1009474 h 1571340"/>
              <a:gd name="connsiteX8" fmla="*/ 207831 w 2839185"/>
              <a:gd name="connsiteY8" fmla="*/ 925301 h 1571340"/>
              <a:gd name="connsiteX9" fmla="*/ 1618 w 2839185"/>
              <a:gd name="connsiteY9" fmla="*/ 189488 h 1571340"/>
              <a:gd name="connsiteX0" fmla="*/ 1618 w 2839185"/>
              <a:gd name="connsiteY0" fmla="*/ 189488 h 1575478"/>
              <a:gd name="connsiteX1" fmla="*/ 191106 w 2839185"/>
              <a:gd name="connsiteY1" fmla="*/ 0 h 1575478"/>
              <a:gd name="connsiteX2" fmla="*/ 2649697 w 2839185"/>
              <a:gd name="connsiteY2" fmla="*/ 0 h 1575478"/>
              <a:gd name="connsiteX3" fmla="*/ 2839185 w 2839185"/>
              <a:gd name="connsiteY3" fmla="*/ 189488 h 1575478"/>
              <a:gd name="connsiteX4" fmla="*/ 2839185 w 2839185"/>
              <a:gd name="connsiteY4" fmla="*/ 1369440 h 1575478"/>
              <a:gd name="connsiteX5" fmla="*/ 2649697 w 2839185"/>
              <a:gd name="connsiteY5" fmla="*/ 1558928 h 1575478"/>
              <a:gd name="connsiteX6" fmla="*/ 1370309 w 2839185"/>
              <a:gd name="connsiteY6" fmla="*/ 1575478 h 1575478"/>
              <a:gd name="connsiteX7" fmla="*/ 978081 w 2839185"/>
              <a:gd name="connsiteY7" fmla="*/ 1009474 h 1575478"/>
              <a:gd name="connsiteX8" fmla="*/ 207831 w 2839185"/>
              <a:gd name="connsiteY8" fmla="*/ 925301 h 1575478"/>
              <a:gd name="connsiteX9" fmla="*/ 1618 w 2839185"/>
              <a:gd name="connsiteY9" fmla="*/ 189488 h 1575478"/>
              <a:gd name="connsiteX0" fmla="*/ 1618 w 2839185"/>
              <a:gd name="connsiteY0" fmla="*/ 189488 h 1558928"/>
              <a:gd name="connsiteX1" fmla="*/ 191106 w 2839185"/>
              <a:gd name="connsiteY1" fmla="*/ 0 h 1558928"/>
              <a:gd name="connsiteX2" fmla="*/ 2649697 w 2839185"/>
              <a:gd name="connsiteY2" fmla="*/ 0 h 1558928"/>
              <a:gd name="connsiteX3" fmla="*/ 2839185 w 2839185"/>
              <a:gd name="connsiteY3" fmla="*/ 189488 h 1558928"/>
              <a:gd name="connsiteX4" fmla="*/ 2839185 w 2839185"/>
              <a:gd name="connsiteY4" fmla="*/ 1369440 h 1558928"/>
              <a:gd name="connsiteX5" fmla="*/ 2649697 w 2839185"/>
              <a:gd name="connsiteY5" fmla="*/ 1558928 h 1558928"/>
              <a:gd name="connsiteX6" fmla="*/ 1564774 w 2839185"/>
              <a:gd name="connsiteY6" fmla="*/ 1558927 h 1558928"/>
              <a:gd name="connsiteX7" fmla="*/ 978081 w 2839185"/>
              <a:gd name="connsiteY7" fmla="*/ 1009474 h 1558928"/>
              <a:gd name="connsiteX8" fmla="*/ 207831 w 2839185"/>
              <a:gd name="connsiteY8" fmla="*/ 925301 h 1558928"/>
              <a:gd name="connsiteX9" fmla="*/ 1618 w 2839185"/>
              <a:gd name="connsiteY9" fmla="*/ 189488 h 1558928"/>
              <a:gd name="connsiteX0" fmla="*/ 1618 w 2839185"/>
              <a:gd name="connsiteY0" fmla="*/ 189488 h 1558928"/>
              <a:gd name="connsiteX1" fmla="*/ 191106 w 2839185"/>
              <a:gd name="connsiteY1" fmla="*/ 0 h 1558928"/>
              <a:gd name="connsiteX2" fmla="*/ 2649697 w 2839185"/>
              <a:gd name="connsiteY2" fmla="*/ 0 h 1558928"/>
              <a:gd name="connsiteX3" fmla="*/ 2839185 w 2839185"/>
              <a:gd name="connsiteY3" fmla="*/ 189488 h 1558928"/>
              <a:gd name="connsiteX4" fmla="*/ 2839185 w 2839185"/>
              <a:gd name="connsiteY4" fmla="*/ 1369440 h 1558928"/>
              <a:gd name="connsiteX5" fmla="*/ 2649697 w 2839185"/>
              <a:gd name="connsiteY5" fmla="*/ 1558928 h 1558928"/>
              <a:gd name="connsiteX6" fmla="*/ 1564774 w 2839185"/>
              <a:gd name="connsiteY6" fmla="*/ 1558927 h 1558928"/>
              <a:gd name="connsiteX7" fmla="*/ 978081 w 2839185"/>
              <a:gd name="connsiteY7" fmla="*/ 1009474 h 1558928"/>
              <a:gd name="connsiteX8" fmla="*/ 207831 w 2839185"/>
              <a:gd name="connsiteY8" fmla="*/ 925301 h 1558928"/>
              <a:gd name="connsiteX9" fmla="*/ 1618 w 2839185"/>
              <a:gd name="connsiteY9" fmla="*/ 189488 h 1558928"/>
              <a:gd name="connsiteX0" fmla="*/ 1618 w 2839185"/>
              <a:gd name="connsiteY0" fmla="*/ 189488 h 1558928"/>
              <a:gd name="connsiteX1" fmla="*/ 191106 w 2839185"/>
              <a:gd name="connsiteY1" fmla="*/ 0 h 1558928"/>
              <a:gd name="connsiteX2" fmla="*/ 2649697 w 2839185"/>
              <a:gd name="connsiteY2" fmla="*/ 0 h 1558928"/>
              <a:gd name="connsiteX3" fmla="*/ 2839185 w 2839185"/>
              <a:gd name="connsiteY3" fmla="*/ 189488 h 1558928"/>
              <a:gd name="connsiteX4" fmla="*/ 2839185 w 2839185"/>
              <a:gd name="connsiteY4" fmla="*/ 1369440 h 1558928"/>
              <a:gd name="connsiteX5" fmla="*/ 2649697 w 2839185"/>
              <a:gd name="connsiteY5" fmla="*/ 1558928 h 1558928"/>
              <a:gd name="connsiteX6" fmla="*/ 1564774 w 2839185"/>
              <a:gd name="connsiteY6" fmla="*/ 1558927 h 1558928"/>
              <a:gd name="connsiteX7" fmla="*/ 990493 w 2839185"/>
              <a:gd name="connsiteY7" fmla="*/ 1054987 h 1558928"/>
              <a:gd name="connsiteX8" fmla="*/ 207831 w 2839185"/>
              <a:gd name="connsiteY8" fmla="*/ 925301 h 1558928"/>
              <a:gd name="connsiteX9" fmla="*/ 1618 w 2839185"/>
              <a:gd name="connsiteY9" fmla="*/ 189488 h 1558928"/>
              <a:gd name="connsiteX0" fmla="*/ 222 w 2837789"/>
              <a:gd name="connsiteY0" fmla="*/ 189488 h 1558928"/>
              <a:gd name="connsiteX1" fmla="*/ 189710 w 2837789"/>
              <a:gd name="connsiteY1" fmla="*/ 0 h 1558928"/>
              <a:gd name="connsiteX2" fmla="*/ 2648301 w 2837789"/>
              <a:gd name="connsiteY2" fmla="*/ 0 h 1558928"/>
              <a:gd name="connsiteX3" fmla="*/ 2837789 w 2837789"/>
              <a:gd name="connsiteY3" fmla="*/ 189488 h 1558928"/>
              <a:gd name="connsiteX4" fmla="*/ 2837789 w 2837789"/>
              <a:gd name="connsiteY4" fmla="*/ 1369440 h 1558928"/>
              <a:gd name="connsiteX5" fmla="*/ 2648301 w 2837789"/>
              <a:gd name="connsiteY5" fmla="*/ 1558928 h 1558928"/>
              <a:gd name="connsiteX6" fmla="*/ 1563378 w 2837789"/>
              <a:gd name="connsiteY6" fmla="*/ 1558927 h 1558928"/>
              <a:gd name="connsiteX7" fmla="*/ 989097 w 2837789"/>
              <a:gd name="connsiteY7" fmla="*/ 1054987 h 1558928"/>
              <a:gd name="connsiteX8" fmla="*/ 218848 w 2837789"/>
              <a:gd name="connsiteY8" fmla="*/ 685323 h 1558928"/>
              <a:gd name="connsiteX9" fmla="*/ 222 w 2837789"/>
              <a:gd name="connsiteY9" fmla="*/ 189488 h 15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7789" h="1558928">
                <a:moveTo>
                  <a:pt x="222" y="189488"/>
                </a:moveTo>
                <a:cubicBezTo>
                  <a:pt x="222" y="84837"/>
                  <a:pt x="85059" y="0"/>
                  <a:pt x="189710" y="0"/>
                </a:cubicBezTo>
                <a:lnTo>
                  <a:pt x="2648301" y="0"/>
                </a:lnTo>
                <a:cubicBezTo>
                  <a:pt x="2752952" y="0"/>
                  <a:pt x="2837789" y="84837"/>
                  <a:pt x="2837789" y="189488"/>
                </a:cubicBezTo>
                <a:lnTo>
                  <a:pt x="2837789" y="1369440"/>
                </a:lnTo>
                <a:cubicBezTo>
                  <a:pt x="2837789" y="1474091"/>
                  <a:pt x="2752952" y="1558928"/>
                  <a:pt x="2648301" y="1558928"/>
                </a:cubicBezTo>
                <a:lnTo>
                  <a:pt x="1563378" y="1558927"/>
                </a:lnTo>
                <a:cubicBezTo>
                  <a:pt x="1189786" y="1550652"/>
                  <a:pt x="989097" y="1188601"/>
                  <a:pt x="989097" y="1054987"/>
                </a:cubicBezTo>
                <a:cubicBezTo>
                  <a:pt x="981542" y="924557"/>
                  <a:pt x="904303" y="688206"/>
                  <a:pt x="218848" y="685323"/>
                </a:cubicBezTo>
                <a:cubicBezTo>
                  <a:pt x="-28027" y="674165"/>
                  <a:pt x="2320" y="762977"/>
                  <a:pt x="222" y="189488"/>
                </a:cubicBezTo>
                <a:close/>
              </a:path>
            </a:pathLst>
          </a:cu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3BEC4B63-38AA-439B-8FA1-25F6A7BAC408}"/>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656058" y="-222000"/>
            <a:ext cx="10656000" cy="7092000"/>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F697829F-6DA6-4821-8473-14112A194DBA}"/>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657726" y="-221968"/>
            <a:ext cx="10656000" cy="7092000"/>
          </a:xfrm>
          <a:prstGeom prst="rect">
            <a:avLst/>
          </a:prstGeom>
          <a:ln>
            <a:noFill/>
          </a:ln>
          <a:effectLst>
            <a:outerShdw blurRad="292100" dist="139700" dir="2700000" algn="tl" rotWithShape="0">
              <a:srgbClr val="333333">
                <a:alpha val="65000"/>
              </a:srgbClr>
            </a:outerShdw>
          </a:effectLst>
        </p:spPr>
      </p:pic>
      <p:sp>
        <p:nvSpPr>
          <p:cNvPr id="22" name="Oval 21">
            <a:extLst>
              <a:ext uri="{FF2B5EF4-FFF2-40B4-BE49-F238E27FC236}">
                <a16:creationId xmlns:a16="http://schemas.microsoft.com/office/drawing/2014/main" id="{50344AE6-9C46-45D8-B562-F394D4C7BC20}"/>
              </a:ext>
            </a:extLst>
          </p:cNvPr>
          <p:cNvSpPr/>
          <p:nvPr/>
        </p:nvSpPr>
        <p:spPr>
          <a:xfrm>
            <a:off x="4740832" y="2823225"/>
            <a:ext cx="2961428" cy="1141748"/>
          </a:xfrm>
          <a:prstGeom prst="ellipse">
            <a:avLst/>
          </a:prstGeom>
          <a:solidFill>
            <a:srgbClr val="E6E6E6"/>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X repels</a:t>
            </a:r>
            <a:b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b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Y’s attack</a:t>
            </a:r>
          </a:p>
        </p:txBody>
      </p:sp>
      <p:pic>
        <p:nvPicPr>
          <p:cNvPr id="23" name="Picture 2" descr="Image result for defense">
            <a:extLst>
              <a:ext uri="{FF2B5EF4-FFF2-40B4-BE49-F238E27FC236}">
                <a16:creationId xmlns:a16="http://schemas.microsoft.com/office/drawing/2014/main" id="{73FBF09B-3EA3-4404-99B9-1E539318B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0978" y="3109427"/>
            <a:ext cx="595439" cy="569344"/>
          </a:xfrm>
          <a:prstGeom prst="rect">
            <a:avLst/>
          </a:prstGeom>
          <a:noFill/>
          <a:effectLst>
            <a:glow rad="101600">
              <a:schemeClr val="bg1">
                <a:lumMod val="75000"/>
                <a:alpha val="60000"/>
              </a:schemeClr>
            </a:glo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39E8A532-B4A8-4B68-B5AE-26239B792E7F}"/>
                  </a:ext>
                </a:extLst>
              </p14:cNvPr>
              <p14:cNvContentPartPr/>
              <p14:nvPr/>
            </p14:nvContentPartPr>
            <p14:xfrm>
              <a:off x="6082149" y="5371894"/>
              <a:ext cx="360" cy="360"/>
            </p14:xfrm>
          </p:contentPart>
        </mc:Choice>
        <mc:Fallback xmlns="">
          <p:pic>
            <p:nvPicPr>
              <p:cNvPr id="18" name="Ink 17">
                <a:extLst>
                  <a:ext uri="{FF2B5EF4-FFF2-40B4-BE49-F238E27FC236}">
                    <a16:creationId xmlns:a16="http://schemas.microsoft.com/office/drawing/2014/main" id="{39E8A532-B4A8-4B68-B5AE-26239B792E7F}"/>
                  </a:ext>
                </a:extLst>
              </p:cNvPr>
              <p:cNvPicPr/>
              <p:nvPr/>
            </p:nvPicPr>
            <p:blipFill>
              <a:blip r:embed="rId10"/>
              <a:stretch>
                <a:fillRect/>
              </a:stretch>
            </p:blipFill>
            <p:spPr>
              <a:xfrm>
                <a:off x="6073509" y="5363254"/>
                <a:ext cx="18000" cy="18000"/>
              </a:xfrm>
              <a:prstGeom prst="rect">
                <a:avLst/>
              </a:prstGeom>
            </p:spPr>
          </p:pic>
        </mc:Fallback>
      </mc:AlternateContent>
    </p:spTree>
    <p:custDataLst>
      <p:tags r:id="rId1"/>
    </p:custDataLst>
    <p:extLst>
      <p:ext uri="{BB962C8B-B14F-4D97-AF65-F5344CB8AC3E}">
        <p14:creationId xmlns:p14="http://schemas.microsoft.com/office/powerpoint/2010/main" val="343340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1"/>
                                        </p:tgtEl>
                                      </p:cBhvr>
                                    </p:animEffect>
                                    <p:set>
                                      <p:cBhvr>
                                        <p:cTn id="7" dur="1" fill="hold">
                                          <p:stCondLst>
                                            <p:cond delay="499"/>
                                          </p:stCondLst>
                                        </p:cTn>
                                        <p:tgtEl>
                                          <p:spTgt spid="5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xit" presetSubtype="0" fill="hold" nodeType="withEffect">
                                  <p:stCondLst>
                                    <p:cond delay="0"/>
                                  </p:stCondLst>
                                  <p:childTnLst>
                                    <p:animEffect transition="out" filter="fade">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xit" presetSubtype="0" fill="hold" grpId="0" nodeType="with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50" grpId="0" animBg="1"/>
      <p:bldP spid="51" grpId="0" animBg="1"/>
      <p:bldP spid="17"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6931F3EB-902A-4D3F-9F71-B5404547349E}"/>
              </a:ext>
            </a:extLst>
          </p:cNvPr>
          <p:cNvSpPr/>
          <p:nvPr/>
        </p:nvSpPr>
        <p:spPr>
          <a:xfrm>
            <a:off x="6359590" y="3312091"/>
            <a:ext cx="4275864" cy="3300486"/>
          </a:xfrm>
          <a:prstGeom prst="round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E3E74D7-9F99-4435-96BB-36CDFA8FDDD9}"/>
              </a:ext>
            </a:extLst>
          </p:cNvPr>
          <p:cNvSpPr/>
          <p:nvPr/>
        </p:nvSpPr>
        <p:spPr>
          <a:xfrm>
            <a:off x="1509434" y="122180"/>
            <a:ext cx="8658694" cy="3174194"/>
          </a:xfrm>
          <a:prstGeom prst="roundRect">
            <a:avLst>
              <a:gd name="adj" fmla="val 12998"/>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1A4F349-F484-4A3A-9AB2-997E261945B0}"/>
              </a:ext>
            </a:extLst>
          </p:cNvPr>
          <p:cNvSpPr/>
          <p:nvPr/>
        </p:nvSpPr>
        <p:spPr>
          <a:xfrm>
            <a:off x="1509434" y="2276856"/>
            <a:ext cx="4753435" cy="4351438"/>
          </a:xfrm>
          <a:prstGeom prst="roundRect">
            <a:avLst>
              <a:gd name="adj" fmla="val 12998"/>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76208D6-E848-463B-BECC-C3F3007B8884}"/>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275741" y="99075"/>
            <a:ext cx="9430968" cy="6336000"/>
          </a:xfrm>
          <a:prstGeom prst="rect">
            <a:avLst/>
          </a:prstGeom>
          <a:ln>
            <a:noFill/>
          </a:ln>
          <a:effectLst/>
        </p:spPr>
      </p:pic>
      <p:sp>
        <p:nvSpPr>
          <p:cNvPr id="50" name="Speech Bubble: Rectangle 49">
            <a:extLst>
              <a:ext uri="{FF2B5EF4-FFF2-40B4-BE49-F238E27FC236}">
                <a16:creationId xmlns:a16="http://schemas.microsoft.com/office/drawing/2014/main" id="{492CBFD0-88FF-47D0-AEE4-C41617E326E7}"/>
              </a:ext>
            </a:extLst>
          </p:cNvPr>
          <p:cNvSpPr/>
          <p:nvPr/>
        </p:nvSpPr>
        <p:spPr>
          <a:xfrm>
            <a:off x="10646555" y="2854114"/>
            <a:ext cx="1285366" cy="574886"/>
          </a:xfrm>
          <a:prstGeom prst="wedgeRectCallout">
            <a:avLst>
              <a:gd name="adj1" fmla="val -55770"/>
              <a:gd name="adj2" fmla="val 30273"/>
            </a:avLst>
          </a:prstGeom>
          <a:solidFill>
            <a:schemeClr val="bg1"/>
          </a:solidFill>
          <a:ln w="28575">
            <a:solidFill>
              <a:schemeClr val="tx1">
                <a:lumMod val="65000"/>
                <a:lumOff val="35000"/>
              </a:schemeClr>
            </a:solidFill>
          </a:ln>
          <a:effectLst>
            <a:outerShdw blurRad="50800" dist="889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Theme</a:t>
            </a:r>
            <a:endPar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Speech Bubble: Rectangle 50">
            <a:extLst>
              <a:ext uri="{FF2B5EF4-FFF2-40B4-BE49-F238E27FC236}">
                <a16:creationId xmlns:a16="http://schemas.microsoft.com/office/drawing/2014/main" id="{14C6F4B7-4FBB-475C-9E92-99925ECB463E}"/>
              </a:ext>
            </a:extLst>
          </p:cNvPr>
          <p:cNvSpPr/>
          <p:nvPr/>
        </p:nvSpPr>
        <p:spPr>
          <a:xfrm>
            <a:off x="78718" y="3078089"/>
            <a:ext cx="1307290" cy="574886"/>
          </a:xfrm>
          <a:prstGeom prst="wedgeRectCallout">
            <a:avLst>
              <a:gd name="adj1" fmla="val 55094"/>
              <a:gd name="adj2" fmla="val 18793"/>
            </a:avLst>
          </a:prstGeom>
          <a:solidFill>
            <a:schemeClr val="bg1"/>
          </a:solidFill>
          <a:ln w="28575">
            <a:solidFill>
              <a:schemeClr val="tx1">
                <a:lumMod val="65000"/>
                <a:lumOff val="35000"/>
              </a:schemeClr>
            </a:solidFill>
          </a:ln>
          <a:effectLst>
            <a:outerShdw blurRad="50800" dist="889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i="1" dirty="0">
                <a:solidFill>
                  <a:prstClr val="black"/>
                </a:solidFill>
                <a:latin typeface="Calibri" panose="020F0502020204030204"/>
              </a:rPr>
              <a:t>Agent</a:t>
            </a:r>
          </a:p>
        </p:txBody>
      </p:sp>
      <p:pic>
        <p:nvPicPr>
          <p:cNvPr id="43" name="Picture 42">
            <a:extLst>
              <a:ext uri="{FF2B5EF4-FFF2-40B4-BE49-F238E27FC236}">
                <a16:creationId xmlns:a16="http://schemas.microsoft.com/office/drawing/2014/main" id="{FE8133E1-E39D-4F2D-AC78-2A149BE1CD37}"/>
              </a:ext>
            </a:extLst>
          </p:cNvPr>
          <p:cNvPicPr>
            <a:picLocks noChangeAspect="1"/>
          </p:cNvPicPr>
          <p:nvPr/>
        </p:nvPicPr>
        <p:blipFill rotWithShape="1">
          <a:blip r:embed="rId6">
            <a:extLst>
              <a:ext uri="{28A0092B-C50C-407E-A947-70E740481C1C}">
                <a14:useLocalDpi xmlns:a14="http://schemas.microsoft.com/office/drawing/2010/main" val="0"/>
              </a:ext>
            </a:extLst>
          </a:blip>
          <a:srcRect l="53636" t="47333"/>
          <a:stretch/>
        </p:blipFill>
        <p:spPr>
          <a:xfrm>
            <a:off x="6334125" y="3098076"/>
            <a:ext cx="4372585" cy="3336999"/>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1DFD1386-2E0F-4BC9-9995-BD485639ECC2}"/>
              </a:ext>
            </a:extLst>
          </p:cNvPr>
          <p:cNvPicPr>
            <a:picLocks noChangeAspect="1"/>
          </p:cNvPicPr>
          <p:nvPr/>
        </p:nvPicPr>
        <p:blipFill rotWithShape="1">
          <a:blip r:embed="rId7">
            <a:extLst>
              <a:ext uri="{28A0092B-C50C-407E-A947-70E740481C1C}">
                <a14:useLocalDpi xmlns:a14="http://schemas.microsoft.com/office/drawing/2010/main" val="0"/>
              </a:ext>
            </a:extLst>
          </a:blip>
          <a:srcRect l="2223" r="2593" b="52541"/>
          <a:stretch/>
        </p:blipFill>
        <p:spPr>
          <a:xfrm>
            <a:off x="1485290" y="99075"/>
            <a:ext cx="8976970" cy="300704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FAE70E85-3D60-42B2-A821-D6DF126F3927}"/>
              </a:ext>
            </a:extLst>
          </p:cNvPr>
          <p:cNvPicPr>
            <a:picLocks noChangeAspect="1"/>
          </p:cNvPicPr>
          <p:nvPr/>
        </p:nvPicPr>
        <p:blipFill rotWithShape="1">
          <a:blip r:embed="rId6">
            <a:extLst>
              <a:ext uri="{28A0092B-C50C-407E-A947-70E740481C1C}">
                <a14:useLocalDpi xmlns:a14="http://schemas.microsoft.com/office/drawing/2010/main" val="0"/>
              </a:ext>
            </a:extLst>
          </a:blip>
          <a:srcRect t="45692" r="47673"/>
          <a:stretch/>
        </p:blipFill>
        <p:spPr>
          <a:xfrm>
            <a:off x="1275741" y="2990850"/>
            <a:ext cx="4934958" cy="3440918"/>
          </a:xfrm>
          <a:prstGeom prst="roundRect">
            <a:avLst>
              <a:gd name="adj" fmla="val 22912"/>
            </a:avLst>
          </a:prstGeom>
          <a:ln>
            <a:noFill/>
          </a:ln>
          <a:effectLst>
            <a:outerShdw blurRad="292100" dist="139700" dir="2700000" algn="tl" rotWithShape="0">
              <a:srgbClr val="333333">
                <a:alpha val="65000"/>
              </a:srgbClr>
            </a:outerShdw>
          </a:effectLst>
        </p:spPr>
      </p:pic>
      <p:sp>
        <p:nvSpPr>
          <p:cNvPr id="22" name="Oval 21">
            <a:extLst>
              <a:ext uri="{FF2B5EF4-FFF2-40B4-BE49-F238E27FC236}">
                <a16:creationId xmlns:a16="http://schemas.microsoft.com/office/drawing/2014/main" id="{50344AE6-9C46-45D8-B562-F394D4C7BC20}"/>
              </a:ext>
            </a:extLst>
          </p:cNvPr>
          <p:cNvSpPr/>
          <p:nvPr/>
        </p:nvSpPr>
        <p:spPr>
          <a:xfrm>
            <a:off x="4740832" y="2823225"/>
            <a:ext cx="2961428" cy="1141748"/>
          </a:xfrm>
          <a:prstGeom prst="ellipse">
            <a:avLst/>
          </a:prstGeom>
          <a:solidFill>
            <a:srgbClr val="E6E6E6"/>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X repels</a:t>
            </a:r>
            <a:b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br>
            <a:r>
              <a:rPr kumimoji="0" lang="en-US" sz="28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Y’s attack</a:t>
            </a:r>
          </a:p>
        </p:txBody>
      </p:sp>
      <p:pic>
        <p:nvPicPr>
          <p:cNvPr id="23" name="Picture 2" descr="Image result for defense">
            <a:extLst>
              <a:ext uri="{FF2B5EF4-FFF2-40B4-BE49-F238E27FC236}">
                <a16:creationId xmlns:a16="http://schemas.microsoft.com/office/drawing/2014/main" id="{73FBF09B-3EA3-4404-99B9-1E539318B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0978" y="3109427"/>
            <a:ext cx="595439" cy="569344"/>
          </a:xfrm>
          <a:prstGeom prst="rect">
            <a:avLst/>
          </a:prstGeom>
          <a:noFill/>
          <a:effectLst>
            <a:glow rad="101600">
              <a:schemeClr val="bg1">
                <a:lumMod val="75000"/>
                <a:alpha val="60000"/>
              </a:schemeClr>
            </a:glo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6952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xit" presetSubtype="0" fill="hold" grpId="0" nodeType="withEffect">
                                  <p:stCondLst>
                                    <p:cond delay="0"/>
                                  </p:stCondLst>
                                  <p:childTnLst>
                                    <p:animEffect transition="out" filter="fade">
                                      <p:cBhvr>
                                        <p:cTn id="9" dur="500"/>
                                        <p:tgtEl>
                                          <p:spTgt spid="51"/>
                                        </p:tgtEl>
                                      </p:cBhvr>
                                    </p:animEffect>
                                    <p:set>
                                      <p:cBhvr>
                                        <p:cTn id="10" dur="1" fill="hold">
                                          <p:stCondLst>
                                            <p:cond delay="499"/>
                                          </p:stCondLst>
                                        </p:cTn>
                                        <p:tgtEl>
                                          <p:spTgt spid="51"/>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xit" presetSubtype="0" fill="hold" nodeType="with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xit" presetSubtype="0" fill="hold" nodeType="withEffect">
                                  <p:stCondLst>
                                    <p:cond delay="0"/>
                                  </p:stCondLst>
                                  <p:childTnLst>
                                    <p:animEffect transition="out" filter="fade">
                                      <p:cBhvr>
                                        <p:cTn id="27" dur="500"/>
                                        <p:tgtEl>
                                          <p:spTgt spid="25"/>
                                        </p:tgtEl>
                                      </p:cBhvr>
                                    </p:animEffect>
                                    <p:set>
                                      <p:cBhvr>
                                        <p:cTn id="28"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P spid="50" grpId="0" animBg="1"/>
      <p:bldP spid="5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32CE13-26AE-499D-A715-8E042D6E0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4651"/>
            <a:ext cx="12192000" cy="7686433"/>
          </a:xfrm>
          <a:prstGeom prst="rect">
            <a:avLst/>
          </a:prstGeom>
          <a:noFill/>
        </p:spPr>
      </p:pic>
      <p:grpSp>
        <p:nvGrpSpPr>
          <p:cNvPr id="27" name="Group 26">
            <a:extLst>
              <a:ext uri="{FF2B5EF4-FFF2-40B4-BE49-F238E27FC236}">
                <a16:creationId xmlns:a16="http://schemas.microsoft.com/office/drawing/2014/main" id="{8A29C1FC-DBEC-444C-BE2E-157362D58FFF}"/>
              </a:ext>
            </a:extLst>
          </p:cNvPr>
          <p:cNvGrpSpPr/>
          <p:nvPr/>
        </p:nvGrpSpPr>
        <p:grpSpPr>
          <a:xfrm>
            <a:off x="6072339" y="2933948"/>
            <a:ext cx="1059032" cy="408299"/>
            <a:chOff x="5449147" y="2724150"/>
            <a:chExt cx="2961428" cy="1141748"/>
          </a:xfrm>
        </p:grpSpPr>
        <p:sp>
          <p:nvSpPr>
            <p:cNvPr id="28" name="Oval 27">
              <a:extLst>
                <a:ext uri="{FF2B5EF4-FFF2-40B4-BE49-F238E27FC236}">
                  <a16:creationId xmlns:a16="http://schemas.microsoft.com/office/drawing/2014/main" id="{0C02D28E-6E91-42FA-9559-4BDEAF689011}"/>
                </a:ext>
              </a:extLst>
            </p:cNvPr>
            <p:cNvSpPr/>
            <p:nvPr/>
          </p:nvSpPr>
          <p:spPr>
            <a:xfrm>
              <a:off x="5449147" y="2724150"/>
              <a:ext cx="2961428" cy="1141748"/>
            </a:xfrm>
            <a:prstGeom prst="ellipse">
              <a:avLst/>
            </a:prstGeom>
            <a:solidFill>
              <a:srgbClr val="E6E6E6"/>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X repels</a:t>
              </a:r>
              <a:br>
                <a:rPr kumimoji="0" lang="en-US" sz="10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br>
              <a:r>
                <a:rPr kumimoji="0" lang="en-US" sz="1000" b="0" i="0" u="none" strike="noStrike" kern="1200" cap="none" spc="0" normalizeH="0" baseline="0" noProof="0" dirty="0">
                  <a:ln>
                    <a:noFill/>
                  </a:ln>
                  <a:solidFill>
                    <a:prstClr val="black"/>
                  </a:solidFill>
                  <a:effectLst/>
                  <a:uLnTx/>
                  <a:uFillTx/>
                  <a:latin typeface="Nunito" panose="00000500000000000000" pitchFamily="2" charset="0"/>
                  <a:ea typeface="+mn-ea"/>
                  <a:cs typeface="+mn-cs"/>
                </a:rPr>
                <a:t>      Y’s attack</a:t>
              </a:r>
            </a:p>
          </p:txBody>
        </p:sp>
        <p:pic>
          <p:nvPicPr>
            <p:cNvPr id="29" name="Picture 2" descr="Image result for defense">
              <a:extLst>
                <a:ext uri="{FF2B5EF4-FFF2-40B4-BE49-F238E27FC236}">
                  <a16:creationId xmlns:a16="http://schemas.microsoft.com/office/drawing/2014/main" id="{2814FEC7-9945-497E-994A-0B93EAB788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3898" y="3010351"/>
              <a:ext cx="595439" cy="569343"/>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6" name="Speech Bubble: Rectangle 5">
            <a:extLst>
              <a:ext uri="{FF2B5EF4-FFF2-40B4-BE49-F238E27FC236}">
                <a16:creationId xmlns:a16="http://schemas.microsoft.com/office/drawing/2014/main" id="{F08A2D36-13A7-4737-85FF-5C09109D8A9D}"/>
              </a:ext>
            </a:extLst>
          </p:cNvPr>
          <p:cNvSpPr/>
          <p:nvPr/>
        </p:nvSpPr>
        <p:spPr>
          <a:xfrm>
            <a:off x="937189" y="2016807"/>
            <a:ext cx="10317622" cy="2242580"/>
          </a:xfrm>
          <a:prstGeom prst="wedgeRectCallout">
            <a:avLst>
              <a:gd name="adj1" fmla="val -25632"/>
              <a:gd name="adj2" fmla="val -48991"/>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91440" tIns="45720" rIns="91440" bIns="45720" anchor="ctr">
            <a:noAutofit/>
          </a:bodyPr>
          <a:lstStyle/>
          <a:p>
            <a:pPr algn="ctr">
              <a:spcAft>
                <a:spcPts val="1200"/>
              </a:spcAft>
            </a:pPr>
            <a:r>
              <a:rPr lang="en-US" sz="4400" dirty="0">
                <a:ln w="0"/>
                <a:effectLst>
                  <a:outerShdw blurRad="38100" dist="19050" dir="2700000" algn="tl" rotWithShape="0">
                    <a:schemeClr val="dk1">
                      <a:alpha val="40000"/>
                    </a:schemeClr>
                  </a:outerShdw>
                </a:effectLst>
              </a:rPr>
              <a:t>300,000 event nodes </a:t>
            </a:r>
            <a:r>
              <a:rPr lang="en-US" sz="4400" i="1" dirty="0">
                <a:ln w="0"/>
                <a:effectLst>
                  <a:outerShdw blurRad="38100" dist="19050" dir="2700000" algn="tl" rotWithShape="0">
                    <a:schemeClr val="dk1">
                      <a:alpha val="40000"/>
                    </a:schemeClr>
                  </a:outerShdw>
                </a:effectLst>
              </a:rPr>
              <a:t>to date</a:t>
            </a:r>
            <a:endParaRPr lang="en-US" sz="4400" dirty="0">
              <a:ln w="0"/>
              <a:effectLst>
                <a:outerShdw blurRad="38100" dist="19050" dir="2700000" algn="tl" rotWithShape="0">
                  <a:schemeClr val="dk1">
                    <a:alpha val="40000"/>
                  </a:schemeClr>
                </a:outerShdw>
              </a:effectLst>
            </a:endParaRPr>
          </a:p>
          <a:p>
            <a:pPr algn="ctr">
              <a:spcAft>
                <a:spcPts val="1200"/>
              </a:spcAft>
            </a:pPr>
            <a:r>
              <a:rPr lang="en-US" sz="4400" dirty="0">
                <a:ln w="0"/>
                <a:effectLst>
                  <a:outerShdw blurRad="38100" dist="19050" dir="2700000" algn="tl" rotWithShape="0">
                    <a:schemeClr val="dk1">
                      <a:alpha val="40000"/>
                    </a:schemeClr>
                  </a:outerShdw>
                </a:effectLst>
              </a:rPr>
              <a:t>880,000 </a:t>
            </a:r>
            <a:r>
              <a:rPr lang="en-US" sz="4400" i="1" dirty="0">
                <a:ln w="0"/>
                <a:effectLst>
                  <a:outerShdw blurRad="38100" dist="19050" dir="2700000" algn="tl" rotWithShape="0">
                    <a:schemeClr val="dk1">
                      <a:alpha val="40000"/>
                    </a:schemeClr>
                  </a:outerShdw>
                </a:effectLst>
              </a:rPr>
              <a:t>if</a:t>
            </a:r>
            <a:r>
              <a:rPr lang="en-US" sz="4400" dirty="0">
                <a:ln w="0"/>
                <a:effectLst>
                  <a:outerShdw blurRad="38100" dist="19050" dir="2700000" algn="tl" rotWithShape="0">
                    <a:schemeClr val="dk1">
                      <a:alpha val="40000"/>
                    </a:schemeClr>
                  </a:outerShdw>
                </a:effectLst>
              </a:rPr>
              <a:t>-Event-</a:t>
            </a:r>
            <a:r>
              <a:rPr lang="en-US" sz="4400" i="1" dirty="0">
                <a:ln w="0"/>
                <a:effectLst>
                  <a:outerShdw blurRad="38100" dist="19050" dir="2700000" algn="tl" rotWithShape="0">
                    <a:schemeClr val="dk1">
                      <a:alpha val="40000"/>
                    </a:schemeClr>
                  </a:outerShdw>
                </a:effectLst>
              </a:rPr>
              <a:t>then</a:t>
            </a:r>
            <a:r>
              <a:rPr lang="en-US" sz="4400" dirty="0">
                <a:ln w="0"/>
                <a:effectLst>
                  <a:outerShdw blurRad="38100" dist="19050" dir="2700000" algn="tl" rotWithShape="0">
                    <a:schemeClr val="dk1">
                      <a:alpha val="40000"/>
                    </a:schemeClr>
                  </a:outerShdw>
                </a:effectLst>
              </a:rPr>
              <a:t>-* knowledge triples</a:t>
            </a:r>
          </a:p>
        </p:txBody>
      </p:sp>
    </p:spTree>
    <p:extLst>
      <p:ext uri="{BB962C8B-B14F-4D97-AF65-F5344CB8AC3E}">
        <p14:creationId xmlns:p14="http://schemas.microsoft.com/office/powerpoint/2010/main" val="214358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403B76-1500-4F4E-BC2C-9B56FCF175A3}"/>
              </a:ext>
            </a:extLst>
          </p:cNvPr>
          <p:cNvSpPr>
            <a:spLocks noGrp="1"/>
          </p:cNvSpPr>
          <p:nvPr>
            <p:ph type="title"/>
          </p:nvPr>
        </p:nvSpPr>
        <p:spPr>
          <a:xfrm>
            <a:off x="838200" y="365125"/>
            <a:ext cx="10515600" cy="1325563"/>
          </a:xfrm>
        </p:spPr>
        <p:txBody>
          <a:bodyPr/>
          <a:lstStyle/>
          <a:p>
            <a:r>
              <a:rPr lang="en-US" cap="small" dirty="0"/>
              <a:t>Atomic</a:t>
            </a:r>
            <a:r>
              <a:rPr lang="en-US" dirty="0"/>
              <a:t>: knowledge of </a:t>
            </a:r>
            <a:r>
              <a:rPr lang="en-US" i="1" dirty="0"/>
              <a:t>cause</a:t>
            </a:r>
            <a:r>
              <a:rPr lang="en-US" dirty="0"/>
              <a:t> and </a:t>
            </a:r>
            <a:r>
              <a:rPr lang="en-US" i="1" dirty="0"/>
              <a:t>effect</a:t>
            </a:r>
          </a:p>
        </p:txBody>
      </p:sp>
      <p:sp>
        <p:nvSpPr>
          <p:cNvPr id="5" name="Content Placeholder 4">
            <a:extLst>
              <a:ext uri="{FF2B5EF4-FFF2-40B4-BE49-F238E27FC236}">
                <a16:creationId xmlns:a16="http://schemas.microsoft.com/office/drawing/2014/main" id="{04C76B10-1F6C-482D-869F-630040CF725F}"/>
              </a:ext>
            </a:extLst>
          </p:cNvPr>
          <p:cNvSpPr>
            <a:spLocks noGrp="1"/>
          </p:cNvSpPr>
          <p:nvPr>
            <p:ph sz="half" idx="1"/>
          </p:nvPr>
        </p:nvSpPr>
        <p:spPr>
          <a:xfrm>
            <a:off x="838198" y="1825625"/>
            <a:ext cx="8334082" cy="4351338"/>
          </a:xfrm>
        </p:spPr>
        <p:txBody>
          <a:bodyPr anchor="ctr">
            <a:normAutofit fontScale="92500"/>
          </a:bodyPr>
          <a:lstStyle/>
          <a:p>
            <a:r>
              <a:rPr lang="en-US" sz="3200" dirty="0">
                <a:latin typeface="+mj-lt"/>
              </a:rPr>
              <a:t>Humans have </a:t>
            </a:r>
            <a:r>
              <a:rPr lang="en-US" sz="3200" b="1" dirty="0">
                <a:latin typeface="+mj-lt"/>
              </a:rPr>
              <a:t>theory of mind</a:t>
            </a:r>
            <a:r>
              <a:rPr lang="en-US" sz="3200" dirty="0">
                <a:latin typeface="+mj-lt"/>
              </a:rPr>
              <a:t>, allowing us to</a:t>
            </a:r>
            <a:endParaRPr lang="en-US" sz="3200" b="1" dirty="0">
              <a:latin typeface="+mj-lt"/>
            </a:endParaRPr>
          </a:p>
          <a:p>
            <a:pPr lvl="1"/>
            <a:r>
              <a:rPr lang="en-US" sz="2800" dirty="0">
                <a:latin typeface="+mj-lt"/>
              </a:rPr>
              <a:t>make inferences about </a:t>
            </a:r>
            <a:r>
              <a:rPr lang="en-US" sz="2800" b="1" dirty="0">
                <a:latin typeface="+mj-lt"/>
              </a:rPr>
              <a:t>people’s mental states</a:t>
            </a:r>
          </a:p>
          <a:p>
            <a:pPr lvl="1"/>
            <a:r>
              <a:rPr lang="en-US" sz="2800" dirty="0">
                <a:latin typeface="+mj-lt"/>
              </a:rPr>
              <a:t>understand </a:t>
            </a:r>
            <a:r>
              <a:rPr lang="en-US" sz="2800" b="1" dirty="0">
                <a:latin typeface="+mj-lt"/>
              </a:rPr>
              <a:t>likely events</a:t>
            </a:r>
            <a:r>
              <a:rPr lang="en-US" sz="2800" dirty="0">
                <a:latin typeface="+mj-lt"/>
              </a:rPr>
              <a:t> that precede and follow </a:t>
            </a:r>
            <a:r>
              <a:rPr lang="en-US" dirty="0">
                <a:latin typeface="+mj-lt"/>
              </a:rPr>
              <a:t>(Moore, 2013)</a:t>
            </a:r>
          </a:p>
          <a:p>
            <a:pPr lvl="0"/>
            <a:r>
              <a:rPr lang="en-US" sz="3200" dirty="0">
                <a:solidFill>
                  <a:prstClr val="black"/>
                </a:solidFill>
                <a:latin typeface="+mj-lt"/>
              </a:rPr>
              <a:t>AI systems struggle with </a:t>
            </a:r>
            <a:r>
              <a:rPr lang="en-US" sz="3200" b="1" i="1" dirty="0">
                <a:solidFill>
                  <a:prstClr val="black"/>
                </a:solidFill>
                <a:latin typeface="+mj-lt"/>
              </a:rPr>
              <a:t>inferential</a:t>
            </a:r>
            <a:r>
              <a:rPr lang="en-US" sz="3200" dirty="0">
                <a:solidFill>
                  <a:prstClr val="black"/>
                </a:solidFill>
                <a:latin typeface="+mj-lt"/>
              </a:rPr>
              <a:t> reasoning</a:t>
            </a:r>
          </a:p>
          <a:p>
            <a:pPr lvl="1"/>
            <a:r>
              <a:rPr lang="en-US" sz="2800" dirty="0">
                <a:solidFill>
                  <a:prstClr val="black"/>
                </a:solidFill>
                <a:latin typeface="+mj-lt"/>
              </a:rPr>
              <a:t>only find </a:t>
            </a:r>
            <a:r>
              <a:rPr lang="en-US" sz="2800" b="1" dirty="0">
                <a:solidFill>
                  <a:prstClr val="black"/>
                </a:solidFill>
                <a:latin typeface="+mj-lt"/>
              </a:rPr>
              <a:t>complex correlational patterns </a:t>
            </a:r>
            <a:r>
              <a:rPr lang="en-US" sz="2800" dirty="0">
                <a:solidFill>
                  <a:prstClr val="black"/>
                </a:solidFill>
                <a:latin typeface="+mj-lt"/>
              </a:rPr>
              <a:t>in data</a:t>
            </a:r>
          </a:p>
          <a:p>
            <a:pPr lvl="1"/>
            <a:r>
              <a:rPr lang="en-US" sz="2800" b="1" dirty="0">
                <a:solidFill>
                  <a:prstClr val="black"/>
                </a:solidFill>
                <a:latin typeface="+mj-lt"/>
              </a:rPr>
              <a:t>limited to the domain </a:t>
            </a:r>
            <a:r>
              <a:rPr lang="en-US" sz="2800" dirty="0">
                <a:solidFill>
                  <a:prstClr val="black"/>
                </a:solidFill>
                <a:latin typeface="+mj-lt"/>
              </a:rPr>
              <a:t>they are trained on</a:t>
            </a:r>
          </a:p>
          <a:p>
            <a:pPr marL="457200" lvl="1" indent="0">
              <a:buNone/>
            </a:pPr>
            <a:r>
              <a:rPr lang="en-US" dirty="0">
                <a:solidFill>
                  <a:prstClr val="black"/>
                </a:solidFill>
                <a:latin typeface="+mj-lt"/>
              </a:rPr>
              <a:t>(Pearl; Davis and Marcus 2015; Lake et al. 2017; Marcus 2018)</a:t>
            </a:r>
          </a:p>
        </p:txBody>
      </p:sp>
      <p:pic>
        <p:nvPicPr>
          <p:cNvPr id="10" name="Picture 2" descr="Book cover for &quot;Book of Why: the new science of cause and effect&quot; by Judea Pearl.">
            <a:extLst>
              <a:ext uri="{FF2B5EF4-FFF2-40B4-BE49-F238E27FC236}">
                <a16:creationId xmlns:a16="http://schemas.microsoft.com/office/drawing/2014/main" id="{0D1AA590-28B9-48E5-B3F2-7BB20B341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1088" y="2436581"/>
            <a:ext cx="2337393" cy="3618670"/>
          </a:xfrm>
          <a:prstGeom prst="rect">
            <a:avLst/>
          </a:prstGeom>
          <a:ln>
            <a:solidFill>
              <a:schemeClr val="bg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6AA975D5-13CD-4344-ACF3-9C1126F5A864}"/>
              </a:ext>
            </a:extLst>
          </p:cNvPr>
          <p:cNvGrpSpPr/>
          <p:nvPr/>
        </p:nvGrpSpPr>
        <p:grpSpPr>
          <a:xfrm>
            <a:off x="8616976" y="904699"/>
            <a:ext cx="3081505" cy="1325562"/>
            <a:chOff x="7014183" y="1387299"/>
            <a:chExt cx="3081505" cy="1325562"/>
          </a:xfrm>
        </p:grpSpPr>
        <p:pic>
          <p:nvPicPr>
            <p:cNvPr id="19" name="Picture 2" descr="Third order theory of mind illustration, showing one person (A) thinking about another person (B) thinking about person (A).">
              <a:extLst>
                <a:ext uri="{FF2B5EF4-FFF2-40B4-BE49-F238E27FC236}">
                  <a16:creationId xmlns:a16="http://schemas.microsoft.com/office/drawing/2014/main" id="{D9C182E8-5599-4710-86C4-CB5111950F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3259" b="1"/>
            <a:stretch/>
          </p:blipFill>
          <p:spPr bwMode="auto">
            <a:xfrm>
              <a:off x="7014183" y="1387299"/>
              <a:ext cx="3081505" cy="1325562"/>
            </a:xfrm>
            <a:prstGeom prst="rect">
              <a:avLst/>
            </a:prstGeom>
            <a:noFill/>
            <a:ln>
              <a:solidFill>
                <a:schemeClr val="bg1">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D529783F-DB93-4FC0-BAA1-1A4B71739EB5}"/>
                </a:ext>
              </a:extLst>
            </p:cNvPr>
            <p:cNvSpPr/>
            <p:nvPr/>
          </p:nvSpPr>
          <p:spPr>
            <a:xfrm>
              <a:off x="7014183" y="1387299"/>
              <a:ext cx="1516184" cy="338554"/>
            </a:xfrm>
            <a:prstGeom prst="rect">
              <a:avLst/>
            </a:prstGeom>
            <a:solidFill>
              <a:schemeClr val="bg1"/>
            </a:solidFill>
          </p:spPr>
          <p:txBody>
            <a:bodyPr wrap="none">
              <a:spAutoFit/>
            </a:bodyPr>
            <a:lstStyle/>
            <a:p>
              <a:r>
                <a:rPr lang="en-US" sz="1600" dirty="0"/>
                <a:t>Theory of Mind </a:t>
              </a:r>
              <a:endParaRPr lang="en-US" sz="2400" dirty="0"/>
            </a:p>
          </p:txBody>
        </p:sp>
      </p:grpSp>
    </p:spTree>
    <p:extLst>
      <p:ext uri="{BB962C8B-B14F-4D97-AF65-F5344CB8AC3E}">
        <p14:creationId xmlns:p14="http://schemas.microsoft.com/office/powerpoint/2010/main" val="143496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a:extLst>
              <a:ext uri="{FF2B5EF4-FFF2-40B4-BE49-F238E27FC236}">
                <a16:creationId xmlns:a16="http://schemas.microsoft.com/office/drawing/2014/main" id="{91166BAF-F2EF-411A-80F0-AD60069BF6CE}"/>
              </a:ext>
            </a:extLst>
          </p:cNvPr>
          <p:cNvCxnSpPr>
            <a:cxnSpLocks/>
            <a:stCxn id="18" idx="3"/>
          </p:cNvCxnSpPr>
          <p:nvPr/>
        </p:nvCxnSpPr>
        <p:spPr>
          <a:xfrm flipV="1">
            <a:off x="2110161" y="5340141"/>
            <a:ext cx="8306048" cy="4734"/>
          </a:xfrm>
          <a:prstGeom prst="straightConnector1">
            <a:avLst/>
          </a:prstGeom>
          <a:ln w="12700">
            <a:solidFill>
              <a:schemeClr val="bg2">
                <a:lumMod val="90000"/>
              </a:schemeClr>
            </a:solidFill>
            <a:tailEnd type="oval"/>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CDB6DEAD-1FC6-40D7-AC57-B1C8EAB7C1C5}"/>
              </a:ext>
            </a:extLst>
          </p:cNvPr>
          <p:cNvCxnSpPr>
            <a:cxnSpLocks/>
            <a:stCxn id="17" idx="1"/>
          </p:cNvCxnSpPr>
          <p:nvPr/>
        </p:nvCxnSpPr>
        <p:spPr>
          <a:xfrm flipV="1">
            <a:off x="427185" y="4336233"/>
            <a:ext cx="11407006" cy="35992"/>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250DF32-BCD9-4049-B2C1-7FE9E99CD507}"/>
              </a:ext>
            </a:extLst>
          </p:cNvPr>
          <p:cNvCxnSpPr>
            <a:cxnSpLocks/>
            <a:stCxn id="22" idx="1"/>
          </p:cNvCxnSpPr>
          <p:nvPr/>
        </p:nvCxnSpPr>
        <p:spPr>
          <a:xfrm flipV="1">
            <a:off x="4941447" y="3521708"/>
            <a:ext cx="6878514" cy="1251"/>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AB5C1698-40EE-4275-A9D7-A93A39642ADC}"/>
              </a:ext>
            </a:extLst>
          </p:cNvPr>
          <p:cNvCxnSpPr>
            <a:cxnSpLocks/>
            <a:stCxn id="16" idx="1"/>
          </p:cNvCxnSpPr>
          <p:nvPr/>
        </p:nvCxnSpPr>
        <p:spPr>
          <a:xfrm>
            <a:off x="6202062" y="2705177"/>
            <a:ext cx="5617899" cy="0"/>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39C7D94-EBC6-4F70-84BA-A514DA4452ED}"/>
              </a:ext>
            </a:extLst>
          </p:cNvPr>
          <p:cNvCxnSpPr>
            <a:cxnSpLocks/>
            <a:stCxn id="5" idx="1"/>
          </p:cNvCxnSpPr>
          <p:nvPr/>
        </p:nvCxnSpPr>
        <p:spPr>
          <a:xfrm>
            <a:off x="9187655" y="1836019"/>
            <a:ext cx="2639421" cy="0"/>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467390FE-8FE3-4AE7-B6A8-598E305E5AEA}"/>
              </a:ext>
            </a:extLst>
          </p:cNvPr>
          <p:cNvSpPr>
            <a:spLocks noGrp="1"/>
          </p:cNvSpPr>
          <p:nvPr>
            <p:ph type="title"/>
          </p:nvPr>
        </p:nvSpPr>
        <p:spPr/>
        <p:txBody>
          <a:bodyPr/>
          <a:lstStyle/>
          <a:p>
            <a:r>
              <a:rPr lang="en-US" dirty="0"/>
              <a:t>Overview of existing resources</a:t>
            </a:r>
          </a:p>
        </p:txBody>
      </p:sp>
      <p:sp>
        <p:nvSpPr>
          <p:cNvPr id="5" name="Rectangle: Rounded Corners 4">
            <a:extLst>
              <a:ext uri="{FF2B5EF4-FFF2-40B4-BE49-F238E27FC236}">
                <a16:creationId xmlns:a16="http://schemas.microsoft.com/office/drawing/2014/main" id="{0B1FCC64-947C-4713-8C86-42F886F8172E}"/>
              </a:ext>
            </a:extLst>
          </p:cNvPr>
          <p:cNvSpPr/>
          <p:nvPr/>
        </p:nvSpPr>
        <p:spPr>
          <a:xfrm>
            <a:off x="9187655" y="1517859"/>
            <a:ext cx="1816925" cy="636320"/>
          </a:xfrm>
          <a:prstGeom prst="roundRect">
            <a:avLst>
              <a:gd name="adj" fmla="val 31597"/>
            </a:avLst>
          </a:prstGeom>
          <a:solidFill>
            <a:srgbClr val="A9D18D"/>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ATOMIC</a:t>
            </a:r>
            <a:br>
              <a:rPr lang="en-US" sz="1500" i="1" dirty="0">
                <a:solidFill>
                  <a:schemeClr val="tx1"/>
                </a:solidFill>
              </a:rPr>
            </a:br>
            <a:r>
              <a:rPr lang="en-US" sz="1500" dirty="0">
                <a:solidFill>
                  <a:schemeClr val="tx1"/>
                </a:solidFill>
              </a:rPr>
              <a:t>(Sap et al., 2019)</a:t>
            </a:r>
          </a:p>
        </p:txBody>
      </p:sp>
      <p:sp>
        <p:nvSpPr>
          <p:cNvPr id="6" name="Rectangle: Rounded Corners 5">
            <a:extLst>
              <a:ext uri="{FF2B5EF4-FFF2-40B4-BE49-F238E27FC236}">
                <a16:creationId xmlns:a16="http://schemas.microsoft.com/office/drawing/2014/main" id="{E5CF8154-B68B-4685-B299-BFDEEEF168D1}"/>
              </a:ext>
            </a:extLst>
          </p:cNvPr>
          <p:cNvSpPr/>
          <p:nvPr/>
        </p:nvSpPr>
        <p:spPr>
          <a:xfrm>
            <a:off x="3648867" y="5026715"/>
            <a:ext cx="1434549"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OpenCyc</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2004)</a:t>
            </a:r>
          </a:p>
        </p:txBody>
      </p:sp>
      <p:sp>
        <p:nvSpPr>
          <p:cNvPr id="8" name="Rectangle: Rounded Corners 7">
            <a:extLst>
              <a:ext uri="{FF2B5EF4-FFF2-40B4-BE49-F238E27FC236}">
                <a16:creationId xmlns:a16="http://schemas.microsoft.com/office/drawing/2014/main" id="{D31EE90F-CAB6-4B4E-996A-27748A206B97}"/>
              </a:ext>
            </a:extLst>
          </p:cNvPr>
          <p:cNvSpPr/>
          <p:nvPr/>
        </p:nvSpPr>
        <p:spPr>
          <a:xfrm>
            <a:off x="8543134" y="4054065"/>
            <a:ext cx="1987482" cy="636319"/>
          </a:xfrm>
          <a:prstGeom prst="roundRect">
            <a:avLst>
              <a:gd name="adj" fmla="val 38129"/>
            </a:avLst>
          </a:prstGeom>
          <a:solidFill>
            <a:srgbClr val="FFD966"/>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ConceptNet</a:t>
            </a:r>
            <a:r>
              <a:rPr lang="en-US" sz="1500" i="1" dirty="0">
                <a:solidFill>
                  <a:schemeClr val="tx1"/>
                </a:solidFill>
              </a:rPr>
              <a:t> 5.5</a:t>
            </a:r>
            <a:br>
              <a:rPr lang="en-US" sz="1500" dirty="0">
                <a:solidFill>
                  <a:schemeClr val="tx1"/>
                </a:solidFill>
              </a:rPr>
            </a:br>
            <a:r>
              <a:rPr lang="en-US" sz="1500" dirty="0">
                <a:solidFill>
                  <a:schemeClr val="tx1"/>
                </a:solidFill>
              </a:rPr>
              <a:t>(Speer et al., 2017)</a:t>
            </a:r>
          </a:p>
        </p:txBody>
      </p:sp>
      <p:sp>
        <p:nvSpPr>
          <p:cNvPr id="11" name="Rectangle: Rounded Corners 10">
            <a:extLst>
              <a:ext uri="{FF2B5EF4-FFF2-40B4-BE49-F238E27FC236}">
                <a16:creationId xmlns:a16="http://schemas.microsoft.com/office/drawing/2014/main" id="{95C4658B-5806-4DAE-A253-0DCD1EB1BB59}"/>
              </a:ext>
            </a:extLst>
          </p:cNvPr>
          <p:cNvSpPr/>
          <p:nvPr/>
        </p:nvSpPr>
        <p:spPr>
          <a:xfrm>
            <a:off x="8494922" y="2387017"/>
            <a:ext cx="2083906"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Web Child 2.0</a:t>
            </a:r>
            <a:br>
              <a:rPr lang="en-US" sz="1500" i="1" dirty="0">
                <a:solidFill>
                  <a:schemeClr val="tx1"/>
                </a:solidFill>
              </a:rPr>
            </a:br>
            <a:r>
              <a:rPr lang="en-US" sz="1500" dirty="0">
                <a:solidFill>
                  <a:schemeClr val="tx1"/>
                </a:solidFill>
              </a:rPr>
              <a:t>(Tandon et al., 2017)</a:t>
            </a:r>
          </a:p>
        </p:txBody>
      </p:sp>
      <p:sp>
        <p:nvSpPr>
          <p:cNvPr id="15" name="Rectangle: Rounded Corners 14">
            <a:extLst>
              <a:ext uri="{FF2B5EF4-FFF2-40B4-BE49-F238E27FC236}">
                <a16:creationId xmlns:a16="http://schemas.microsoft.com/office/drawing/2014/main" id="{248412AC-ACDF-415A-B5F5-68984D52229F}"/>
              </a:ext>
            </a:extLst>
          </p:cNvPr>
          <p:cNvSpPr/>
          <p:nvPr/>
        </p:nvSpPr>
        <p:spPr>
          <a:xfrm>
            <a:off x="3648867" y="4054064"/>
            <a:ext cx="1913519" cy="636319"/>
          </a:xfrm>
          <a:prstGeom prst="roundRect">
            <a:avLst>
              <a:gd name="adj" fmla="val 38129"/>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ConceptNet</a:t>
            </a:r>
            <a:br>
              <a:rPr lang="en-US" sz="1500" i="1" dirty="0">
                <a:solidFill>
                  <a:schemeClr val="tx1"/>
                </a:solidFill>
              </a:rPr>
            </a:br>
            <a:r>
              <a:rPr lang="en-US" sz="1500" dirty="0">
                <a:solidFill>
                  <a:schemeClr val="tx1"/>
                </a:solidFill>
              </a:rPr>
              <a:t>(Liu &amp; Singh, 2004)</a:t>
            </a:r>
          </a:p>
        </p:txBody>
      </p:sp>
      <p:sp>
        <p:nvSpPr>
          <p:cNvPr id="16" name="Rectangle: Rounded Corners 15">
            <a:extLst>
              <a:ext uri="{FF2B5EF4-FFF2-40B4-BE49-F238E27FC236}">
                <a16:creationId xmlns:a16="http://schemas.microsoft.com/office/drawing/2014/main" id="{4F747A6E-7185-4810-818B-04675F1C9A38}"/>
              </a:ext>
            </a:extLst>
          </p:cNvPr>
          <p:cNvSpPr/>
          <p:nvPr/>
        </p:nvSpPr>
        <p:spPr>
          <a:xfrm>
            <a:off x="6202062" y="2387017"/>
            <a:ext cx="2083906"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Web Child</a:t>
            </a:r>
            <a:br>
              <a:rPr lang="en-US" sz="1500" i="1" dirty="0">
                <a:solidFill>
                  <a:schemeClr val="tx1"/>
                </a:solidFill>
              </a:rPr>
            </a:br>
            <a:r>
              <a:rPr lang="en-US" sz="1500" dirty="0">
                <a:solidFill>
                  <a:schemeClr val="tx1"/>
                </a:solidFill>
              </a:rPr>
              <a:t>(Tandon et al., 2014)</a:t>
            </a:r>
          </a:p>
        </p:txBody>
      </p:sp>
      <p:sp>
        <p:nvSpPr>
          <p:cNvPr id="17" name="Rectangle: Rounded Corners 16">
            <a:extLst>
              <a:ext uri="{FF2B5EF4-FFF2-40B4-BE49-F238E27FC236}">
                <a16:creationId xmlns:a16="http://schemas.microsoft.com/office/drawing/2014/main" id="{70150581-4C8E-4547-91F4-7AE3013B9686}"/>
              </a:ext>
            </a:extLst>
          </p:cNvPr>
          <p:cNvSpPr/>
          <p:nvPr/>
        </p:nvSpPr>
        <p:spPr>
          <a:xfrm>
            <a:off x="427185" y="4035894"/>
            <a:ext cx="2892099" cy="672662"/>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Open Mind Common Sense</a:t>
            </a:r>
            <a:br>
              <a:rPr lang="en-US" sz="1500" i="1" dirty="0">
                <a:solidFill>
                  <a:schemeClr val="tx1"/>
                </a:solidFill>
              </a:rPr>
            </a:br>
            <a:r>
              <a:rPr lang="en-US" sz="1500" dirty="0">
                <a:solidFill>
                  <a:schemeClr val="tx1"/>
                </a:solidFill>
              </a:rPr>
              <a:t>(Minsky, Singh &amp; </a:t>
            </a:r>
            <a:r>
              <a:rPr lang="en-US" sz="1500" dirty="0" err="1">
                <a:solidFill>
                  <a:schemeClr val="tx1"/>
                </a:solidFill>
              </a:rPr>
              <a:t>Havasi</a:t>
            </a:r>
            <a:r>
              <a:rPr lang="en-US" sz="1500" dirty="0">
                <a:solidFill>
                  <a:schemeClr val="tx1"/>
                </a:solidFill>
              </a:rPr>
              <a:t>, 1999)</a:t>
            </a:r>
          </a:p>
        </p:txBody>
      </p:sp>
      <p:sp>
        <p:nvSpPr>
          <p:cNvPr id="18" name="Rectangle: Rounded Corners 17">
            <a:extLst>
              <a:ext uri="{FF2B5EF4-FFF2-40B4-BE49-F238E27FC236}">
                <a16:creationId xmlns:a16="http://schemas.microsoft.com/office/drawing/2014/main" id="{EB8C9D02-4C95-4994-BC85-5A5F12D17BCD}"/>
              </a:ext>
            </a:extLst>
          </p:cNvPr>
          <p:cNvSpPr/>
          <p:nvPr/>
        </p:nvSpPr>
        <p:spPr>
          <a:xfrm>
            <a:off x="205160" y="5026715"/>
            <a:ext cx="1905001"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Cyc</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et al., 1984)</a:t>
            </a:r>
          </a:p>
        </p:txBody>
      </p:sp>
      <p:sp>
        <p:nvSpPr>
          <p:cNvPr id="19" name="Rectangle: Rounded Corners 18">
            <a:extLst>
              <a:ext uri="{FF2B5EF4-FFF2-40B4-BE49-F238E27FC236}">
                <a16:creationId xmlns:a16="http://schemas.microsoft.com/office/drawing/2014/main" id="{52204697-0AA3-425A-8DD3-53EF3F710379}"/>
              </a:ext>
            </a:extLst>
          </p:cNvPr>
          <p:cNvSpPr/>
          <p:nvPr/>
        </p:nvSpPr>
        <p:spPr>
          <a:xfrm>
            <a:off x="6775096" y="5026715"/>
            <a:ext cx="1629332"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OpenCyc</a:t>
            </a:r>
            <a:r>
              <a:rPr lang="en-US" sz="1500" i="1" dirty="0">
                <a:solidFill>
                  <a:schemeClr val="tx1"/>
                </a:solidFill>
              </a:rPr>
              <a:t> 4.0</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2012)</a:t>
            </a:r>
          </a:p>
        </p:txBody>
      </p:sp>
      <p:sp>
        <p:nvSpPr>
          <p:cNvPr id="20" name="Rectangle: Rounded Corners 19">
            <a:extLst>
              <a:ext uri="{FF2B5EF4-FFF2-40B4-BE49-F238E27FC236}">
                <a16:creationId xmlns:a16="http://schemas.microsoft.com/office/drawing/2014/main" id="{E4FAFE10-09C1-42D7-AB7C-42B664F04BBC}"/>
              </a:ext>
            </a:extLst>
          </p:cNvPr>
          <p:cNvSpPr/>
          <p:nvPr/>
        </p:nvSpPr>
        <p:spPr>
          <a:xfrm>
            <a:off x="5114590" y="5026715"/>
            <a:ext cx="1629332"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ResearchCyc</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2006)</a:t>
            </a:r>
          </a:p>
        </p:txBody>
      </p:sp>
      <p:sp>
        <p:nvSpPr>
          <p:cNvPr id="21" name="Rectangle: Rounded Corners 20">
            <a:extLst>
              <a:ext uri="{FF2B5EF4-FFF2-40B4-BE49-F238E27FC236}">
                <a16:creationId xmlns:a16="http://schemas.microsoft.com/office/drawing/2014/main" id="{6BF324DF-523F-49C9-91DE-E4C46CC7DDC1}"/>
              </a:ext>
            </a:extLst>
          </p:cNvPr>
          <p:cNvSpPr/>
          <p:nvPr/>
        </p:nvSpPr>
        <p:spPr>
          <a:xfrm>
            <a:off x="7404624" y="3204799"/>
            <a:ext cx="2180596"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NELL</a:t>
            </a:r>
            <a:br>
              <a:rPr lang="en-US" sz="1500" i="1" dirty="0">
                <a:solidFill>
                  <a:schemeClr val="tx1"/>
                </a:solidFill>
              </a:rPr>
            </a:br>
            <a:r>
              <a:rPr lang="en-US" sz="1500" dirty="0">
                <a:solidFill>
                  <a:schemeClr val="tx1"/>
                </a:solidFill>
              </a:rPr>
              <a:t>(Mitchell et al., 2015)</a:t>
            </a:r>
          </a:p>
        </p:txBody>
      </p:sp>
      <p:sp>
        <p:nvSpPr>
          <p:cNvPr id="22" name="Rectangle: Rounded Corners 21">
            <a:extLst>
              <a:ext uri="{FF2B5EF4-FFF2-40B4-BE49-F238E27FC236}">
                <a16:creationId xmlns:a16="http://schemas.microsoft.com/office/drawing/2014/main" id="{8C22E92D-4A54-4333-9351-C5B35D147F6F}"/>
              </a:ext>
            </a:extLst>
          </p:cNvPr>
          <p:cNvSpPr/>
          <p:nvPr/>
        </p:nvSpPr>
        <p:spPr>
          <a:xfrm>
            <a:off x="4941447" y="3204799"/>
            <a:ext cx="2083907"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NELL</a:t>
            </a:r>
            <a:br>
              <a:rPr lang="en-US" sz="1500" i="1" dirty="0">
                <a:solidFill>
                  <a:schemeClr val="tx1"/>
                </a:solidFill>
              </a:rPr>
            </a:br>
            <a:r>
              <a:rPr lang="en-US" sz="1500" dirty="0">
                <a:solidFill>
                  <a:schemeClr val="tx1"/>
                </a:solidFill>
              </a:rPr>
              <a:t>(Carlson et al., 2010)</a:t>
            </a:r>
          </a:p>
        </p:txBody>
      </p:sp>
      <p:cxnSp>
        <p:nvCxnSpPr>
          <p:cNvPr id="4" name="Straight Arrow Connector 3">
            <a:extLst>
              <a:ext uri="{FF2B5EF4-FFF2-40B4-BE49-F238E27FC236}">
                <a16:creationId xmlns:a16="http://schemas.microsoft.com/office/drawing/2014/main" id="{DDB657EC-BED6-45D8-AC2C-247BE6079C64}"/>
              </a:ext>
            </a:extLst>
          </p:cNvPr>
          <p:cNvCxnSpPr>
            <a:cxnSpLocks/>
          </p:cNvCxnSpPr>
          <p:nvPr/>
        </p:nvCxnSpPr>
        <p:spPr>
          <a:xfrm>
            <a:off x="205160" y="6010197"/>
            <a:ext cx="11735049" cy="0"/>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39956B6-2815-487C-9AF3-CFEE2BD58AEF}"/>
              </a:ext>
            </a:extLst>
          </p:cNvPr>
          <p:cNvCxnSpPr>
            <a:cxnSpLocks/>
          </p:cNvCxnSpPr>
          <p:nvPr/>
        </p:nvCxnSpPr>
        <p:spPr>
          <a:xfrm flipH="1" flipV="1">
            <a:off x="11819961" y="1305339"/>
            <a:ext cx="14230" cy="4625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DC3522B-A94E-4896-9A4F-B205ED3A86AE}"/>
              </a:ext>
            </a:extLst>
          </p:cNvPr>
          <p:cNvSpPr/>
          <p:nvPr/>
        </p:nvSpPr>
        <p:spPr>
          <a:xfrm>
            <a:off x="10912188" y="6183992"/>
            <a:ext cx="717248" cy="369332"/>
          </a:xfrm>
          <a:prstGeom prst="rect">
            <a:avLst/>
          </a:prstGeom>
        </p:spPr>
        <p:txBody>
          <a:bodyPr wrap="none">
            <a:spAutoFit/>
          </a:bodyPr>
          <a:lstStyle/>
          <a:p>
            <a:r>
              <a:rPr lang="en-US" i="1" dirty="0"/>
              <a:t>today</a:t>
            </a:r>
            <a:endParaRPr lang="en-US" dirty="0"/>
          </a:p>
        </p:txBody>
      </p:sp>
    </p:spTree>
    <p:extLst>
      <p:ext uri="{BB962C8B-B14F-4D97-AF65-F5344CB8AC3E}">
        <p14:creationId xmlns:p14="http://schemas.microsoft.com/office/powerpoint/2010/main" val="2040287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80410-6DBB-45D8-B254-7A0280C10EBC}"/>
              </a:ext>
            </a:extLst>
          </p:cNvPr>
          <p:cNvSpPr>
            <a:spLocks noGrp="1"/>
          </p:cNvSpPr>
          <p:nvPr>
            <p:ph type="title"/>
          </p:nvPr>
        </p:nvSpPr>
        <p:spPr>
          <a:xfrm>
            <a:off x="838200" y="280284"/>
            <a:ext cx="10515600" cy="1325563"/>
          </a:xfrm>
        </p:spPr>
        <p:txBody>
          <a:bodyPr/>
          <a:lstStyle/>
          <a:p>
            <a:r>
              <a:rPr lang="en-US" dirty="0"/>
              <a:t>Existing knowledge bases</a:t>
            </a:r>
          </a:p>
        </p:txBody>
      </p:sp>
      <p:sp>
        <p:nvSpPr>
          <p:cNvPr id="3" name="Rectangle: Rounded Corners 2">
            <a:extLst>
              <a:ext uri="{FF2B5EF4-FFF2-40B4-BE49-F238E27FC236}">
                <a16:creationId xmlns:a16="http://schemas.microsoft.com/office/drawing/2014/main" id="{AAA12894-E8D8-43D1-8B65-5ABD586CCB47}"/>
              </a:ext>
            </a:extLst>
          </p:cNvPr>
          <p:cNvSpPr/>
          <p:nvPr/>
        </p:nvSpPr>
        <p:spPr>
          <a:xfrm>
            <a:off x="4615959" y="1536569"/>
            <a:ext cx="2590165" cy="1062386"/>
          </a:xfrm>
          <a:prstGeom prst="roundRect">
            <a:avLst>
              <a:gd name="adj" fmla="val 31597"/>
            </a:avLst>
          </a:prstGeom>
          <a:solidFill>
            <a:srgbClr val="A9D18D"/>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mj-lt"/>
              </a:rPr>
              <a:t>ATOMIC</a:t>
            </a:r>
            <a:br>
              <a:rPr lang="en-US" sz="2400" i="1" dirty="0">
                <a:solidFill>
                  <a:schemeClr val="tx1"/>
                </a:solidFill>
                <a:latin typeface="+mj-lt"/>
              </a:rPr>
            </a:br>
            <a:r>
              <a:rPr lang="en-US" sz="2000" dirty="0">
                <a:solidFill>
                  <a:schemeClr val="tx1"/>
                </a:solidFill>
                <a:latin typeface="+mj-lt"/>
              </a:rPr>
              <a:t>(Sap et al., 2019)</a:t>
            </a:r>
            <a:endParaRPr lang="en-US" sz="2400" dirty="0">
              <a:solidFill>
                <a:schemeClr val="tx1"/>
              </a:solidFill>
              <a:latin typeface="+mj-lt"/>
            </a:endParaRPr>
          </a:p>
        </p:txBody>
      </p:sp>
      <p:sp>
        <p:nvSpPr>
          <p:cNvPr id="4" name="Rectangle: Rounded Corners 3">
            <a:extLst>
              <a:ext uri="{FF2B5EF4-FFF2-40B4-BE49-F238E27FC236}">
                <a16:creationId xmlns:a16="http://schemas.microsoft.com/office/drawing/2014/main" id="{8634F341-BABC-49A4-A0AB-58B7E0BBF3DD}"/>
              </a:ext>
            </a:extLst>
          </p:cNvPr>
          <p:cNvSpPr/>
          <p:nvPr/>
        </p:nvSpPr>
        <p:spPr>
          <a:xfrm>
            <a:off x="4477025" y="4009400"/>
            <a:ext cx="2833306" cy="1062385"/>
          </a:xfrm>
          <a:prstGeom prst="roundRect">
            <a:avLst>
              <a:gd name="adj" fmla="val 38129"/>
            </a:avLst>
          </a:prstGeom>
          <a:solidFill>
            <a:srgbClr val="FFD966"/>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err="1">
                <a:solidFill>
                  <a:schemeClr val="tx1"/>
                </a:solidFill>
                <a:latin typeface="+mj-lt"/>
              </a:rPr>
              <a:t>ConceptNet</a:t>
            </a:r>
            <a:r>
              <a:rPr lang="en-US" sz="2400" i="1" dirty="0">
                <a:solidFill>
                  <a:schemeClr val="tx1"/>
                </a:solidFill>
                <a:latin typeface="+mj-lt"/>
              </a:rPr>
              <a:t> 5.5</a:t>
            </a:r>
            <a:br>
              <a:rPr lang="en-US" sz="2400" dirty="0">
                <a:solidFill>
                  <a:schemeClr val="tx1"/>
                </a:solidFill>
                <a:latin typeface="+mj-lt"/>
              </a:rPr>
            </a:br>
            <a:r>
              <a:rPr lang="en-US" sz="2000" dirty="0">
                <a:solidFill>
                  <a:schemeClr val="tx1"/>
                </a:solidFill>
                <a:latin typeface="+mj-lt"/>
              </a:rPr>
              <a:t>(Speer et al., 2017)</a:t>
            </a:r>
            <a:endParaRPr lang="en-US" sz="2400" dirty="0">
              <a:solidFill>
                <a:schemeClr val="tx1"/>
              </a:solidFill>
              <a:latin typeface="+mj-lt"/>
            </a:endParaRPr>
          </a:p>
        </p:txBody>
      </p:sp>
      <p:sp>
        <p:nvSpPr>
          <p:cNvPr id="5" name="Rectangle: Rounded Corners 4">
            <a:extLst>
              <a:ext uri="{FF2B5EF4-FFF2-40B4-BE49-F238E27FC236}">
                <a16:creationId xmlns:a16="http://schemas.microsoft.com/office/drawing/2014/main" id="{F6E06201-3692-4B0C-81C9-D56755A4272E}"/>
              </a:ext>
            </a:extLst>
          </p:cNvPr>
          <p:cNvSpPr/>
          <p:nvPr/>
        </p:nvSpPr>
        <p:spPr>
          <a:xfrm>
            <a:off x="4768770" y="5245817"/>
            <a:ext cx="2322736" cy="1062386"/>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err="1">
                <a:solidFill>
                  <a:schemeClr val="tx1"/>
                </a:solidFill>
                <a:latin typeface="+mj-lt"/>
              </a:rPr>
              <a:t>OpenCyc</a:t>
            </a:r>
            <a:r>
              <a:rPr lang="en-US" sz="2400" i="1" dirty="0">
                <a:solidFill>
                  <a:schemeClr val="tx1"/>
                </a:solidFill>
                <a:latin typeface="+mj-lt"/>
              </a:rPr>
              <a:t> 4.0</a:t>
            </a:r>
            <a:br>
              <a:rPr lang="en-US" sz="2400" i="1" dirty="0">
                <a:solidFill>
                  <a:schemeClr val="tx1"/>
                </a:solidFill>
                <a:latin typeface="+mj-lt"/>
              </a:rPr>
            </a:br>
            <a:r>
              <a:rPr lang="en-US" sz="2000" dirty="0">
                <a:solidFill>
                  <a:schemeClr val="tx1"/>
                </a:solidFill>
                <a:latin typeface="+mj-lt"/>
              </a:rPr>
              <a:t>(</a:t>
            </a:r>
            <a:r>
              <a:rPr lang="en-US" sz="2000" dirty="0" err="1">
                <a:solidFill>
                  <a:schemeClr val="tx1"/>
                </a:solidFill>
                <a:latin typeface="+mj-lt"/>
              </a:rPr>
              <a:t>Lenat</a:t>
            </a:r>
            <a:r>
              <a:rPr lang="en-US" sz="2000" dirty="0">
                <a:solidFill>
                  <a:schemeClr val="tx1"/>
                </a:solidFill>
                <a:latin typeface="+mj-lt"/>
              </a:rPr>
              <a:t>, 2012)</a:t>
            </a:r>
            <a:endParaRPr lang="en-US" sz="2400" dirty="0">
              <a:solidFill>
                <a:schemeClr val="tx1"/>
              </a:solidFill>
              <a:latin typeface="+mj-lt"/>
            </a:endParaRPr>
          </a:p>
        </p:txBody>
      </p:sp>
      <p:sp>
        <p:nvSpPr>
          <p:cNvPr id="6" name="Rectangle: Rounded Corners 5">
            <a:extLst>
              <a:ext uri="{FF2B5EF4-FFF2-40B4-BE49-F238E27FC236}">
                <a16:creationId xmlns:a16="http://schemas.microsoft.com/office/drawing/2014/main" id="{07A5AB39-B15D-48E3-82BB-8279372E96B6}"/>
              </a:ext>
            </a:extLst>
          </p:cNvPr>
          <p:cNvSpPr/>
          <p:nvPr/>
        </p:nvSpPr>
        <p:spPr>
          <a:xfrm>
            <a:off x="4319717" y="2772985"/>
            <a:ext cx="3108605" cy="1062386"/>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mj-lt"/>
              </a:rPr>
              <a:t>NELL</a:t>
            </a:r>
            <a:br>
              <a:rPr lang="en-US" sz="2400" i="1" dirty="0">
                <a:solidFill>
                  <a:schemeClr val="tx1"/>
                </a:solidFill>
                <a:latin typeface="+mj-lt"/>
              </a:rPr>
            </a:br>
            <a:r>
              <a:rPr lang="en-US" sz="2000" dirty="0">
                <a:solidFill>
                  <a:schemeClr val="tx1"/>
                </a:solidFill>
                <a:latin typeface="+mj-lt"/>
              </a:rPr>
              <a:t>(Mitchell et al., 2015)</a:t>
            </a:r>
            <a:endParaRPr lang="en-US" sz="2400" dirty="0">
              <a:solidFill>
                <a:schemeClr val="tx1"/>
              </a:solidFill>
              <a:latin typeface="+mj-lt"/>
            </a:endParaRPr>
          </a:p>
        </p:txBody>
      </p:sp>
    </p:spTree>
    <p:extLst>
      <p:ext uri="{BB962C8B-B14F-4D97-AF65-F5344CB8AC3E}">
        <p14:creationId xmlns:p14="http://schemas.microsoft.com/office/powerpoint/2010/main" val="2782907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80410-6DBB-45D8-B254-7A0280C10EBC}"/>
              </a:ext>
            </a:extLst>
          </p:cNvPr>
          <p:cNvSpPr>
            <a:spLocks noGrp="1"/>
          </p:cNvSpPr>
          <p:nvPr>
            <p:ph type="title"/>
          </p:nvPr>
        </p:nvSpPr>
        <p:spPr>
          <a:xfrm>
            <a:off x="838200" y="280284"/>
            <a:ext cx="10515600" cy="1325563"/>
          </a:xfrm>
        </p:spPr>
        <p:txBody>
          <a:bodyPr/>
          <a:lstStyle/>
          <a:p>
            <a:r>
              <a:rPr lang="en-US" dirty="0"/>
              <a:t>Existing knowledge bases</a:t>
            </a:r>
          </a:p>
        </p:txBody>
      </p:sp>
      <p:sp>
        <p:nvSpPr>
          <p:cNvPr id="9" name="TextBox 8">
            <a:extLst>
              <a:ext uri="{FF2B5EF4-FFF2-40B4-BE49-F238E27FC236}">
                <a16:creationId xmlns:a16="http://schemas.microsoft.com/office/drawing/2014/main" id="{9DF6CFF8-F777-436F-8C01-84A386A6B083}"/>
              </a:ext>
            </a:extLst>
          </p:cNvPr>
          <p:cNvSpPr txBox="1"/>
          <p:nvPr/>
        </p:nvSpPr>
        <p:spPr>
          <a:xfrm>
            <a:off x="752900" y="1694111"/>
            <a:ext cx="5048992" cy="769441"/>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2400" dirty="0"/>
              <a:t>Represented in </a:t>
            </a:r>
            <a:r>
              <a:rPr lang="en-US" sz="2400" b="1" dirty="0"/>
              <a:t>symbolic logic</a:t>
            </a:r>
          </a:p>
          <a:p>
            <a:pPr algn="ctr"/>
            <a:r>
              <a:rPr lang="en-US" sz="2000" dirty="0"/>
              <a:t>(e.g., LISP-style logic)</a:t>
            </a:r>
          </a:p>
        </p:txBody>
      </p:sp>
      <p:sp>
        <p:nvSpPr>
          <p:cNvPr id="10" name="TextBox 9">
            <a:extLst>
              <a:ext uri="{FF2B5EF4-FFF2-40B4-BE49-F238E27FC236}">
                <a16:creationId xmlns:a16="http://schemas.microsoft.com/office/drawing/2014/main" id="{527F9C86-239B-4C98-813A-967FEBDAD5EE}"/>
              </a:ext>
            </a:extLst>
          </p:cNvPr>
          <p:cNvSpPr txBox="1"/>
          <p:nvPr/>
        </p:nvSpPr>
        <p:spPr>
          <a:xfrm>
            <a:off x="7004461" y="1697267"/>
            <a:ext cx="4860000" cy="769441"/>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2400" dirty="0"/>
              <a:t>Represented in </a:t>
            </a:r>
            <a:r>
              <a:rPr lang="en-US" sz="2400" b="1" dirty="0"/>
              <a:t>natural language</a:t>
            </a:r>
          </a:p>
          <a:p>
            <a:pPr algn="ctr"/>
            <a:r>
              <a:rPr lang="en-US" sz="2000" dirty="0"/>
              <a:t>(how humans </a:t>
            </a:r>
            <a:r>
              <a:rPr lang="en-US" sz="2000" i="1" dirty="0"/>
              <a:t>talk</a:t>
            </a:r>
            <a:r>
              <a:rPr lang="en-US" sz="2000" dirty="0"/>
              <a:t> and </a:t>
            </a:r>
            <a:r>
              <a:rPr lang="en-US" sz="2000" i="1" dirty="0"/>
              <a:t>think</a:t>
            </a:r>
            <a:r>
              <a:rPr lang="en-US" sz="2000" dirty="0"/>
              <a:t>)</a:t>
            </a:r>
          </a:p>
        </p:txBody>
      </p:sp>
      <p:sp>
        <p:nvSpPr>
          <p:cNvPr id="13" name="Rectangle 2">
            <a:extLst>
              <a:ext uri="{FF2B5EF4-FFF2-40B4-BE49-F238E27FC236}">
                <a16:creationId xmlns:a16="http://schemas.microsoft.com/office/drawing/2014/main" id="{5A7CEE92-26EB-4F6E-91A0-344C214D3E7F}"/>
              </a:ext>
            </a:extLst>
          </p:cNvPr>
          <p:cNvSpPr>
            <a:spLocks noChangeArrowheads="1"/>
          </p:cNvSpPr>
          <p:nvPr/>
        </p:nvSpPr>
        <p:spPr bwMode="auto">
          <a:xfrm>
            <a:off x="0" y="43934"/>
            <a:ext cx="184731" cy="36933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Rounded Corners 17">
            <a:extLst>
              <a:ext uri="{FF2B5EF4-FFF2-40B4-BE49-F238E27FC236}">
                <a16:creationId xmlns:a16="http://schemas.microsoft.com/office/drawing/2014/main" id="{7C1BAC35-4DAE-4981-9BA7-C42B82AA09D5}"/>
              </a:ext>
            </a:extLst>
          </p:cNvPr>
          <p:cNvSpPr/>
          <p:nvPr/>
        </p:nvSpPr>
        <p:spPr>
          <a:xfrm>
            <a:off x="9644212" y="2874900"/>
            <a:ext cx="2547787" cy="769441"/>
          </a:xfrm>
          <a:prstGeom prst="roundRect">
            <a:avLst>
              <a:gd name="adj" fmla="val 31597"/>
            </a:avLst>
          </a:prstGeom>
          <a:solidFill>
            <a:srgbClr val="A9D18D"/>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mj-lt"/>
              </a:rPr>
              <a:t>ATOMIC</a:t>
            </a:r>
            <a:br>
              <a:rPr lang="en-US" sz="2400" i="1" dirty="0">
                <a:solidFill>
                  <a:schemeClr val="tx1"/>
                </a:solidFill>
                <a:latin typeface="+mj-lt"/>
              </a:rPr>
            </a:br>
            <a:r>
              <a:rPr lang="en-US" sz="2000" dirty="0">
                <a:solidFill>
                  <a:schemeClr val="tx1"/>
                </a:solidFill>
                <a:latin typeface="+mj-lt"/>
              </a:rPr>
              <a:t>(Sap et al., 2019)</a:t>
            </a:r>
            <a:endParaRPr lang="en-US" sz="2400" dirty="0">
              <a:solidFill>
                <a:schemeClr val="tx1"/>
              </a:solidFill>
              <a:latin typeface="+mj-lt"/>
            </a:endParaRPr>
          </a:p>
        </p:txBody>
      </p:sp>
      <p:sp>
        <p:nvSpPr>
          <p:cNvPr id="19" name="Rectangle: Rounded Corners 18">
            <a:extLst>
              <a:ext uri="{FF2B5EF4-FFF2-40B4-BE49-F238E27FC236}">
                <a16:creationId xmlns:a16="http://schemas.microsoft.com/office/drawing/2014/main" id="{67AC4D0B-E5C3-47F3-90E5-0832C94CB95A}"/>
              </a:ext>
            </a:extLst>
          </p:cNvPr>
          <p:cNvSpPr/>
          <p:nvPr/>
        </p:nvSpPr>
        <p:spPr>
          <a:xfrm>
            <a:off x="6699660" y="2874900"/>
            <a:ext cx="2786949" cy="769440"/>
          </a:xfrm>
          <a:prstGeom prst="roundRect">
            <a:avLst>
              <a:gd name="adj" fmla="val 38129"/>
            </a:avLst>
          </a:prstGeom>
          <a:solidFill>
            <a:srgbClr val="FFD966"/>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err="1">
                <a:solidFill>
                  <a:schemeClr val="tx1"/>
                </a:solidFill>
                <a:latin typeface="+mj-lt"/>
              </a:rPr>
              <a:t>ConceptNet</a:t>
            </a:r>
            <a:r>
              <a:rPr lang="en-US" sz="2400" i="1" dirty="0">
                <a:solidFill>
                  <a:schemeClr val="tx1"/>
                </a:solidFill>
                <a:latin typeface="+mj-lt"/>
              </a:rPr>
              <a:t> 5.5</a:t>
            </a:r>
            <a:br>
              <a:rPr lang="en-US" sz="2400" dirty="0">
                <a:solidFill>
                  <a:schemeClr val="tx1"/>
                </a:solidFill>
                <a:latin typeface="+mj-lt"/>
              </a:rPr>
            </a:br>
            <a:r>
              <a:rPr lang="en-US" sz="2000" dirty="0">
                <a:solidFill>
                  <a:schemeClr val="tx1"/>
                </a:solidFill>
                <a:latin typeface="+mj-lt"/>
              </a:rPr>
              <a:t>(Speer et al., 2017)</a:t>
            </a:r>
            <a:endParaRPr lang="en-US" sz="2400" dirty="0">
              <a:solidFill>
                <a:schemeClr val="tx1"/>
              </a:solidFill>
              <a:latin typeface="+mj-lt"/>
            </a:endParaRPr>
          </a:p>
        </p:txBody>
      </p:sp>
      <p:sp>
        <p:nvSpPr>
          <p:cNvPr id="20" name="Rectangle: Rounded Corners 19">
            <a:extLst>
              <a:ext uri="{FF2B5EF4-FFF2-40B4-BE49-F238E27FC236}">
                <a16:creationId xmlns:a16="http://schemas.microsoft.com/office/drawing/2014/main" id="{78AD21EE-743C-499D-8A76-47A7A08A4F45}"/>
              </a:ext>
            </a:extLst>
          </p:cNvPr>
          <p:cNvSpPr/>
          <p:nvPr/>
        </p:nvSpPr>
        <p:spPr>
          <a:xfrm>
            <a:off x="3827824" y="2881157"/>
            <a:ext cx="2284733" cy="769441"/>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err="1">
                <a:solidFill>
                  <a:schemeClr val="tx1"/>
                </a:solidFill>
                <a:latin typeface="+mj-lt"/>
              </a:rPr>
              <a:t>OpenCyc</a:t>
            </a:r>
            <a:r>
              <a:rPr lang="en-US" sz="2400" i="1" dirty="0">
                <a:solidFill>
                  <a:schemeClr val="tx1"/>
                </a:solidFill>
                <a:latin typeface="+mj-lt"/>
              </a:rPr>
              <a:t> 4.0</a:t>
            </a:r>
            <a:br>
              <a:rPr lang="en-US" sz="2400" i="1" dirty="0">
                <a:solidFill>
                  <a:schemeClr val="tx1"/>
                </a:solidFill>
                <a:latin typeface="+mj-lt"/>
              </a:rPr>
            </a:br>
            <a:r>
              <a:rPr lang="en-US" sz="2000" dirty="0">
                <a:solidFill>
                  <a:schemeClr val="tx1"/>
                </a:solidFill>
                <a:latin typeface="+mj-lt"/>
              </a:rPr>
              <a:t>(</a:t>
            </a:r>
            <a:r>
              <a:rPr lang="en-US" sz="2000" dirty="0" err="1">
                <a:solidFill>
                  <a:schemeClr val="tx1"/>
                </a:solidFill>
                <a:latin typeface="+mj-lt"/>
              </a:rPr>
              <a:t>Lenat</a:t>
            </a:r>
            <a:r>
              <a:rPr lang="en-US" sz="2000" dirty="0">
                <a:solidFill>
                  <a:schemeClr val="tx1"/>
                </a:solidFill>
                <a:latin typeface="+mj-lt"/>
              </a:rPr>
              <a:t>, 2012)</a:t>
            </a:r>
            <a:endParaRPr lang="en-US" sz="2400" dirty="0">
              <a:solidFill>
                <a:schemeClr val="tx1"/>
              </a:solidFill>
              <a:latin typeface="+mj-lt"/>
            </a:endParaRPr>
          </a:p>
        </p:txBody>
      </p:sp>
      <p:sp>
        <p:nvSpPr>
          <p:cNvPr id="21" name="Rectangle: Rounded Corners 20">
            <a:extLst>
              <a:ext uri="{FF2B5EF4-FFF2-40B4-BE49-F238E27FC236}">
                <a16:creationId xmlns:a16="http://schemas.microsoft.com/office/drawing/2014/main" id="{4A441ECA-1FE8-4407-9A57-26A4A58F354A}"/>
              </a:ext>
            </a:extLst>
          </p:cNvPr>
          <p:cNvSpPr/>
          <p:nvPr/>
        </p:nvSpPr>
        <p:spPr>
          <a:xfrm>
            <a:off x="625900" y="2881157"/>
            <a:ext cx="3057744" cy="769441"/>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mj-lt"/>
              </a:rPr>
              <a:t>NELL</a:t>
            </a:r>
            <a:br>
              <a:rPr lang="en-US" sz="2400" i="1" dirty="0">
                <a:solidFill>
                  <a:schemeClr val="tx1"/>
                </a:solidFill>
                <a:latin typeface="+mj-lt"/>
              </a:rPr>
            </a:br>
            <a:r>
              <a:rPr lang="en-US" sz="2000" dirty="0">
                <a:solidFill>
                  <a:schemeClr val="tx1"/>
                </a:solidFill>
                <a:latin typeface="+mj-lt"/>
              </a:rPr>
              <a:t>(Mitchell et al., 2015)</a:t>
            </a:r>
            <a:endParaRPr lang="en-US" sz="2400" dirty="0">
              <a:solidFill>
                <a:schemeClr val="tx1"/>
              </a:solidFill>
              <a:latin typeface="+mj-lt"/>
            </a:endParaRPr>
          </a:p>
        </p:txBody>
      </p:sp>
      <p:sp>
        <p:nvSpPr>
          <p:cNvPr id="22" name="TextBox 21">
            <a:extLst>
              <a:ext uri="{FF2B5EF4-FFF2-40B4-BE49-F238E27FC236}">
                <a16:creationId xmlns:a16="http://schemas.microsoft.com/office/drawing/2014/main" id="{9C5B8FB0-E933-4E5D-B4F7-CAE9C7B8F03F}"/>
              </a:ext>
            </a:extLst>
          </p:cNvPr>
          <p:cNvSpPr txBox="1"/>
          <p:nvPr/>
        </p:nvSpPr>
        <p:spPr>
          <a:xfrm>
            <a:off x="1723202" y="4227096"/>
            <a:ext cx="5922198" cy="1631216"/>
          </a:xfrm>
          <a:prstGeom prst="wedgeRectCallout">
            <a:avLst>
              <a:gd name="adj1" fmla="val 4689"/>
              <a:gd name="adj2" fmla="val -85800"/>
            </a:avLst>
          </a:prstGeom>
          <a:solidFill>
            <a:schemeClr val="tx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altLang="en-US" sz="2000" dirty="0">
                <a:solidFill>
                  <a:srgbClr val="00FF00"/>
                </a:solidFill>
                <a:latin typeface="Consolas" panose="020B0609020204030204" pitchFamily="49" charset="0"/>
              </a:rPr>
              <a:t>(#$implies </a:t>
            </a:r>
          </a:p>
          <a:p>
            <a:r>
              <a:rPr lang="en-US" altLang="en-US" sz="2000" dirty="0">
                <a:solidFill>
                  <a:srgbClr val="00FF00"/>
                </a:solidFill>
                <a:latin typeface="Consolas" panose="020B0609020204030204" pitchFamily="49" charset="0"/>
              </a:rPr>
              <a:t>  (#$and </a:t>
            </a:r>
          </a:p>
          <a:p>
            <a:r>
              <a:rPr lang="en-US" altLang="en-US" sz="2000" dirty="0">
                <a:solidFill>
                  <a:srgbClr val="00FF00"/>
                </a:solidFill>
                <a:latin typeface="Consolas" panose="020B0609020204030204" pitchFamily="49" charset="0"/>
              </a:rPr>
              <a:t>    (#$</a:t>
            </a:r>
            <a:r>
              <a:rPr lang="en-US" altLang="en-US" sz="2000" dirty="0" err="1">
                <a:solidFill>
                  <a:srgbClr val="00FF00"/>
                </a:solidFill>
                <a:latin typeface="Consolas" panose="020B0609020204030204" pitchFamily="49" charset="0"/>
              </a:rPr>
              <a:t>isa</a:t>
            </a:r>
            <a:r>
              <a:rPr lang="en-US" altLang="en-US" sz="2000" dirty="0">
                <a:solidFill>
                  <a:srgbClr val="00FF00"/>
                </a:solidFill>
                <a:latin typeface="Consolas" panose="020B0609020204030204" pitchFamily="49" charset="0"/>
              </a:rPr>
              <a:t> ?OBJ ?SUBSET)</a:t>
            </a:r>
          </a:p>
          <a:p>
            <a:r>
              <a:rPr lang="en-US" altLang="en-US" sz="2000" dirty="0">
                <a:solidFill>
                  <a:srgbClr val="00FF00"/>
                </a:solidFill>
                <a:latin typeface="Consolas" panose="020B0609020204030204" pitchFamily="49" charset="0"/>
              </a:rPr>
              <a:t>    (#$</a:t>
            </a:r>
            <a:r>
              <a:rPr lang="en-US" altLang="en-US" sz="2000" dirty="0" err="1">
                <a:solidFill>
                  <a:srgbClr val="00FF00"/>
                </a:solidFill>
                <a:latin typeface="Consolas" panose="020B0609020204030204" pitchFamily="49" charset="0"/>
              </a:rPr>
              <a:t>genls</a:t>
            </a:r>
            <a:r>
              <a:rPr lang="en-US" altLang="en-US" sz="2000" dirty="0">
                <a:solidFill>
                  <a:srgbClr val="00FF00"/>
                </a:solidFill>
                <a:latin typeface="Consolas" panose="020B0609020204030204" pitchFamily="49" charset="0"/>
              </a:rPr>
              <a:t> ?SUBSET ?SUPERSET))</a:t>
            </a:r>
          </a:p>
          <a:p>
            <a:r>
              <a:rPr lang="en-US" altLang="en-US" sz="2000" dirty="0">
                <a:solidFill>
                  <a:srgbClr val="00FF00"/>
                </a:solidFill>
                <a:latin typeface="Consolas" panose="020B0609020204030204" pitchFamily="49" charset="0"/>
              </a:rPr>
              <a:t>  (#$</a:t>
            </a:r>
            <a:r>
              <a:rPr lang="en-US" altLang="en-US" sz="2000" dirty="0" err="1">
                <a:solidFill>
                  <a:srgbClr val="00FF00"/>
                </a:solidFill>
                <a:latin typeface="Consolas" panose="020B0609020204030204" pitchFamily="49" charset="0"/>
              </a:rPr>
              <a:t>isa</a:t>
            </a:r>
            <a:r>
              <a:rPr lang="en-US" altLang="en-US" sz="2000" dirty="0">
                <a:solidFill>
                  <a:srgbClr val="00FF00"/>
                </a:solidFill>
                <a:latin typeface="Consolas" panose="020B0609020204030204" pitchFamily="49" charset="0"/>
              </a:rPr>
              <a:t> ?OBJ ?SUPERSET)) </a:t>
            </a:r>
          </a:p>
        </p:txBody>
      </p:sp>
    </p:spTree>
    <p:extLst>
      <p:ext uri="{BB962C8B-B14F-4D97-AF65-F5344CB8AC3E}">
        <p14:creationId xmlns:p14="http://schemas.microsoft.com/office/powerpoint/2010/main" val="4856438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80410-6DBB-45D8-B254-7A0280C10EBC}"/>
              </a:ext>
            </a:extLst>
          </p:cNvPr>
          <p:cNvSpPr>
            <a:spLocks noGrp="1"/>
          </p:cNvSpPr>
          <p:nvPr>
            <p:ph type="title"/>
          </p:nvPr>
        </p:nvSpPr>
        <p:spPr>
          <a:xfrm>
            <a:off x="838200" y="280284"/>
            <a:ext cx="10515600" cy="1325563"/>
          </a:xfrm>
        </p:spPr>
        <p:txBody>
          <a:bodyPr/>
          <a:lstStyle/>
          <a:p>
            <a:r>
              <a:rPr lang="en-US" dirty="0"/>
              <a:t>Existing knowledge bases</a:t>
            </a:r>
          </a:p>
        </p:txBody>
      </p:sp>
      <p:sp>
        <p:nvSpPr>
          <p:cNvPr id="9" name="TextBox 8">
            <a:extLst>
              <a:ext uri="{FF2B5EF4-FFF2-40B4-BE49-F238E27FC236}">
                <a16:creationId xmlns:a16="http://schemas.microsoft.com/office/drawing/2014/main" id="{9DF6CFF8-F777-436F-8C01-84A386A6B083}"/>
              </a:ext>
            </a:extLst>
          </p:cNvPr>
          <p:cNvSpPr txBox="1"/>
          <p:nvPr/>
        </p:nvSpPr>
        <p:spPr>
          <a:xfrm>
            <a:off x="752900" y="1694111"/>
            <a:ext cx="5048992" cy="769441"/>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2400" dirty="0"/>
              <a:t>Represented in </a:t>
            </a:r>
            <a:r>
              <a:rPr lang="en-US" sz="2400" b="1" dirty="0"/>
              <a:t>symbolic logic</a:t>
            </a:r>
          </a:p>
          <a:p>
            <a:pPr algn="ctr"/>
            <a:r>
              <a:rPr lang="en-US" sz="2000" dirty="0"/>
              <a:t>(e.g., LISP-style logic)</a:t>
            </a:r>
          </a:p>
        </p:txBody>
      </p:sp>
      <p:sp>
        <p:nvSpPr>
          <p:cNvPr id="10" name="TextBox 9">
            <a:extLst>
              <a:ext uri="{FF2B5EF4-FFF2-40B4-BE49-F238E27FC236}">
                <a16:creationId xmlns:a16="http://schemas.microsoft.com/office/drawing/2014/main" id="{527F9C86-239B-4C98-813A-967FEBDAD5EE}"/>
              </a:ext>
            </a:extLst>
          </p:cNvPr>
          <p:cNvSpPr txBox="1"/>
          <p:nvPr/>
        </p:nvSpPr>
        <p:spPr>
          <a:xfrm>
            <a:off x="7004461" y="1697267"/>
            <a:ext cx="4860000" cy="769441"/>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2400" dirty="0"/>
              <a:t>Represented in </a:t>
            </a:r>
            <a:r>
              <a:rPr lang="en-US" sz="2400" b="1" dirty="0"/>
              <a:t>natural language</a:t>
            </a:r>
          </a:p>
          <a:p>
            <a:pPr algn="ctr"/>
            <a:r>
              <a:rPr lang="en-US" sz="2000" dirty="0"/>
              <a:t>(how humans </a:t>
            </a:r>
            <a:r>
              <a:rPr lang="en-US" sz="2000" i="1" dirty="0"/>
              <a:t>talk</a:t>
            </a:r>
            <a:r>
              <a:rPr lang="en-US" sz="2000" dirty="0"/>
              <a:t> and </a:t>
            </a:r>
            <a:r>
              <a:rPr lang="en-US" sz="2000" i="1" dirty="0"/>
              <a:t>think</a:t>
            </a:r>
            <a:r>
              <a:rPr lang="en-US" sz="2000" dirty="0"/>
              <a:t>)</a:t>
            </a:r>
          </a:p>
        </p:txBody>
      </p:sp>
      <p:sp>
        <p:nvSpPr>
          <p:cNvPr id="13" name="Rectangle 2">
            <a:extLst>
              <a:ext uri="{FF2B5EF4-FFF2-40B4-BE49-F238E27FC236}">
                <a16:creationId xmlns:a16="http://schemas.microsoft.com/office/drawing/2014/main" id="{5A7CEE92-26EB-4F6E-91A0-344C214D3E7F}"/>
              </a:ext>
            </a:extLst>
          </p:cNvPr>
          <p:cNvSpPr>
            <a:spLocks noChangeArrowheads="1"/>
          </p:cNvSpPr>
          <p:nvPr/>
        </p:nvSpPr>
        <p:spPr bwMode="auto">
          <a:xfrm>
            <a:off x="0" y="43934"/>
            <a:ext cx="184731" cy="36933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6678298C-D057-4494-882F-A181155ECA32}"/>
              </a:ext>
            </a:extLst>
          </p:cNvPr>
          <p:cNvSpPr txBox="1"/>
          <p:nvPr/>
        </p:nvSpPr>
        <p:spPr>
          <a:xfrm>
            <a:off x="4514795" y="4006572"/>
            <a:ext cx="3055528" cy="769441"/>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2400" dirty="0"/>
              <a:t>Knowledge of “</a:t>
            </a:r>
            <a:r>
              <a:rPr lang="en-US" sz="2400" b="1" i="1" dirty="0"/>
              <a:t>what</a:t>
            </a:r>
            <a:r>
              <a:rPr lang="en-US" sz="2400" dirty="0"/>
              <a:t>”</a:t>
            </a:r>
            <a:br>
              <a:rPr lang="en-US" sz="2400" dirty="0"/>
            </a:br>
            <a:r>
              <a:rPr lang="en-US" sz="2000" dirty="0"/>
              <a:t>(taxonomic: </a:t>
            </a:r>
            <a:r>
              <a:rPr lang="en-US" sz="2000" dirty="0">
                <a:latin typeface="Ubuntu Mono" panose="020B0509030602030204" pitchFamily="49" charset="0"/>
              </a:rPr>
              <a:t>A </a:t>
            </a:r>
            <a:r>
              <a:rPr lang="en-US" sz="2000" dirty="0" err="1">
                <a:latin typeface="Ubuntu Mono" panose="020B0509030602030204" pitchFamily="49" charset="0"/>
              </a:rPr>
              <a:t>isA</a:t>
            </a:r>
            <a:r>
              <a:rPr lang="en-US" sz="2000" dirty="0">
                <a:latin typeface="Ubuntu Mono" panose="020B0509030602030204" pitchFamily="49" charset="0"/>
              </a:rPr>
              <a:t> B</a:t>
            </a:r>
            <a:r>
              <a:rPr lang="en-US" sz="2000" dirty="0"/>
              <a:t>)</a:t>
            </a:r>
          </a:p>
        </p:txBody>
      </p:sp>
      <p:sp>
        <p:nvSpPr>
          <p:cNvPr id="12" name="TextBox 11">
            <a:extLst>
              <a:ext uri="{FF2B5EF4-FFF2-40B4-BE49-F238E27FC236}">
                <a16:creationId xmlns:a16="http://schemas.microsoft.com/office/drawing/2014/main" id="{BCE7CF51-30D3-4A88-8A22-EAA6B32FD1F5}"/>
              </a:ext>
            </a:extLst>
          </p:cNvPr>
          <p:cNvSpPr txBox="1"/>
          <p:nvPr/>
        </p:nvSpPr>
        <p:spPr>
          <a:xfrm>
            <a:off x="3196329" y="5330498"/>
            <a:ext cx="4373994" cy="769441"/>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2400" dirty="0"/>
              <a:t>Knowledge of “</a:t>
            </a:r>
            <a:r>
              <a:rPr lang="en-US" sz="2400" b="1" i="1" dirty="0"/>
              <a:t>why</a:t>
            </a:r>
            <a:r>
              <a:rPr lang="en-US" sz="2400" dirty="0"/>
              <a:t>” and “</a:t>
            </a:r>
            <a:r>
              <a:rPr lang="en-US" sz="2400" b="1" i="1" dirty="0"/>
              <a:t>how</a:t>
            </a:r>
            <a:r>
              <a:rPr lang="en-US" sz="2400" dirty="0"/>
              <a:t>”</a:t>
            </a:r>
          </a:p>
          <a:p>
            <a:pPr algn="ctr"/>
            <a:r>
              <a:rPr lang="en-US" sz="2000" dirty="0">
                <a:solidFill>
                  <a:prstClr val="black"/>
                </a:solidFill>
              </a:rPr>
              <a:t>(inferential: </a:t>
            </a:r>
            <a:r>
              <a:rPr lang="en-US" sz="2000" i="1" dirty="0">
                <a:solidFill>
                  <a:prstClr val="black"/>
                </a:solidFill>
              </a:rPr>
              <a:t>causes</a:t>
            </a:r>
            <a:r>
              <a:rPr lang="en-US" sz="2000" dirty="0">
                <a:solidFill>
                  <a:prstClr val="black"/>
                </a:solidFill>
              </a:rPr>
              <a:t> and </a:t>
            </a:r>
            <a:r>
              <a:rPr lang="en-US" sz="2000" i="1" dirty="0">
                <a:solidFill>
                  <a:prstClr val="black"/>
                </a:solidFill>
              </a:rPr>
              <a:t>effects</a:t>
            </a:r>
            <a:r>
              <a:rPr lang="en-US" sz="2000" dirty="0">
                <a:solidFill>
                  <a:prstClr val="black"/>
                </a:solidFill>
              </a:rPr>
              <a:t>)</a:t>
            </a:r>
            <a:endParaRPr lang="en-US" sz="2400" dirty="0"/>
          </a:p>
        </p:txBody>
      </p:sp>
      <p:cxnSp>
        <p:nvCxnSpPr>
          <p:cNvPr id="4" name="Straight Connector 3">
            <a:extLst>
              <a:ext uri="{FF2B5EF4-FFF2-40B4-BE49-F238E27FC236}">
                <a16:creationId xmlns:a16="http://schemas.microsoft.com/office/drawing/2014/main" id="{B2382C5A-9826-468B-99FD-0F5D53E2CA86}"/>
              </a:ext>
            </a:extLst>
          </p:cNvPr>
          <p:cNvCxnSpPr/>
          <p:nvPr/>
        </p:nvCxnSpPr>
        <p:spPr>
          <a:xfrm>
            <a:off x="659854" y="5052767"/>
            <a:ext cx="10765410" cy="0"/>
          </a:xfrm>
          <a:prstGeom prst="line">
            <a:avLst/>
          </a:prstGeom>
        </p:spPr>
        <p:style>
          <a:lnRef idx="1">
            <a:schemeClr val="dk1"/>
          </a:lnRef>
          <a:fillRef idx="0">
            <a:schemeClr val="dk1"/>
          </a:fillRef>
          <a:effectRef idx="0">
            <a:schemeClr val="dk1"/>
          </a:effectRef>
          <a:fontRef idx="minor">
            <a:schemeClr val="tx1"/>
          </a:fontRef>
        </p:style>
      </p:cxnSp>
      <p:sp>
        <p:nvSpPr>
          <p:cNvPr id="14" name="Rectangle: Rounded Corners 17">
            <a:extLst>
              <a:ext uri="{FF2B5EF4-FFF2-40B4-BE49-F238E27FC236}">
                <a16:creationId xmlns:a16="http://schemas.microsoft.com/office/drawing/2014/main" id="{F5A4CB7E-FCF5-2648-B16E-FA7C5E2DD0A2}"/>
              </a:ext>
            </a:extLst>
          </p:cNvPr>
          <p:cNvSpPr/>
          <p:nvPr/>
        </p:nvSpPr>
        <p:spPr>
          <a:xfrm>
            <a:off x="9644213" y="5436798"/>
            <a:ext cx="2547787" cy="769441"/>
          </a:xfrm>
          <a:prstGeom prst="roundRect">
            <a:avLst>
              <a:gd name="adj" fmla="val 31597"/>
            </a:avLst>
          </a:prstGeom>
          <a:solidFill>
            <a:srgbClr val="A9D18D"/>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mj-lt"/>
              </a:rPr>
              <a:t>ATOMIC</a:t>
            </a:r>
            <a:br>
              <a:rPr lang="en-US" sz="2400" i="1" dirty="0">
                <a:solidFill>
                  <a:schemeClr val="tx1"/>
                </a:solidFill>
                <a:latin typeface="+mj-lt"/>
              </a:rPr>
            </a:br>
            <a:r>
              <a:rPr lang="en-US" sz="2000" dirty="0">
                <a:solidFill>
                  <a:schemeClr val="tx1"/>
                </a:solidFill>
                <a:latin typeface="+mj-lt"/>
              </a:rPr>
              <a:t>(Sap et al., 2019)</a:t>
            </a:r>
            <a:endParaRPr lang="en-US" sz="2400" dirty="0">
              <a:solidFill>
                <a:schemeClr val="tx1"/>
              </a:solidFill>
              <a:latin typeface="+mj-lt"/>
            </a:endParaRPr>
          </a:p>
        </p:txBody>
      </p:sp>
      <p:sp>
        <p:nvSpPr>
          <p:cNvPr id="18" name="Rectangle: Rounded Corners 18">
            <a:extLst>
              <a:ext uri="{FF2B5EF4-FFF2-40B4-BE49-F238E27FC236}">
                <a16:creationId xmlns:a16="http://schemas.microsoft.com/office/drawing/2014/main" id="{EB209327-9FC1-F643-B570-063F6859928A}"/>
              </a:ext>
            </a:extLst>
          </p:cNvPr>
          <p:cNvSpPr/>
          <p:nvPr/>
        </p:nvSpPr>
        <p:spPr>
          <a:xfrm>
            <a:off x="6699660" y="2874900"/>
            <a:ext cx="2786949" cy="769440"/>
          </a:xfrm>
          <a:prstGeom prst="roundRect">
            <a:avLst>
              <a:gd name="adj" fmla="val 38129"/>
            </a:avLst>
          </a:prstGeom>
          <a:solidFill>
            <a:srgbClr val="FFD966"/>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err="1">
                <a:solidFill>
                  <a:schemeClr val="tx1"/>
                </a:solidFill>
                <a:latin typeface="+mj-lt"/>
              </a:rPr>
              <a:t>ConceptNet</a:t>
            </a:r>
            <a:r>
              <a:rPr lang="en-US" sz="2400" i="1" dirty="0">
                <a:solidFill>
                  <a:schemeClr val="tx1"/>
                </a:solidFill>
                <a:latin typeface="+mj-lt"/>
              </a:rPr>
              <a:t> 5.5</a:t>
            </a:r>
            <a:br>
              <a:rPr lang="en-US" sz="2400" dirty="0">
                <a:solidFill>
                  <a:schemeClr val="tx1"/>
                </a:solidFill>
                <a:latin typeface="+mj-lt"/>
              </a:rPr>
            </a:br>
            <a:r>
              <a:rPr lang="en-US" sz="2000" dirty="0">
                <a:solidFill>
                  <a:schemeClr val="tx1"/>
                </a:solidFill>
                <a:latin typeface="+mj-lt"/>
              </a:rPr>
              <a:t>(Speer et al., 2017)</a:t>
            </a:r>
            <a:endParaRPr lang="en-US" sz="2400" dirty="0">
              <a:solidFill>
                <a:schemeClr val="tx1"/>
              </a:solidFill>
              <a:latin typeface="+mj-lt"/>
            </a:endParaRPr>
          </a:p>
        </p:txBody>
      </p:sp>
      <p:sp>
        <p:nvSpPr>
          <p:cNvPr id="19" name="Rectangle: Rounded Corners 19">
            <a:extLst>
              <a:ext uri="{FF2B5EF4-FFF2-40B4-BE49-F238E27FC236}">
                <a16:creationId xmlns:a16="http://schemas.microsoft.com/office/drawing/2014/main" id="{DD037246-325B-F343-B532-5521F4CA45FE}"/>
              </a:ext>
            </a:extLst>
          </p:cNvPr>
          <p:cNvSpPr/>
          <p:nvPr/>
        </p:nvSpPr>
        <p:spPr>
          <a:xfrm>
            <a:off x="3827824" y="2881157"/>
            <a:ext cx="2284733" cy="769441"/>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err="1">
                <a:solidFill>
                  <a:schemeClr val="tx1"/>
                </a:solidFill>
                <a:latin typeface="+mj-lt"/>
              </a:rPr>
              <a:t>OpenCyc</a:t>
            </a:r>
            <a:r>
              <a:rPr lang="en-US" sz="2400" i="1" dirty="0">
                <a:solidFill>
                  <a:schemeClr val="tx1"/>
                </a:solidFill>
                <a:latin typeface="+mj-lt"/>
              </a:rPr>
              <a:t> 4.0</a:t>
            </a:r>
            <a:br>
              <a:rPr lang="en-US" sz="2400" i="1" dirty="0">
                <a:solidFill>
                  <a:schemeClr val="tx1"/>
                </a:solidFill>
                <a:latin typeface="+mj-lt"/>
              </a:rPr>
            </a:br>
            <a:r>
              <a:rPr lang="en-US" sz="2000" dirty="0">
                <a:solidFill>
                  <a:schemeClr val="tx1"/>
                </a:solidFill>
                <a:latin typeface="+mj-lt"/>
              </a:rPr>
              <a:t>(</a:t>
            </a:r>
            <a:r>
              <a:rPr lang="en-US" sz="2000" dirty="0" err="1">
                <a:solidFill>
                  <a:schemeClr val="tx1"/>
                </a:solidFill>
                <a:latin typeface="+mj-lt"/>
              </a:rPr>
              <a:t>Lenat</a:t>
            </a:r>
            <a:r>
              <a:rPr lang="en-US" sz="2000" dirty="0">
                <a:solidFill>
                  <a:schemeClr val="tx1"/>
                </a:solidFill>
                <a:latin typeface="+mj-lt"/>
              </a:rPr>
              <a:t>, 2012)</a:t>
            </a:r>
            <a:endParaRPr lang="en-US" sz="2400" dirty="0">
              <a:solidFill>
                <a:schemeClr val="tx1"/>
              </a:solidFill>
              <a:latin typeface="+mj-lt"/>
            </a:endParaRPr>
          </a:p>
        </p:txBody>
      </p:sp>
      <p:sp>
        <p:nvSpPr>
          <p:cNvPr id="20" name="Rectangle: Rounded Corners 20">
            <a:extLst>
              <a:ext uri="{FF2B5EF4-FFF2-40B4-BE49-F238E27FC236}">
                <a16:creationId xmlns:a16="http://schemas.microsoft.com/office/drawing/2014/main" id="{FAEE51A3-772D-3C45-A97C-E4E6454A5861}"/>
              </a:ext>
            </a:extLst>
          </p:cNvPr>
          <p:cNvSpPr/>
          <p:nvPr/>
        </p:nvSpPr>
        <p:spPr>
          <a:xfrm>
            <a:off x="625900" y="2881157"/>
            <a:ext cx="3057744" cy="769441"/>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mj-lt"/>
              </a:rPr>
              <a:t>NELL</a:t>
            </a:r>
            <a:br>
              <a:rPr lang="en-US" sz="2400" i="1" dirty="0">
                <a:solidFill>
                  <a:schemeClr val="tx1"/>
                </a:solidFill>
                <a:latin typeface="+mj-lt"/>
              </a:rPr>
            </a:br>
            <a:r>
              <a:rPr lang="en-US" sz="2000" dirty="0">
                <a:solidFill>
                  <a:schemeClr val="tx1"/>
                </a:solidFill>
                <a:latin typeface="+mj-lt"/>
              </a:rPr>
              <a:t>(Mitchell et al., 2015)</a:t>
            </a:r>
            <a:endParaRPr lang="en-US" sz="2400" dirty="0">
              <a:solidFill>
                <a:schemeClr val="tx1"/>
              </a:solidFill>
              <a:latin typeface="+mj-lt"/>
            </a:endParaRPr>
          </a:p>
        </p:txBody>
      </p:sp>
    </p:spTree>
    <p:extLst>
      <p:ext uri="{BB962C8B-B14F-4D97-AF65-F5344CB8AC3E}">
        <p14:creationId xmlns:p14="http://schemas.microsoft.com/office/powerpoint/2010/main" val="42400855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368073-C58F-4087-B291-FBB61E01637E}"/>
              </a:ext>
            </a:extLst>
          </p:cNvPr>
          <p:cNvSpPr txBox="1"/>
          <p:nvPr/>
        </p:nvSpPr>
        <p:spPr>
          <a:xfrm>
            <a:off x="599108" y="1525105"/>
            <a:ext cx="10993783" cy="176806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r>
              <a:rPr lang="en-US" sz="4000" b="1" dirty="0">
                <a:latin typeface="+mj-lt"/>
              </a:rPr>
              <a:t>Q</a:t>
            </a:r>
            <a:r>
              <a:rPr lang="en-US" sz="4000" dirty="0">
                <a:latin typeface="+mj-lt"/>
              </a:rPr>
              <a:t>: How do you gather commonsense knowledge at scale?</a:t>
            </a:r>
          </a:p>
        </p:txBody>
      </p:sp>
      <p:sp>
        <p:nvSpPr>
          <p:cNvPr id="4" name="TextBox 3">
            <a:extLst>
              <a:ext uri="{FF2B5EF4-FFF2-40B4-BE49-F238E27FC236}">
                <a16:creationId xmlns:a16="http://schemas.microsoft.com/office/drawing/2014/main" id="{AD8F5040-96AA-43DE-BF70-111082D8EA43}"/>
              </a:ext>
            </a:extLst>
          </p:cNvPr>
          <p:cNvSpPr txBox="1"/>
          <p:nvPr/>
        </p:nvSpPr>
        <p:spPr>
          <a:xfrm>
            <a:off x="1822174" y="3564834"/>
            <a:ext cx="8718826" cy="179456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nchor="ctr">
            <a:noAutofit/>
          </a:bodyPr>
          <a:lstStyle/>
          <a:p>
            <a:pPr algn="ctr"/>
            <a:r>
              <a:rPr lang="en-US" sz="4000" b="1" dirty="0">
                <a:latin typeface="+mj-lt"/>
              </a:rPr>
              <a:t>A</a:t>
            </a:r>
            <a:r>
              <a:rPr lang="en-US" sz="4000" dirty="0">
                <a:latin typeface="+mj-lt"/>
              </a:rPr>
              <a:t>: It depends on the type of knowledge</a:t>
            </a:r>
          </a:p>
        </p:txBody>
      </p:sp>
    </p:spTree>
    <p:extLst>
      <p:ext uri="{BB962C8B-B14F-4D97-AF65-F5344CB8AC3E}">
        <p14:creationId xmlns:p14="http://schemas.microsoft.com/office/powerpoint/2010/main" val="574551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6B6308-B6B1-4F8F-AF68-09A80673D315}"/>
              </a:ext>
            </a:extLst>
          </p:cNvPr>
          <p:cNvPicPr>
            <a:picLocks noChangeAspect="1"/>
          </p:cNvPicPr>
          <p:nvPr/>
        </p:nvPicPr>
        <p:blipFill>
          <a:blip r:embed="rId3"/>
          <a:stretch>
            <a:fillRect/>
          </a:stretch>
        </p:blipFill>
        <p:spPr>
          <a:xfrm>
            <a:off x="6375400" y="-241336"/>
            <a:ext cx="6197600" cy="4220450"/>
          </a:xfrm>
          <a:prstGeom prst="rect">
            <a:avLst/>
          </a:prstGeom>
        </p:spPr>
      </p:pic>
      <p:sp>
        <p:nvSpPr>
          <p:cNvPr id="3" name="Title 2">
            <a:extLst>
              <a:ext uri="{FF2B5EF4-FFF2-40B4-BE49-F238E27FC236}">
                <a16:creationId xmlns:a16="http://schemas.microsoft.com/office/drawing/2014/main" id="{100379AD-7569-47C0-83FF-7CD0936D7877}"/>
              </a:ext>
            </a:extLst>
          </p:cNvPr>
          <p:cNvSpPr>
            <a:spLocks noGrp="1"/>
          </p:cNvSpPr>
          <p:nvPr>
            <p:ph type="title"/>
          </p:nvPr>
        </p:nvSpPr>
        <p:spPr/>
        <p:txBody>
          <a:bodyPr/>
          <a:lstStyle/>
          <a:p>
            <a:r>
              <a:rPr lang="en-US" dirty="0"/>
              <a:t>Extracting commonsense from text</a:t>
            </a:r>
          </a:p>
        </p:txBody>
      </p:sp>
      <p:sp>
        <p:nvSpPr>
          <p:cNvPr id="4" name="Content Placeholder 3">
            <a:extLst>
              <a:ext uri="{FF2B5EF4-FFF2-40B4-BE49-F238E27FC236}">
                <a16:creationId xmlns:a16="http://schemas.microsoft.com/office/drawing/2014/main" id="{3E2DCAFC-51EE-42E0-99B5-4EE9038A719E}"/>
              </a:ext>
            </a:extLst>
          </p:cNvPr>
          <p:cNvSpPr>
            <a:spLocks noGrp="1"/>
          </p:cNvSpPr>
          <p:nvPr>
            <p:ph sz="half" idx="1"/>
          </p:nvPr>
        </p:nvSpPr>
        <p:spPr>
          <a:xfrm>
            <a:off x="838199" y="1451732"/>
            <a:ext cx="9326218" cy="4930209"/>
          </a:xfrm>
        </p:spPr>
        <p:txBody>
          <a:bodyPr>
            <a:normAutofit/>
          </a:bodyPr>
          <a:lstStyle/>
          <a:p>
            <a:pPr marL="0" indent="0">
              <a:buNone/>
            </a:pPr>
            <a:r>
              <a:rPr lang="en-US" sz="2500" dirty="0">
                <a:latin typeface="+mj-lt"/>
              </a:rPr>
              <a:t>Based on information extraction  (IE) methods</a:t>
            </a:r>
          </a:p>
          <a:p>
            <a:pPr marL="514350" indent="-514350">
              <a:buFont typeface="+mj-lt"/>
              <a:buAutoNum type="arabicPeriod"/>
            </a:pPr>
            <a:r>
              <a:rPr lang="en-US" sz="2500" dirty="0">
                <a:latin typeface="+mj-lt"/>
              </a:rPr>
              <a:t>Read and parse text</a:t>
            </a:r>
          </a:p>
          <a:p>
            <a:pPr marL="514350" indent="-514350">
              <a:buFont typeface="+mj-lt"/>
              <a:buAutoNum type="arabicPeriod"/>
            </a:pPr>
            <a:r>
              <a:rPr lang="en-US" sz="2500" dirty="0">
                <a:latin typeface="+mj-lt"/>
              </a:rPr>
              <a:t>Create candidate rules</a:t>
            </a:r>
          </a:p>
          <a:p>
            <a:pPr marL="514350" indent="-514350">
              <a:buFont typeface="+mj-lt"/>
              <a:buAutoNum type="arabicPeriod"/>
            </a:pPr>
            <a:r>
              <a:rPr lang="en-US" sz="2500" dirty="0">
                <a:latin typeface="+mj-lt"/>
              </a:rPr>
              <a:t>Filter rules based on quality metric</a:t>
            </a:r>
          </a:p>
          <a:p>
            <a:pPr marL="514350" indent="-514350">
              <a:buFont typeface="+mj-lt"/>
              <a:buAutoNum type="arabicPeriod"/>
            </a:pPr>
            <a:endParaRPr lang="en-US" sz="2500" dirty="0">
              <a:latin typeface="+mj-lt"/>
            </a:endParaRPr>
          </a:p>
          <a:p>
            <a:pPr marL="514350" indent="-514350">
              <a:buFont typeface="+mj-lt"/>
              <a:buAutoNum type="arabicPeriod"/>
            </a:pPr>
            <a:endParaRPr lang="en-US" sz="2500" dirty="0">
              <a:latin typeface="+mj-lt"/>
            </a:endParaRPr>
          </a:p>
          <a:p>
            <a:pPr marL="0" indent="0">
              <a:buNone/>
            </a:pPr>
            <a:r>
              <a:rPr lang="en-US" sz="2500" dirty="0">
                <a:latin typeface="+mj-lt"/>
              </a:rPr>
              <a:t>Advantage:</a:t>
            </a:r>
            <a:br>
              <a:rPr lang="en-US" sz="2500" dirty="0">
                <a:latin typeface="+mj-lt"/>
              </a:rPr>
            </a:br>
            <a:r>
              <a:rPr lang="en-US" sz="2500" dirty="0">
                <a:latin typeface="+mj-lt"/>
              </a:rPr>
              <a:t>can extract knowledge automatically</a:t>
            </a:r>
          </a:p>
          <a:p>
            <a:pPr marL="0" indent="0">
              <a:buNone/>
            </a:pPr>
            <a:r>
              <a:rPr lang="en-US" sz="2500" dirty="0">
                <a:latin typeface="+mj-lt"/>
              </a:rPr>
              <a:t>Example system: </a:t>
            </a:r>
            <a:br>
              <a:rPr lang="en-US" sz="2500" dirty="0">
                <a:latin typeface="+mj-lt"/>
              </a:rPr>
            </a:br>
            <a:r>
              <a:rPr lang="en-US" sz="2500" dirty="0">
                <a:latin typeface="+mj-lt"/>
              </a:rPr>
              <a:t>Never Ending Language Learner (</a:t>
            </a:r>
            <a:r>
              <a:rPr lang="en-US" sz="2500" i="1" dirty="0">
                <a:latin typeface="+mj-lt"/>
              </a:rPr>
              <a:t>NELL; </a:t>
            </a:r>
            <a:r>
              <a:rPr lang="en-US" sz="2500" dirty="0">
                <a:latin typeface="+mj-lt"/>
              </a:rPr>
              <a:t>Carlson et al., 2010)</a:t>
            </a:r>
          </a:p>
        </p:txBody>
      </p:sp>
      <p:sp>
        <p:nvSpPr>
          <p:cNvPr id="11" name="Arrow: Down 10">
            <a:extLst>
              <a:ext uri="{FF2B5EF4-FFF2-40B4-BE49-F238E27FC236}">
                <a16:creationId xmlns:a16="http://schemas.microsoft.com/office/drawing/2014/main" id="{1055F771-60C1-4A79-A565-EBABA3FDB0B2}"/>
              </a:ext>
            </a:extLst>
          </p:cNvPr>
          <p:cNvSpPr/>
          <p:nvPr/>
        </p:nvSpPr>
        <p:spPr>
          <a:xfrm>
            <a:off x="9342782" y="2673626"/>
            <a:ext cx="596348" cy="8415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79613FE-F3E6-48CF-8080-0597706F88C0}"/>
              </a:ext>
            </a:extLst>
          </p:cNvPr>
          <p:cNvSpPr txBox="1"/>
          <p:nvPr/>
        </p:nvSpPr>
        <p:spPr>
          <a:xfrm>
            <a:off x="6959600" y="3515139"/>
            <a:ext cx="5232400" cy="1631216"/>
          </a:xfrm>
          <a:prstGeom prst="rect">
            <a:avLst/>
          </a:prstGeom>
          <a:noFill/>
        </p:spPr>
        <p:txBody>
          <a:bodyPr wrap="square" rtlCol="0">
            <a:spAutoFit/>
          </a:bodyPr>
          <a:lstStyle/>
          <a:p>
            <a:r>
              <a:rPr lang="en-US" sz="2500" dirty="0" err="1">
                <a:latin typeface="Consolas" panose="020B0609020204030204" pitchFamily="49" charset="0"/>
              </a:rPr>
              <a:t>isA</a:t>
            </a:r>
            <a:r>
              <a:rPr lang="en-US" sz="2500" dirty="0">
                <a:latin typeface="Consolas" panose="020B0609020204030204" pitchFamily="49" charset="0"/>
              </a:rPr>
              <a:t>(</a:t>
            </a:r>
            <a:r>
              <a:rPr lang="en-US" sz="2500" dirty="0" err="1">
                <a:latin typeface="Consolas" panose="020B0609020204030204" pitchFamily="49" charset="0"/>
              </a:rPr>
              <a:t>senator,Brownback</a:t>
            </a:r>
            <a:r>
              <a:rPr lang="en-US" sz="2500" dirty="0">
                <a:latin typeface="Consolas" panose="020B0609020204030204" pitchFamily="49" charset="0"/>
              </a:rPr>
              <a:t>)</a:t>
            </a:r>
          </a:p>
          <a:p>
            <a:r>
              <a:rPr lang="en-US" sz="2500" dirty="0">
                <a:latin typeface="Consolas" panose="020B0609020204030204" pitchFamily="49" charset="0"/>
              </a:rPr>
              <a:t>location(</a:t>
            </a:r>
            <a:r>
              <a:rPr lang="en-US" sz="2500" dirty="0" err="1">
                <a:latin typeface="Consolas" panose="020B0609020204030204" pitchFamily="49" charset="0"/>
              </a:rPr>
              <a:t>Kansas,Brownback</a:t>
            </a:r>
            <a:r>
              <a:rPr lang="en-US" sz="2500" dirty="0">
                <a:latin typeface="Consolas" panose="020B0609020204030204" pitchFamily="49" charset="0"/>
              </a:rPr>
              <a:t>)</a:t>
            </a:r>
          </a:p>
          <a:p>
            <a:r>
              <a:rPr lang="en-US" sz="2500" dirty="0" err="1">
                <a:latin typeface="Consolas" panose="020B0609020204030204" pitchFamily="49" charset="0"/>
              </a:rPr>
              <a:t>isA</a:t>
            </a:r>
            <a:r>
              <a:rPr lang="en-US" sz="2500" dirty="0">
                <a:latin typeface="Consolas" panose="020B0609020204030204" pitchFamily="49" charset="0"/>
              </a:rPr>
              <a:t>(</a:t>
            </a:r>
            <a:r>
              <a:rPr lang="en-US" sz="2500" dirty="0" err="1">
                <a:latin typeface="Consolas" panose="020B0609020204030204" pitchFamily="49" charset="0"/>
              </a:rPr>
              <a:t>senator,Kansas</a:t>
            </a:r>
            <a:r>
              <a:rPr lang="en-US" sz="2500" dirty="0">
                <a:latin typeface="Consolas" panose="020B0609020204030204" pitchFamily="49" charset="0"/>
              </a:rPr>
              <a:t>)</a:t>
            </a:r>
          </a:p>
          <a:p>
            <a:r>
              <a:rPr lang="en-US" sz="2500" dirty="0">
                <a:latin typeface="Consolas" panose="020B0609020204030204" pitchFamily="49" charset="0"/>
              </a:rPr>
              <a:t>...</a:t>
            </a:r>
          </a:p>
        </p:txBody>
      </p:sp>
      <p:cxnSp>
        <p:nvCxnSpPr>
          <p:cNvPr id="14" name="Straight Connector 13">
            <a:extLst>
              <a:ext uri="{FF2B5EF4-FFF2-40B4-BE49-F238E27FC236}">
                <a16:creationId xmlns:a16="http://schemas.microsoft.com/office/drawing/2014/main" id="{7E737992-E965-42B4-B62B-EB5BBC841E6F}"/>
              </a:ext>
            </a:extLst>
          </p:cNvPr>
          <p:cNvCxnSpPr>
            <a:cxnSpLocks/>
          </p:cNvCxnSpPr>
          <p:nvPr/>
        </p:nvCxnSpPr>
        <p:spPr>
          <a:xfrm flipH="1">
            <a:off x="7146236" y="4539974"/>
            <a:ext cx="3018181" cy="0"/>
          </a:xfrm>
          <a:prstGeom prst="line">
            <a:avLst/>
          </a:prstGeom>
          <a:ln w="635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49262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25971-8A39-DC40-8791-7227F131E70E}"/>
              </a:ext>
            </a:extLst>
          </p:cNvPr>
          <p:cNvSpPr>
            <a:spLocks noGrp="1"/>
          </p:cNvSpPr>
          <p:nvPr>
            <p:ph type="title"/>
          </p:nvPr>
        </p:nvSpPr>
        <p:spPr/>
        <p:txBody>
          <a:bodyPr/>
          <a:lstStyle/>
          <a:p>
            <a:r>
              <a:rPr lang="en-US" dirty="0"/>
              <a:t>Claims of AI systems reaching a “human level”</a:t>
            </a:r>
          </a:p>
        </p:txBody>
      </p:sp>
      <p:pic>
        <p:nvPicPr>
          <p:cNvPr id="4" name="Picture 36" descr="Picture 36">
            <a:extLst>
              <a:ext uri="{FF2B5EF4-FFF2-40B4-BE49-F238E27FC236}">
                <a16:creationId xmlns:a16="http://schemas.microsoft.com/office/drawing/2014/main" id="{58FCD38A-DBA1-204B-A9FD-869001A7B6A0}"/>
              </a:ext>
            </a:extLst>
          </p:cNvPr>
          <p:cNvPicPr>
            <a:picLocks noChangeAspect="1"/>
          </p:cNvPicPr>
          <p:nvPr/>
        </p:nvPicPr>
        <p:blipFill>
          <a:blip r:embed="rId2"/>
          <a:stretch>
            <a:fillRect/>
          </a:stretch>
        </p:blipFill>
        <p:spPr>
          <a:xfrm>
            <a:off x="399673" y="974890"/>
            <a:ext cx="6766644" cy="2126660"/>
          </a:xfrm>
          <a:prstGeom prst="rect">
            <a:avLst/>
          </a:prstGeom>
          <a:ln w="12700">
            <a:miter lim="400000"/>
          </a:ln>
        </p:spPr>
      </p:pic>
      <p:pic>
        <p:nvPicPr>
          <p:cNvPr id="5" name="Picture 32" descr="Picture 32">
            <a:extLst>
              <a:ext uri="{FF2B5EF4-FFF2-40B4-BE49-F238E27FC236}">
                <a16:creationId xmlns:a16="http://schemas.microsoft.com/office/drawing/2014/main" id="{10C0E2F6-31B3-064B-838D-8AC9F907F3C1}"/>
              </a:ext>
            </a:extLst>
          </p:cNvPr>
          <p:cNvPicPr>
            <a:picLocks noChangeAspect="1"/>
          </p:cNvPicPr>
          <p:nvPr/>
        </p:nvPicPr>
        <p:blipFill>
          <a:blip r:embed="rId3"/>
          <a:stretch>
            <a:fillRect/>
          </a:stretch>
        </p:blipFill>
        <p:spPr>
          <a:xfrm>
            <a:off x="5773737" y="1746942"/>
            <a:ext cx="6418263" cy="2931007"/>
          </a:xfrm>
          <a:prstGeom prst="rect">
            <a:avLst/>
          </a:prstGeom>
          <a:ln w="12700">
            <a:miter lim="400000"/>
          </a:ln>
        </p:spPr>
      </p:pic>
      <p:pic>
        <p:nvPicPr>
          <p:cNvPr id="6" name="Picture 33" descr="Picture 33">
            <a:extLst>
              <a:ext uri="{FF2B5EF4-FFF2-40B4-BE49-F238E27FC236}">
                <a16:creationId xmlns:a16="http://schemas.microsoft.com/office/drawing/2014/main" id="{984C7946-715B-C84E-94F7-CBFABE6EB80E}"/>
              </a:ext>
            </a:extLst>
          </p:cNvPr>
          <p:cNvPicPr>
            <a:picLocks noChangeAspect="1"/>
          </p:cNvPicPr>
          <p:nvPr/>
        </p:nvPicPr>
        <p:blipFill>
          <a:blip r:embed="rId4"/>
          <a:stretch>
            <a:fillRect/>
          </a:stretch>
        </p:blipFill>
        <p:spPr>
          <a:xfrm>
            <a:off x="399673" y="3169646"/>
            <a:ext cx="5751678" cy="2171163"/>
          </a:xfrm>
          <a:prstGeom prst="rect">
            <a:avLst/>
          </a:prstGeom>
          <a:ln w="12700">
            <a:miter lim="400000"/>
          </a:ln>
        </p:spPr>
      </p:pic>
      <p:pic>
        <p:nvPicPr>
          <p:cNvPr id="7" name="Picture 34" descr="Picture 34">
            <a:extLst>
              <a:ext uri="{FF2B5EF4-FFF2-40B4-BE49-F238E27FC236}">
                <a16:creationId xmlns:a16="http://schemas.microsoft.com/office/drawing/2014/main" id="{67505570-B302-CA4D-A1D7-A7FF80AC73D3}"/>
              </a:ext>
            </a:extLst>
          </p:cNvPr>
          <p:cNvPicPr>
            <a:picLocks noChangeAspect="1"/>
          </p:cNvPicPr>
          <p:nvPr/>
        </p:nvPicPr>
        <p:blipFill>
          <a:blip r:embed="rId5"/>
          <a:stretch>
            <a:fillRect/>
          </a:stretch>
        </p:blipFill>
        <p:spPr>
          <a:xfrm>
            <a:off x="3866071" y="4599579"/>
            <a:ext cx="6600492" cy="2117432"/>
          </a:xfrm>
          <a:prstGeom prst="rect">
            <a:avLst/>
          </a:prstGeom>
          <a:ln w="12700">
            <a:miter lim="400000"/>
          </a:ln>
        </p:spPr>
      </p:pic>
    </p:spTree>
    <p:extLst>
      <p:ext uri="{BB962C8B-B14F-4D97-AF65-F5344CB8AC3E}">
        <p14:creationId xmlns:p14="http://schemas.microsoft.com/office/powerpoint/2010/main" val="2069530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3430-5F23-4348-A552-1C650AE5EED8}"/>
              </a:ext>
            </a:extLst>
          </p:cNvPr>
          <p:cNvSpPr>
            <a:spLocks noGrp="1"/>
          </p:cNvSpPr>
          <p:nvPr>
            <p:ph type="title"/>
          </p:nvPr>
        </p:nvSpPr>
        <p:spPr>
          <a:xfrm>
            <a:off x="838200" y="365125"/>
            <a:ext cx="10515600" cy="1325563"/>
          </a:xfrm>
        </p:spPr>
        <p:txBody>
          <a:bodyPr/>
          <a:lstStyle/>
          <a:p>
            <a:r>
              <a:rPr lang="en-US" dirty="0"/>
              <a:t>Some commonsense cannot be extracted</a:t>
            </a:r>
          </a:p>
        </p:txBody>
      </p:sp>
      <p:sp>
        <p:nvSpPr>
          <p:cNvPr id="3" name="Content Placeholder 2">
            <a:extLst>
              <a:ext uri="{FF2B5EF4-FFF2-40B4-BE49-F238E27FC236}">
                <a16:creationId xmlns:a16="http://schemas.microsoft.com/office/drawing/2014/main" id="{6A2EE300-3909-40B6-969B-3607143AB230}"/>
              </a:ext>
            </a:extLst>
          </p:cNvPr>
          <p:cNvSpPr>
            <a:spLocks noGrp="1"/>
          </p:cNvSpPr>
          <p:nvPr>
            <p:ph sz="half" idx="1"/>
          </p:nvPr>
        </p:nvSpPr>
        <p:spPr>
          <a:xfrm>
            <a:off x="838199" y="1825624"/>
            <a:ext cx="6065171" cy="4396067"/>
          </a:xfrm>
        </p:spPr>
        <p:txBody>
          <a:bodyPr anchor="t">
            <a:normAutofit/>
          </a:bodyPr>
          <a:lstStyle/>
          <a:p>
            <a:pPr marL="0" indent="0">
              <a:buNone/>
            </a:pPr>
            <a:r>
              <a:rPr lang="en-US" sz="2500" dirty="0">
                <a:latin typeface="+mj-lt"/>
              </a:rPr>
              <a:t>Text is subject to </a:t>
            </a:r>
            <a:r>
              <a:rPr lang="en-US" sz="2500" b="1" dirty="0">
                <a:latin typeface="+mj-lt"/>
              </a:rPr>
              <a:t>reporting bias</a:t>
            </a:r>
            <a:br>
              <a:rPr lang="en-US" sz="2500" b="1" dirty="0">
                <a:latin typeface="+mj-lt"/>
              </a:rPr>
            </a:br>
            <a:r>
              <a:rPr lang="en-US" sz="2500" dirty="0">
                <a:latin typeface="+mj-lt"/>
              </a:rPr>
              <a:t>(Gordon &amp; Van </a:t>
            </a:r>
            <a:r>
              <a:rPr lang="en-US" sz="2500" dirty="0" err="1">
                <a:latin typeface="+mj-lt"/>
              </a:rPr>
              <a:t>Durme</a:t>
            </a:r>
            <a:r>
              <a:rPr lang="en-US" sz="2500" dirty="0">
                <a:latin typeface="+mj-lt"/>
              </a:rPr>
              <a:t>, 2013)</a:t>
            </a:r>
          </a:p>
          <a:p>
            <a:r>
              <a:rPr lang="en-US" sz="2500" dirty="0">
                <a:latin typeface="+mj-lt"/>
              </a:rPr>
              <a:t>Noteworthy events </a:t>
            </a:r>
          </a:p>
          <a:p>
            <a:pPr marL="457200" lvl="1" indent="0">
              <a:buNone/>
            </a:pPr>
            <a:r>
              <a:rPr lang="en-US" sz="2500" dirty="0">
                <a:latin typeface="+mj-lt"/>
              </a:rPr>
              <a:t>Murdering 4x more common than exhaling</a:t>
            </a:r>
          </a:p>
          <a:p>
            <a:pPr marL="0" indent="0">
              <a:buNone/>
            </a:pPr>
            <a:endParaRPr lang="en-US" sz="2500" dirty="0">
              <a:latin typeface="+mj-lt"/>
            </a:endParaRPr>
          </a:p>
          <a:p>
            <a:pPr marL="0" indent="0">
              <a:buNone/>
            </a:pPr>
            <a:r>
              <a:rPr lang="en-US" sz="2500" dirty="0">
                <a:latin typeface="+mj-lt"/>
              </a:rPr>
              <a:t>Commonsense is not often written</a:t>
            </a:r>
          </a:p>
          <a:p>
            <a:pPr marL="457200" lvl="1" indent="0">
              <a:buNone/>
            </a:pPr>
            <a:r>
              <a:rPr lang="en-US" sz="2500" b="1" i="1" dirty="0">
                <a:latin typeface="+mj-lt"/>
              </a:rPr>
              <a:t>Grice’s maxim of quantity</a:t>
            </a:r>
          </a:p>
        </p:txBody>
      </p:sp>
      <p:pic>
        <p:nvPicPr>
          <p:cNvPr id="1030" name="Picture 6" descr="Face With Steam From Nose on EmojiOne 4.0">
            <a:extLst>
              <a:ext uri="{FF2B5EF4-FFF2-40B4-BE49-F238E27FC236}">
                <a16:creationId xmlns:a16="http://schemas.microsoft.com/office/drawing/2014/main" id="{8952CE6C-6C46-4FCB-BDEF-A5AEFB77F0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4317" y="2613281"/>
            <a:ext cx="1348256" cy="134825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46D44600-929E-4DF8-B3CD-225750D4B327}"/>
              </a:ext>
            </a:extLst>
          </p:cNvPr>
          <p:cNvGrpSpPr>
            <a:grpSpLocks noChangeAspect="1"/>
          </p:cNvGrpSpPr>
          <p:nvPr/>
        </p:nvGrpSpPr>
        <p:grpSpPr>
          <a:xfrm>
            <a:off x="6935337" y="3071882"/>
            <a:ext cx="1437821" cy="1348256"/>
            <a:chOff x="8848449" y="369424"/>
            <a:chExt cx="1911662" cy="1792581"/>
          </a:xfrm>
          <a:effectLst>
            <a:outerShdw blurRad="50800" dist="38100" dir="2700000" algn="tl" rotWithShape="0">
              <a:prstClr val="black">
                <a:alpha val="40000"/>
              </a:prstClr>
            </a:outerShdw>
          </a:effectLst>
        </p:grpSpPr>
        <p:pic>
          <p:nvPicPr>
            <p:cNvPr id="1028" name="Picture 4" descr="Kitchen Knife on EmojiOne 4.0">
              <a:extLst>
                <a:ext uri="{FF2B5EF4-FFF2-40B4-BE49-F238E27FC236}">
                  <a16:creationId xmlns:a16="http://schemas.microsoft.com/office/drawing/2014/main" id="{4B063458-28F4-4508-84CA-8886AD500D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848449" y="369424"/>
              <a:ext cx="1792581" cy="17925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aised Fist on EmojiOne 4.0">
              <a:extLst>
                <a:ext uri="{FF2B5EF4-FFF2-40B4-BE49-F238E27FC236}">
                  <a16:creationId xmlns:a16="http://schemas.microsoft.com/office/drawing/2014/main" id="{9FBC3374-9047-4625-A167-00DDDC6F4D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910776" flipH="1">
              <a:off x="9860111" y="511757"/>
              <a:ext cx="900000" cy="90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2B8F4455-E645-4FE9-BECE-7243A386EBB1}"/>
              </a:ext>
            </a:extLst>
          </p:cNvPr>
          <p:cNvGrpSpPr>
            <a:grpSpLocks noChangeAspect="1"/>
          </p:cNvGrpSpPr>
          <p:nvPr/>
        </p:nvGrpSpPr>
        <p:grpSpPr>
          <a:xfrm>
            <a:off x="6791080" y="2543332"/>
            <a:ext cx="1070338" cy="1003664"/>
            <a:chOff x="8848449" y="369424"/>
            <a:chExt cx="1911662" cy="1792581"/>
          </a:xfrm>
          <a:effectLst>
            <a:outerShdw blurRad="50800" dist="38100" dir="2700000" algn="tl" rotWithShape="0">
              <a:prstClr val="black">
                <a:alpha val="40000"/>
              </a:prstClr>
            </a:outerShdw>
          </a:effectLst>
        </p:grpSpPr>
        <p:pic>
          <p:nvPicPr>
            <p:cNvPr id="11" name="Picture 4" descr="Kitchen Knife on EmojiOne 4.0">
              <a:extLst>
                <a:ext uri="{FF2B5EF4-FFF2-40B4-BE49-F238E27FC236}">
                  <a16:creationId xmlns:a16="http://schemas.microsoft.com/office/drawing/2014/main" id="{D6A5CA6D-95D7-47BC-9DD5-B6A33BB79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848449" y="369424"/>
              <a:ext cx="1792581" cy="17925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aised Fist on EmojiOne 4.0">
              <a:extLst>
                <a:ext uri="{FF2B5EF4-FFF2-40B4-BE49-F238E27FC236}">
                  <a16:creationId xmlns:a16="http://schemas.microsoft.com/office/drawing/2014/main" id="{13E5A630-964B-4CD0-B6D4-2E1755ADAA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910776" flipH="1">
              <a:off x="9860111" y="511757"/>
              <a:ext cx="900000" cy="90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FCAE23C4-000D-43D3-881A-ED5319234923}"/>
              </a:ext>
            </a:extLst>
          </p:cNvPr>
          <p:cNvGrpSpPr>
            <a:grpSpLocks noChangeAspect="1"/>
          </p:cNvGrpSpPr>
          <p:nvPr/>
        </p:nvGrpSpPr>
        <p:grpSpPr>
          <a:xfrm>
            <a:off x="7962729" y="2129144"/>
            <a:ext cx="931269" cy="873259"/>
            <a:chOff x="8848449" y="369424"/>
            <a:chExt cx="1911662" cy="1792581"/>
          </a:xfrm>
          <a:effectLst>
            <a:outerShdw blurRad="50800" dist="38100" dir="2700000" algn="tl" rotWithShape="0">
              <a:prstClr val="black">
                <a:alpha val="40000"/>
              </a:prstClr>
            </a:outerShdw>
          </a:effectLst>
        </p:grpSpPr>
        <p:pic>
          <p:nvPicPr>
            <p:cNvPr id="16" name="Picture 4" descr="Kitchen Knife on EmojiOne 4.0">
              <a:extLst>
                <a:ext uri="{FF2B5EF4-FFF2-40B4-BE49-F238E27FC236}">
                  <a16:creationId xmlns:a16="http://schemas.microsoft.com/office/drawing/2014/main" id="{35738809-0A63-4335-9A5D-5B6920A51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848449" y="369424"/>
              <a:ext cx="1792581" cy="179258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aised Fist on EmojiOne 4.0">
              <a:extLst>
                <a:ext uri="{FF2B5EF4-FFF2-40B4-BE49-F238E27FC236}">
                  <a16:creationId xmlns:a16="http://schemas.microsoft.com/office/drawing/2014/main" id="{10A05BAD-16B6-494D-A112-7FB013807E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910776" flipH="1">
              <a:off x="9860111" y="511757"/>
              <a:ext cx="900000" cy="90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B4CB5FC2-03A9-47A1-BEF8-813605022124}"/>
              </a:ext>
            </a:extLst>
          </p:cNvPr>
          <p:cNvGrpSpPr>
            <a:grpSpLocks noChangeAspect="1"/>
          </p:cNvGrpSpPr>
          <p:nvPr/>
        </p:nvGrpSpPr>
        <p:grpSpPr>
          <a:xfrm>
            <a:off x="8107707" y="3002403"/>
            <a:ext cx="1171332" cy="1098367"/>
            <a:chOff x="8848449" y="369424"/>
            <a:chExt cx="1911662" cy="1792581"/>
          </a:xfrm>
          <a:effectLst>
            <a:outerShdw blurRad="50800" dist="38100" dir="2700000" algn="tl" rotWithShape="0">
              <a:prstClr val="black">
                <a:alpha val="40000"/>
              </a:prstClr>
            </a:outerShdw>
          </a:effectLst>
        </p:grpSpPr>
        <p:pic>
          <p:nvPicPr>
            <p:cNvPr id="19" name="Picture 4" descr="Kitchen Knife on EmojiOne 4.0">
              <a:extLst>
                <a:ext uri="{FF2B5EF4-FFF2-40B4-BE49-F238E27FC236}">
                  <a16:creationId xmlns:a16="http://schemas.microsoft.com/office/drawing/2014/main" id="{85A02BE6-70E7-443D-9574-5E5882137E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848449" y="369424"/>
              <a:ext cx="1792581" cy="179258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Raised Fist on EmojiOne 4.0">
              <a:extLst>
                <a:ext uri="{FF2B5EF4-FFF2-40B4-BE49-F238E27FC236}">
                  <a16:creationId xmlns:a16="http://schemas.microsoft.com/office/drawing/2014/main" id="{FC644DBC-767C-4B6A-8832-C71C2568B8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910776" flipH="1">
              <a:off x="9860111" y="511757"/>
              <a:ext cx="900000" cy="90000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FAB56FDF-8DFE-46ED-B5EE-0CA464CBFC27}"/>
              </a:ext>
            </a:extLst>
          </p:cNvPr>
          <p:cNvSpPr txBox="1"/>
          <p:nvPr/>
        </p:nvSpPr>
        <p:spPr>
          <a:xfrm>
            <a:off x="7394765" y="4490088"/>
            <a:ext cx="4187635" cy="923330"/>
          </a:xfrm>
          <a:prstGeom prst="rect">
            <a:avLst/>
          </a:prstGeom>
          <a:noFill/>
        </p:spPr>
        <p:txBody>
          <a:bodyPr wrap="square" rtlCol="0">
            <a:spAutoFit/>
          </a:bodyPr>
          <a:lstStyle/>
          <a:p>
            <a:pPr lvl="0" algn="ctr">
              <a:lnSpc>
                <a:spcPct val="90000"/>
              </a:lnSpc>
              <a:spcBef>
                <a:spcPts val="1000"/>
              </a:spcBef>
            </a:pPr>
            <a:r>
              <a:rPr lang="en-US" sz="2000" dirty="0">
                <a:solidFill>
                  <a:prstClr val="black">
                    <a:lumMod val="65000"/>
                    <a:lumOff val="35000"/>
                  </a:prstClr>
                </a:solidFill>
                <a:latin typeface="Calibri Light" panose="020F0302020204030204"/>
              </a:rPr>
              <a:t>found when extracting commonsense  knowledge on four large corpora using </a:t>
            </a:r>
            <a:r>
              <a:rPr lang="en-US" sz="2000" dirty="0" err="1">
                <a:solidFill>
                  <a:prstClr val="black">
                    <a:lumMod val="65000"/>
                    <a:lumOff val="35000"/>
                  </a:prstClr>
                </a:solidFill>
                <a:latin typeface="Calibri Light" panose="020F0302020204030204"/>
              </a:rPr>
              <a:t>Knext</a:t>
            </a:r>
            <a:r>
              <a:rPr lang="en-US" sz="2000" dirty="0">
                <a:solidFill>
                  <a:prstClr val="black">
                    <a:lumMod val="65000"/>
                    <a:lumOff val="35000"/>
                  </a:prstClr>
                </a:solidFill>
                <a:latin typeface="Calibri Light" panose="020F0302020204030204"/>
              </a:rPr>
              <a:t> (Gordon &amp; Van </a:t>
            </a:r>
            <a:r>
              <a:rPr lang="en-US" sz="2000" dirty="0" err="1">
                <a:solidFill>
                  <a:prstClr val="black">
                    <a:lumMod val="65000"/>
                    <a:lumOff val="35000"/>
                  </a:prstClr>
                </a:solidFill>
                <a:latin typeface="Calibri Light" panose="020F0302020204030204"/>
              </a:rPr>
              <a:t>Durme</a:t>
            </a:r>
            <a:r>
              <a:rPr lang="en-US" sz="2000" dirty="0">
                <a:solidFill>
                  <a:prstClr val="black">
                    <a:lumMod val="65000"/>
                    <a:lumOff val="35000"/>
                  </a:prstClr>
                </a:solidFill>
                <a:latin typeface="Calibri Light" panose="020F0302020204030204"/>
              </a:rPr>
              <a:t>, 2013)</a:t>
            </a:r>
          </a:p>
        </p:txBody>
      </p:sp>
      <p:sp>
        <p:nvSpPr>
          <p:cNvPr id="21" name="Google Shape;189;p10">
            <a:extLst>
              <a:ext uri="{FF2B5EF4-FFF2-40B4-BE49-F238E27FC236}">
                <a16:creationId xmlns:a16="http://schemas.microsoft.com/office/drawing/2014/main" id="{DB8CD739-04C0-9449-B601-88F4178DD874}"/>
              </a:ext>
            </a:extLst>
          </p:cNvPr>
          <p:cNvSpPr/>
          <p:nvPr/>
        </p:nvSpPr>
        <p:spPr>
          <a:xfrm>
            <a:off x="3377682" y="5591497"/>
            <a:ext cx="6923314" cy="1113457"/>
          </a:xfrm>
          <a:prstGeom prst="wedgeRoundRectCallout">
            <a:avLst>
              <a:gd name="adj1" fmla="val -35713"/>
              <a:gd name="adj2" fmla="val -8012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300" dirty="0">
                <a:solidFill>
                  <a:schemeClr val="dk1"/>
                </a:solidFill>
                <a:latin typeface="Open Sans"/>
                <a:ea typeface="Open Sans"/>
                <a:cs typeface="Open Sans"/>
                <a:sym typeface="Open Sans"/>
              </a:rPr>
              <a:t>When communicating, people try to be as informative as they possibly can, and give as much information as is needed, and no more.</a:t>
            </a:r>
            <a:endParaRPr sz="2300" b="1" i="0" u="none" strike="noStrike" cap="none" dirty="0">
              <a:solidFill>
                <a:schemeClr val="dk1"/>
              </a:solidFill>
              <a:latin typeface="Open Sans"/>
              <a:ea typeface="Open Sans"/>
              <a:cs typeface="Open Sans"/>
              <a:sym typeface="Open Sans"/>
            </a:endParaRPr>
          </a:p>
        </p:txBody>
      </p:sp>
    </p:spTree>
    <p:custDataLst>
      <p:tags r:id="rId1"/>
    </p:custDataLst>
    <p:extLst>
      <p:ext uri="{BB962C8B-B14F-4D97-AF65-F5344CB8AC3E}">
        <p14:creationId xmlns:p14="http://schemas.microsoft.com/office/powerpoint/2010/main" val="217014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89158-B685-4B5E-B2DC-059AB38FA3D2}"/>
              </a:ext>
            </a:extLst>
          </p:cNvPr>
          <p:cNvSpPr>
            <a:spLocks noGrp="1"/>
          </p:cNvSpPr>
          <p:nvPr>
            <p:ph type="title"/>
          </p:nvPr>
        </p:nvSpPr>
        <p:spPr/>
        <p:txBody>
          <a:bodyPr/>
          <a:lstStyle/>
          <a:p>
            <a:r>
              <a:rPr lang="en-US" dirty="0"/>
              <a:t>Eliciting commonsense from humans</a:t>
            </a:r>
          </a:p>
        </p:txBody>
      </p:sp>
      <p:sp>
        <p:nvSpPr>
          <p:cNvPr id="3" name="Text Placeholder 2">
            <a:extLst>
              <a:ext uri="{FF2B5EF4-FFF2-40B4-BE49-F238E27FC236}">
                <a16:creationId xmlns:a16="http://schemas.microsoft.com/office/drawing/2014/main" id="{D176743B-F621-4EDA-920B-2F278623661F}"/>
              </a:ext>
            </a:extLst>
          </p:cNvPr>
          <p:cNvSpPr>
            <a:spLocks noGrp="1"/>
          </p:cNvSpPr>
          <p:nvPr>
            <p:ph type="body" idx="1"/>
          </p:nvPr>
        </p:nvSpPr>
        <p:spPr>
          <a:xfrm>
            <a:off x="653144" y="1395167"/>
            <a:ext cx="5344432" cy="1109908"/>
          </a:xfrm>
        </p:spPr>
        <p:txBody>
          <a:bodyPr anchor="ctr">
            <a:normAutofit fontScale="92500"/>
          </a:bodyPr>
          <a:lstStyle/>
          <a:p>
            <a:pPr algn="ctr"/>
            <a:r>
              <a:rPr lang="en-US" sz="2800" dirty="0"/>
              <a:t>Experts create knowledge base</a:t>
            </a:r>
          </a:p>
        </p:txBody>
      </p:sp>
      <p:sp>
        <p:nvSpPr>
          <p:cNvPr id="4" name="Content Placeholder 3">
            <a:extLst>
              <a:ext uri="{FF2B5EF4-FFF2-40B4-BE49-F238E27FC236}">
                <a16:creationId xmlns:a16="http://schemas.microsoft.com/office/drawing/2014/main" id="{8D946E11-09F1-4B5E-AE5F-AB2214D95058}"/>
              </a:ext>
            </a:extLst>
          </p:cNvPr>
          <p:cNvSpPr>
            <a:spLocks noGrp="1"/>
          </p:cNvSpPr>
          <p:nvPr>
            <p:ph sz="half" idx="2"/>
          </p:nvPr>
        </p:nvSpPr>
        <p:spPr>
          <a:xfrm>
            <a:off x="839788" y="2505075"/>
            <a:ext cx="5157787" cy="3028458"/>
          </a:xfrm>
        </p:spPr>
        <p:txBody>
          <a:bodyPr>
            <a:normAutofit/>
          </a:bodyPr>
          <a:lstStyle/>
          <a:p>
            <a:r>
              <a:rPr lang="en-US" dirty="0">
                <a:latin typeface="+mj-lt"/>
              </a:rPr>
              <a:t>Advantages:</a:t>
            </a:r>
          </a:p>
          <a:p>
            <a:pPr lvl="1"/>
            <a:r>
              <a:rPr lang="en-US" dirty="0">
                <a:latin typeface="+mj-lt"/>
              </a:rPr>
              <a:t>Quality guaranteed</a:t>
            </a:r>
          </a:p>
          <a:p>
            <a:pPr lvl="1"/>
            <a:r>
              <a:rPr lang="en-US" dirty="0">
                <a:latin typeface="+mj-lt"/>
              </a:rPr>
              <a:t>Can use complex representations</a:t>
            </a:r>
            <a:br>
              <a:rPr lang="en-US" dirty="0">
                <a:latin typeface="+mj-lt"/>
              </a:rPr>
            </a:br>
            <a:r>
              <a:rPr lang="en-US" dirty="0">
                <a:latin typeface="+mj-lt"/>
              </a:rPr>
              <a:t>(e.g., </a:t>
            </a:r>
            <a:r>
              <a:rPr lang="en-US" dirty="0" err="1">
                <a:latin typeface="+mj-lt"/>
              </a:rPr>
              <a:t>CycL</a:t>
            </a:r>
            <a:r>
              <a:rPr lang="en-US" dirty="0">
                <a:latin typeface="+mj-lt"/>
              </a:rPr>
              <a:t>, LISP)</a:t>
            </a:r>
          </a:p>
          <a:p>
            <a:r>
              <a:rPr lang="en-US" dirty="0">
                <a:latin typeface="+mj-lt"/>
              </a:rPr>
              <a:t>Drawbacks:</a:t>
            </a:r>
          </a:p>
          <a:p>
            <a:pPr lvl="1"/>
            <a:r>
              <a:rPr lang="en-US" dirty="0">
                <a:latin typeface="+mj-lt"/>
              </a:rPr>
              <a:t>Time cost</a:t>
            </a:r>
          </a:p>
          <a:p>
            <a:pPr lvl="1"/>
            <a:r>
              <a:rPr lang="en-US" dirty="0">
                <a:latin typeface="+mj-lt"/>
              </a:rPr>
              <a:t>Training users</a:t>
            </a:r>
          </a:p>
        </p:txBody>
      </p:sp>
      <p:sp>
        <p:nvSpPr>
          <p:cNvPr id="5" name="Text Placeholder 4">
            <a:extLst>
              <a:ext uri="{FF2B5EF4-FFF2-40B4-BE49-F238E27FC236}">
                <a16:creationId xmlns:a16="http://schemas.microsoft.com/office/drawing/2014/main" id="{A47D366D-27EE-4344-921C-6A21CE7415E3}"/>
              </a:ext>
            </a:extLst>
          </p:cNvPr>
          <p:cNvSpPr>
            <a:spLocks noGrp="1"/>
          </p:cNvSpPr>
          <p:nvPr>
            <p:ph type="body" sz="quarter" idx="3"/>
          </p:nvPr>
        </p:nvSpPr>
        <p:spPr>
          <a:xfrm>
            <a:off x="6172200" y="1395167"/>
            <a:ext cx="5183188" cy="1109908"/>
          </a:xfrm>
        </p:spPr>
        <p:txBody>
          <a:bodyPr anchor="ctr">
            <a:normAutofit fontScale="92500"/>
          </a:bodyPr>
          <a:lstStyle/>
          <a:p>
            <a:pPr algn="ctr"/>
            <a:r>
              <a:rPr lang="en-US" sz="2800" dirty="0"/>
              <a:t>Non-experts write knowledge in natural language phrases</a:t>
            </a:r>
          </a:p>
        </p:txBody>
      </p:sp>
      <p:sp>
        <p:nvSpPr>
          <p:cNvPr id="6" name="Content Placeholder 5">
            <a:extLst>
              <a:ext uri="{FF2B5EF4-FFF2-40B4-BE49-F238E27FC236}">
                <a16:creationId xmlns:a16="http://schemas.microsoft.com/office/drawing/2014/main" id="{5DE21911-9A08-449F-B74C-94DF2E5E7C64}"/>
              </a:ext>
            </a:extLst>
          </p:cNvPr>
          <p:cNvSpPr>
            <a:spLocks noGrp="1"/>
          </p:cNvSpPr>
          <p:nvPr>
            <p:ph sz="quarter" idx="4"/>
          </p:nvPr>
        </p:nvSpPr>
        <p:spPr>
          <a:xfrm>
            <a:off x="6172200" y="2505075"/>
            <a:ext cx="5183188" cy="3028459"/>
          </a:xfrm>
        </p:spPr>
        <p:txBody>
          <a:bodyPr>
            <a:normAutofit/>
          </a:bodyPr>
          <a:lstStyle/>
          <a:p>
            <a:r>
              <a:rPr lang="en-US" dirty="0">
                <a:latin typeface="+mj-lt"/>
              </a:rPr>
              <a:t>Natural language</a:t>
            </a:r>
          </a:p>
          <a:p>
            <a:pPr lvl="1"/>
            <a:r>
              <a:rPr lang="en-US" dirty="0">
                <a:latin typeface="+mj-lt"/>
              </a:rPr>
              <a:t>Accessible to non-experts</a:t>
            </a:r>
          </a:p>
          <a:p>
            <a:pPr lvl="1"/>
            <a:r>
              <a:rPr lang="en-US" dirty="0">
                <a:latin typeface="+mj-lt"/>
              </a:rPr>
              <a:t>Different phrasings allow for more nuanced knowledge</a:t>
            </a:r>
          </a:p>
          <a:p>
            <a:r>
              <a:rPr lang="en-US" dirty="0">
                <a:latin typeface="+mj-lt"/>
              </a:rPr>
              <a:t>Fast and scalable collection</a:t>
            </a:r>
          </a:p>
          <a:p>
            <a:pPr lvl="1"/>
            <a:r>
              <a:rPr lang="en-US" dirty="0">
                <a:latin typeface="+mj-lt"/>
              </a:rPr>
              <a:t>Crowdsourcing </a:t>
            </a:r>
          </a:p>
          <a:p>
            <a:pPr lvl="1"/>
            <a:r>
              <a:rPr lang="en-US" dirty="0">
                <a:latin typeface="+mj-lt"/>
              </a:rPr>
              <a:t>Games with a purpose</a:t>
            </a:r>
          </a:p>
        </p:txBody>
      </p:sp>
      <p:sp>
        <p:nvSpPr>
          <p:cNvPr id="7" name="Rectangle: Rounded Corners 6">
            <a:extLst>
              <a:ext uri="{FF2B5EF4-FFF2-40B4-BE49-F238E27FC236}">
                <a16:creationId xmlns:a16="http://schemas.microsoft.com/office/drawing/2014/main" id="{40310A7D-99C6-4CB8-9139-1F7307E7A863}"/>
              </a:ext>
            </a:extLst>
          </p:cNvPr>
          <p:cNvSpPr/>
          <p:nvPr/>
        </p:nvSpPr>
        <p:spPr>
          <a:xfrm>
            <a:off x="6496017" y="5458888"/>
            <a:ext cx="2194966" cy="929035"/>
          </a:xfrm>
          <a:prstGeom prst="roundRect">
            <a:avLst>
              <a:gd name="adj" fmla="val 31597"/>
            </a:avLst>
          </a:prstGeom>
          <a:solidFill>
            <a:srgbClr val="A9D18D"/>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ATOMIC</a:t>
            </a:r>
            <a:br>
              <a:rPr lang="en-US" sz="2000" i="1" dirty="0">
                <a:solidFill>
                  <a:schemeClr val="tx1"/>
                </a:solidFill>
              </a:rPr>
            </a:br>
            <a:r>
              <a:rPr lang="en-US" sz="2000" dirty="0">
                <a:solidFill>
                  <a:schemeClr val="tx1"/>
                </a:solidFill>
              </a:rPr>
              <a:t>(Sap et al., 2019)</a:t>
            </a:r>
          </a:p>
        </p:txBody>
      </p:sp>
      <p:sp>
        <p:nvSpPr>
          <p:cNvPr id="8" name="Rectangle: Rounded Corners 7">
            <a:extLst>
              <a:ext uri="{FF2B5EF4-FFF2-40B4-BE49-F238E27FC236}">
                <a16:creationId xmlns:a16="http://schemas.microsoft.com/office/drawing/2014/main" id="{9F922162-69FF-429A-B4B5-4AAAB9938047}"/>
              </a:ext>
            </a:extLst>
          </p:cNvPr>
          <p:cNvSpPr/>
          <p:nvPr/>
        </p:nvSpPr>
        <p:spPr>
          <a:xfrm>
            <a:off x="8767768" y="5458890"/>
            <a:ext cx="2401010" cy="929034"/>
          </a:xfrm>
          <a:prstGeom prst="roundRect">
            <a:avLst>
              <a:gd name="adj" fmla="val 38129"/>
            </a:avLst>
          </a:prstGeom>
          <a:solidFill>
            <a:srgbClr val="FFD966"/>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err="1">
                <a:solidFill>
                  <a:schemeClr val="tx1"/>
                </a:solidFill>
              </a:rPr>
              <a:t>ConceptNet</a:t>
            </a:r>
            <a:r>
              <a:rPr lang="en-US" sz="2000" i="1" dirty="0">
                <a:solidFill>
                  <a:schemeClr val="tx1"/>
                </a:solidFill>
              </a:rPr>
              <a:t> 5.5</a:t>
            </a:r>
            <a:br>
              <a:rPr lang="en-US" sz="2000" dirty="0">
                <a:solidFill>
                  <a:schemeClr val="tx1"/>
                </a:solidFill>
              </a:rPr>
            </a:br>
            <a:r>
              <a:rPr lang="en-US" sz="2000" dirty="0">
                <a:solidFill>
                  <a:schemeClr val="tx1"/>
                </a:solidFill>
              </a:rPr>
              <a:t>(Speer et al., 2017)</a:t>
            </a:r>
          </a:p>
        </p:txBody>
      </p:sp>
      <p:sp>
        <p:nvSpPr>
          <p:cNvPr id="9" name="Rectangle: Rounded Corners 8">
            <a:extLst>
              <a:ext uri="{FF2B5EF4-FFF2-40B4-BE49-F238E27FC236}">
                <a16:creationId xmlns:a16="http://schemas.microsoft.com/office/drawing/2014/main" id="{2FFC09B1-8F93-4B36-99C5-A9DD7066D9FD}"/>
              </a:ext>
            </a:extLst>
          </p:cNvPr>
          <p:cNvSpPr/>
          <p:nvPr/>
        </p:nvSpPr>
        <p:spPr>
          <a:xfrm>
            <a:off x="3416055" y="5458889"/>
            <a:ext cx="2311658" cy="929034"/>
          </a:xfrm>
          <a:prstGeom prst="roundRect">
            <a:avLst>
              <a:gd name="adj" fmla="val 38129"/>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WordNet</a:t>
            </a:r>
            <a:br>
              <a:rPr lang="en-US" sz="2000" i="1" dirty="0">
                <a:solidFill>
                  <a:schemeClr val="tx1"/>
                </a:solidFill>
              </a:rPr>
            </a:br>
            <a:r>
              <a:rPr lang="en-US" sz="2000" dirty="0">
                <a:solidFill>
                  <a:schemeClr val="tx1"/>
                </a:solidFill>
              </a:rPr>
              <a:t>(Miller et al., 1990)</a:t>
            </a:r>
          </a:p>
        </p:txBody>
      </p:sp>
      <p:sp>
        <p:nvSpPr>
          <p:cNvPr id="10" name="Rectangle: Rounded Corners 9">
            <a:extLst>
              <a:ext uri="{FF2B5EF4-FFF2-40B4-BE49-F238E27FC236}">
                <a16:creationId xmlns:a16="http://schemas.microsoft.com/office/drawing/2014/main" id="{EF5ADB04-1E24-4F08-BEA3-330D9FC35608}"/>
              </a:ext>
            </a:extLst>
          </p:cNvPr>
          <p:cNvSpPr/>
          <p:nvPr/>
        </p:nvSpPr>
        <p:spPr>
          <a:xfrm>
            <a:off x="1331896" y="5458888"/>
            <a:ext cx="1968341" cy="929035"/>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err="1">
                <a:solidFill>
                  <a:schemeClr val="tx1"/>
                </a:solidFill>
              </a:rPr>
              <a:t>OpenCyc</a:t>
            </a:r>
            <a:r>
              <a:rPr lang="en-US" sz="2000" i="1" dirty="0">
                <a:solidFill>
                  <a:schemeClr val="tx1"/>
                </a:solidFill>
              </a:rPr>
              <a:t> 4.0</a:t>
            </a:r>
            <a:br>
              <a:rPr lang="en-US" sz="2000" i="1" dirty="0">
                <a:solidFill>
                  <a:schemeClr val="tx1"/>
                </a:solidFill>
              </a:rPr>
            </a:br>
            <a:r>
              <a:rPr lang="en-US" sz="2000" dirty="0">
                <a:solidFill>
                  <a:schemeClr val="tx1"/>
                </a:solidFill>
              </a:rPr>
              <a:t>(</a:t>
            </a:r>
            <a:r>
              <a:rPr lang="en-US" sz="2000" dirty="0" err="1">
                <a:solidFill>
                  <a:schemeClr val="tx1"/>
                </a:solidFill>
              </a:rPr>
              <a:t>Lenat</a:t>
            </a:r>
            <a:r>
              <a:rPr lang="en-US" sz="2000" dirty="0">
                <a:solidFill>
                  <a:schemeClr val="tx1"/>
                </a:solidFill>
              </a:rPr>
              <a:t>, 2012)</a:t>
            </a:r>
          </a:p>
        </p:txBody>
      </p:sp>
    </p:spTree>
    <p:extLst>
      <p:ext uri="{BB962C8B-B14F-4D97-AF65-F5344CB8AC3E}">
        <p14:creationId xmlns:p14="http://schemas.microsoft.com/office/powerpoint/2010/main" val="4010414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836A0E8-A51F-4B8F-A219-D170C096E873}"/>
              </a:ext>
            </a:extLst>
          </p:cNvPr>
          <p:cNvSpPr>
            <a:spLocks noGrp="1"/>
          </p:cNvSpPr>
          <p:nvPr>
            <p:ph type="title"/>
          </p:nvPr>
        </p:nvSpPr>
        <p:spPr>
          <a:xfrm>
            <a:off x="838200" y="365126"/>
            <a:ext cx="10515600" cy="608442"/>
          </a:xfrm>
        </p:spPr>
        <p:txBody>
          <a:bodyPr>
            <a:normAutofit/>
          </a:bodyPr>
          <a:lstStyle/>
          <a:p>
            <a:r>
              <a:rPr lang="en-US" dirty="0"/>
              <a:t>Examples of machine inferences (2)</a:t>
            </a:r>
          </a:p>
        </p:txBody>
      </p:sp>
      <p:sp>
        <p:nvSpPr>
          <p:cNvPr id="17" name="Rectangle 16">
            <a:extLst>
              <a:ext uri="{FF2B5EF4-FFF2-40B4-BE49-F238E27FC236}">
                <a16:creationId xmlns:a16="http://schemas.microsoft.com/office/drawing/2014/main" id="{A91C1133-878B-4168-A3AF-1528A09DD3FE}"/>
              </a:ext>
            </a:extLst>
          </p:cNvPr>
          <p:cNvSpPr/>
          <p:nvPr/>
        </p:nvSpPr>
        <p:spPr>
          <a:xfrm>
            <a:off x="1644694" y="1065901"/>
            <a:ext cx="8902612" cy="707886"/>
          </a:xfrm>
          <a:prstGeom prst="rect">
            <a:avLst/>
          </a:prstGeom>
        </p:spPr>
        <p:txBody>
          <a:bodyPr wrap="square">
            <a:spAutoFit/>
          </a:bodyPr>
          <a:lstStyle/>
          <a:p>
            <a:pPr algn="ctr"/>
            <a:r>
              <a:rPr lang="en-US" sz="4000" dirty="0" err="1">
                <a:latin typeface="Ubuntu Mono" panose="020B0509030602030204" pitchFamily="49" charset="0"/>
              </a:rPr>
              <a:t>PersonX</a:t>
            </a:r>
            <a:r>
              <a:rPr lang="en-US" sz="4000" dirty="0">
                <a:latin typeface="Ubuntu Mono" panose="020B0509030602030204" pitchFamily="49" charset="0"/>
              </a:rPr>
              <a:t> wins the title</a:t>
            </a:r>
          </a:p>
        </p:txBody>
      </p:sp>
      <p:grpSp>
        <p:nvGrpSpPr>
          <p:cNvPr id="2" name="Group 1">
            <a:extLst>
              <a:ext uri="{FF2B5EF4-FFF2-40B4-BE49-F238E27FC236}">
                <a16:creationId xmlns:a16="http://schemas.microsoft.com/office/drawing/2014/main" id="{76ACA805-D4D4-47A3-B94C-E87E3666C26A}"/>
              </a:ext>
            </a:extLst>
          </p:cNvPr>
          <p:cNvGrpSpPr/>
          <p:nvPr/>
        </p:nvGrpSpPr>
        <p:grpSpPr>
          <a:xfrm>
            <a:off x="998531" y="1949618"/>
            <a:ext cx="4849946" cy="4421159"/>
            <a:chOff x="998531" y="1949618"/>
            <a:chExt cx="4849946" cy="4421159"/>
          </a:xfrm>
        </p:grpSpPr>
        <p:sp>
          <p:nvSpPr>
            <p:cNvPr id="7" name="Rectangle 6">
              <a:extLst>
                <a:ext uri="{FF2B5EF4-FFF2-40B4-BE49-F238E27FC236}">
                  <a16:creationId xmlns:a16="http://schemas.microsoft.com/office/drawing/2014/main" id="{CB654EAE-ACAD-4E5C-8A4A-C36E4B830159}"/>
                </a:ext>
              </a:extLst>
            </p:cNvPr>
            <p:cNvSpPr/>
            <p:nvPr/>
          </p:nvSpPr>
          <p:spPr>
            <a:xfrm>
              <a:off x="1573493" y="2749837"/>
              <a:ext cx="3759484" cy="2308324"/>
            </a:xfrm>
            <a:prstGeom prst="rect">
              <a:avLst/>
            </a:prstGeom>
          </p:spPr>
          <p:txBody>
            <a:bodyPr wrap="square">
              <a:spAutoFit/>
            </a:bodyPr>
            <a:lstStyle/>
            <a:p>
              <a:r>
                <a:rPr lang="en-US" sz="2400" dirty="0"/>
                <a:t>celebrate</a:t>
              </a:r>
            </a:p>
            <a:p>
              <a:r>
                <a:rPr lang="en-US" sz="2400" dirty="0"/>
                <a:t>brag</a:t>
              </a:r>
            </a:p>
            <a:p>
              <a:r>
                <a:rPr lang="en-US" sz="2400" dirty="0"/>
                <a:t>congratulate themselves</a:t>
              </a:r>
            </a:p>
            <a:p>
              <a:r>
                <a:rPr lang="en-US" sz="2400" dirty="0"/>
                <a:t>celebrate their achievement</a:t>
              </a:r>
            </a:p>
            <a:p>
              <a:r>
                <a:rPr lang="en-US" sz="2400" dirty="0"/>
                <a:t>celebrate the event</a:t>
              </a:r>
            </a:p>
            <a:p>
              <a:r>
                <a:rPr lang="en-US" sz="2400" dirty="0"/>
                <a:t>celebrate with the team</a:t>
              </a:r>
            </a:p>
          </p:txBody>
        </p:sp>
        <p:pic>
          <p:nvPicPr>
            <p:cNvPr id="9" name="Picture 2" descr="Robot Face on EmojiOne 4.0">
              <a:extLst>
                <a:ext uri="{FF2B5EF4-FFF2-40B4-BE49-F238E27FC236}">
                  <a16:creationId xmlns:a16="http://schemas.microsoft.com/office/drawing/2014/main" id="{C8C77524-B035-457E-97DF-C5030DA3CF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531" y="3616518"/>
              <a:ext cx="574962" cy="57496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E76CDAE-BE13-43B7-B6F5-BEF1357F3674}"/>
                </a:ext>
              </a:extLst>
            </p:cNvPr>
            <p:cNvSpPr/>
            <p:nvPr/>
          </p:nvSpPr>
          <p:spPr>
            <a:xfrm>
              <a:off x="1573491" y="5170448"/>
              <a:ext cx="4274986" cy="1200329"/>
            </a:xfrm>
            <a:prstGeom prst="rect">
              <a:avLst/>
            </a:prstGeom>
          </p:spPr>
          <p:txBody>
            <a:bodyPr wrap="square">
              <a:spAutoFit/>
            </a:bodyPr>
            <a:lstStyle/>
            <a:p>
              <a:r>
                <a:rPr lang="en-US" sz="2400" dirty="0"/>
                <a:t>be the best</a:t>
              </a:r>
            </a:p>
            <a:p>
              <a:r>
                <a:rPr lang="en-US" sz="2400" dirty="0"/>
                <a:t>dominate the competition</a:t>
              </a:r>
            </a:p>
            <a:p>
              <a:r>
                <a:rPr lang="en-US" sz="2400" dirty="0"/>
                <a:t>celebrate</a:t>
              </a:r>
            </a:p>
          </p:txBody>
        </p:sp>
        <p:sp>
          <p:nvSpPr>
            <p:cNvPr id="19" name="Arrow: Pentagon 18">
              <a:extLst>
                <a:ext uri="{FF2B5EF4-FFF2-40B4-BE49-F238E27FC236}">
                  <a16:creationId xmlns:a16="http://schemas.microsoft.com/office/drawing/2014/main" id="{815BDB3F-83F4-4916-9E2D-2047E2F84113}"/>
                </a:ext>
              </a:extLst>
            </p:cNvPr>
            <p:cNvSpPr/>
            <p:nvPr/>
          </p:nvSpPr>
          <p:spPr>
            <a:xfrm>
              <a:off x="1286010" y="1949618"/>
              <a:ext cx="3759484" cy="809084"/>
            </a:xfrm>
            <a:prstGeom prst="homePlate">
              <a:avLst>
                <a:gd name="adj" fmla="val 95263"/>
              </a:avLst>
            </a:prstGeom>
            <a:solidFill>
              <a:srgbClr val="EE7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tx1"/>
                  </a:solidFill>
                </a:rPr>
                <a:t>As a result, X wants to</a:t>
              </a:r>
            </a:p>
          </p:txBody>
        </p:sp>
        <p:pic>
          <p:nvPicPr>
            <p:cNvPr id="22" name="Picture 6" descr="Woman Technologist: Medium Skin Tone on EmojiOne 4.0">
              <a:extLst>
                <a:ext uri="{FF2B5EF4-FFF2-40B4-BE49-F238E27FC236}">
                  <a16:creationId xmlns:a16="http://schemas.microsoft.com/office/drawing/2014/main" id="{3B52953B-8C94-46FF-90EB-DC41B8EC8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196" y="5478226"/>
              <a:ext cx="540000" cy="5847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52FBF2C7-CA19-454F-8CDD-685F4D851070}"/>
              </a:ext>
            </a:extLst>
          </p:cNvPr>
          <p:cNvGrpSpPr/>
          <p:nvPr/>
        </p:nvGrpSpPr>
        <p:grpSpPr>
          <a:xfrm>
            <a:off x="6691068" y="1940753"/>
            <a:ext cx="4094307" cy="4245359"/>
            <a:chOff x="6691068" y="1940753"/>
            <a:chExt cx="4094307" cy="4245359"/>
          </a:xfrm>
        </p:grpSpPr>
        <p:sp>
          <p:nvSpPr>
            <p:cNvPr id="10" name="Rectangle 9">
              <a:extLst>
                <a:ext uri="{FF2B5EF4-FFF2-40B4-BE49-F238E27FC236}">
                  <a16:creationId xmlns:a16="http://schemas.microsoft.com/office/drawing/2014/main" id="{380693E9-2327-43E0-A419-CBE91CB32BF1}"/>
                </a:ext>
              </a:extLst>
            </p:cNvPr>
            <p:cNvSpPr/>
            <p:nvPr/>
          </p:nvSpPr>
          <p:spPr>
            <a:xfrm>
              <a:off x="7260845" y="2749837"/>
              <a:ext cx="3111900" cy="2308324"/>
            </a:xfrm>
            <a:prstGeom prst="rect">
              <a:avLst/>
            </a:prstGeom>
          </p:spPr>
          <p:txBody>
            <a:bodyPr wrap="square">
              <a:spAutoFit/>
            </a:bodyPr>
            <a:lstStyle/>
            <a:p>
              <a:r>
                <a:rPr lang="en-US" sz="2400" dirty="0"/>
                <a:t>happy</a:t>
              </a:r>
            </a:p>
            <a:p>
              <a:r>
                <a:rPr lang="en-US" sz="2400" dirty="0"/>
                <a:t>jealous</a:t>
              </a:r>
            </a:p>
            <a:p>
              <a:r>
                <a:rPr lang="en-US" sz="2400" dirty="0"/>
                <a:t>competitive</a:t>
              </a:r>
            </a:p>
            <a:p>
              <a:r>
                <a:rPr lang="en-US" sz="2400" dirty="0"/>
                <a:t>impressed</a:t>
              </a:r>
            </a:p>
            <a:p>
              <a:r>
                <a:rPr lang="en-US" sz="2400" dirty="0"/>
                <a:t>defeated</a:t>
              </a:r>
            </a:p>
            <a:p>
              <a:r>
                <a:rPr lang="en-US" sz="2400" dirty="0"/>
                <a:t>proud of </a:t>
              </a:r>
              <a:r>
                <a:rPr lang="en-US" sz="2400" dirty="0" err="1"/>
                <a:t>PersonX</a:t>
              </a:r>
              <a:endParaRPr lang="en-US" sz="2400" dirty="0"/>
            </a:p>
          </p:txBody>
        </p:sp>
        <p:pic>
          <p:nvPicPr>
            <p:cNvPr id="11" name="Picture 2" descr="Robot Face on EmojiOne 4.0">
              <a:extLst>
                <a:ext uri="{FF2B5EF4-FFF2-40B4-BE49-F238E27FC236}">
                  <a16:creationId xmlns:a16="http://schemas.microsoft.com/office/drawing/2014/main" id="{BA24AE22-2258-4217-9F1C-1292836F7F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1068" y="3616518"/>
              <a:ext cx="574962" cy="57496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78A9294-EE4E-4B94-B8CF-EC3D556600C5}"/>
                </a:ext>
              </a:extLst>
            </p:cNvPr>
            <p:cNvSpPr/>
            <p:nvPr/>
          </p:nvSpPr>
          <p:spPr>
            <a:xfrm>
              <a:off x="7260844" y="5355115"/>
              <a:ext cx="3524531" cy="830997"/>
            </a:xfrm>
            <a:prstGeom prst="rect">
              <a:avLst/>
            </a:prstGeom>
          </p:spPr>
          <p:txBody>
            <a:bodyPr wrap="square">
              <a:spAutoFit/>
            </a:bodyPr>
            <a:lstStyle/>
            <a:p>
              <a:r>
                <a:rPr lang="en-US" sz="2400" dirty="0"/>
                <a:t>happy that </a:t>
              </a:r>
              <a:r>
                <a:rPr lang="en-US" sz="2400" dirty="0" err="1"/>
                <a:t>PersonX</a:t>
              </a:r>
              <a:r>
                <a:rPr lang="en-US" sz="2400" dirty="0"/>
                <a:t> won</a:t>
              </a:r>
            </a:p>
            <a:p>
              <a:r>
                <a:rPr lang="en-US" sz="2400" dirty="0"/>
                <a:t>desire to work harder</a:t>
              </a:r>
            </a:p>
          </p:txBody>
        </p:sp>
        <p:sp>
          <p:nvSpPr>
            <p:cNvPr id="21" name="Arrow: Pentagon 20">
              <a:extLst>
                <a:ext uri="{FF2B5EF4-FFF2-40B4-BE49-F238E27FC236}">
                  <a16:creationId xmlns:a16="http://schemas.microsoft.com/office/drawing/2014/main" id="{54DB7885-AFC6-40E3-B0E0-12336151A6C9}"/>
                </a:ext>
              </a:extLst>
            </p:cNvPr>
            <p:cNvSpPr/>
            <p:nvPr/>
          </p:nvSpPr>
          <p:spPr>
            <a:xfrm>
              <a:off x="6962917" y="1940753"/>
              <a:ext cx="3822457" cy="809083"/>
            </a:xfrm>
            <a:prstGeom prst="homePlate">
              <a:avLst>
                <a:gd name="adj" fmla="val 95263"/>
              </a:avLst>
            </a:prstGeom>
            <a:solidFill>
              <a:srgbClr val="B2D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i="1" dirty="0">
                  <a:solidFill>
                    <a:schemeClr val="tx1"/>
                  </a:solidFill>
                </a:rPr>
                <a:t>As a result, Y feels </a:t>
              </a:r>
            </a:p>
          </p:txBody>
        </p:sp>
        <p:pic>
          <p:nvPicPr>
            <p:cNvPr id="23" name="Picture 14" descr="Man Technologist: Medium-Dark Skin Tone on EmojiOne 4.0">
              <a:extLst>
                <a:ext uri="{FF2B5EF4-FFF2-40B4-BE49-F238E27FC236}">
                  <a16:creationId xmlns:a16="http://schemas.microsoft.com/office/drawing/2014/main" id="{AE855AB6-D63F-4181-B655-28AC5AA3F9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8549" y="5478226"/>
              <a:ext cx="540000" cy="584774"/>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Speech Bubble: Rectangle 17">
            <a:extLst>
              <a:ext uri="{FF2B5EF4-FFF2-40B4-BE49-F238E27FC236}">
                <a16:creationId xmlns:a16="http://schemas.microsoft.com/office/drawing/2014/main" id="{6BB5584A-2448-44DF-8841-1846788664BB}"/>
              </a:ext>
            </a:extLst>
          </p:cNvPr>
          <p:cNvSpPr/>
          <p:nvPr/>
        </p:nvSpPr>
        <p:spPr>
          <a:xfrm>
            <a:off x="9182818" y="3187474"/>
            <a:ext cx="2872333" cy="1191592"/>
          </a:xfrm>
          <a:prstGeom prst="wedgeRectCallout">
            <a:avLst>
              <a:gd name="adj1" fmla="val -47662"/>
              <a:gd name="adj2" fmla="val -81807"/>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Infer effects on </a:t>
            </a:r>
            <a:r>
              <a:rPr lang="en-US" sz="2400" b="1" i="1" dirty="0">
                <a:solidFill>
                  <a:schemeClr val="tx1"/>
                </a:solidFill>
              </a:rPr>
              <a:t>implied</a:t>
            </a:r>
            <a:r>
              <a:rPr lang="en-US" sz="2400" dirty="0">
                <a:solidFill>
                  <a:schemeClr val="tx1"/>
                </a:solidFill>
              </a:rPr>
              <a:t> participants</a:t>
            </a:r>
            <a:endParaRPr lang="en-US" sz="2400" b="1" dirty="0">
              <a:solidFill>
                <a:schemeClr val="tx1"/>
              </a:solidFill>
            </a:endParaRPr>
          </a:p>
        </p:txBody>
      </p:sp>
    </p:spTree>
    <p:custDataLst>
      <p:tags r:id="rId1"/>
    </p:custDataLst>
    <p:extLst>
      <p:ext uri="{BB962C8B-B14F-4D97-AF65-F5344CB8AC3E}">
        <p14:creationId xmlns:p14="http://schemas.microsoft.com/office/powerpoint/2010/main" val="122173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9" presetClass="emph" presetSubtype="0" nodeType="withEffect">
                                  <p:stCondLst>
                                    <p:cond delay="0"/>
                                  </p:stCondLst>
                                  <p:childTnLst>
                                    <p:set>
                                      <p:cBhvr>
                                        <p:cTn id="8" dur="indefinite"/>
                                        <p:tgtEl>
                                          <p:spTgt spid="2"/>
                                        </p:tgtEl>
                                        <p:attrNameLst>
                                          <p:attrName>style.opacity</p:attrName>
                                        </p:attrNameLst>
                                      </p:cBhvr>
                                      <p:to>
                                        <p:strVal val="0.5"/>
                                      </p:to>
                                    </p:set>
                                    <p:animEffect filter="image" prLst="opacity: 0.5">
                                      <p:cBhvr rctx="IE">
                                        <p:cTn id="9" dur="indefinite"/>
                                        <p:tgtEl>
                                          <p:spTgt spid="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8C7C2-D5D7-4B19-B188-CAE37913F75F}"/>
              </a:ext>
            </a:extLst>
          </p:cNvPr>
          <p:cNvSpPr>
            <a:spLocks noGrp="1"/>
          </p:cNvSpPr>
          <p:nvPr>
            <p:ph type="title"/>
          </p:nvPr>
        </p:nvSpPr>
        <p:spPr/>
        <p:txBody>
          <a:bodyPr/>
          <a:lstStyle/>
          <a:p>
            <a:r>
              <a:rPr lang="en-US" dirty="0"/>
              <a:t>Knowledge bases and mitigating biases</a:t>
            </a:r>
          </a:p>
        </p:txBody>
      </p:sp>
      <p:sp>
        <p:nvSpPr>
          <p:cNvPr id="52" name="Text Placeholder 11">
            <a:extLst>
              <a:ext uri="{FF2B5EF4-FFF2-40B4-BE49-F238E27FC236}">
                <a16:creationId xmlns:a16="http://schemas.microsoft.com/office/drawing/2014/main" id="{45F235F5-F453-43D3-BD8E-D60E8440E572}"/>
              </a:ext>
            </a:extLst>
          </p:cNvPr>
          <p:cNvSpPr>
            <a:spLocks noGrp="1"/>
          </p:cNvSpPr>
          <p:nvPr>
            <p:ph type="body" sz="quarter" idx="3"/>
          </p:nvPr>
        </p:nvSpPr>
        <p:spPr>
          <a:xfrm>
            <a:off x="701218" y="5145996"/>
            <a:ext cx="4151312" cy="823912"/>
          </a:xfrm>
        </p:spPr>
        <p:txBody>
          <a:bodyPr anchor="ctr">
            <a:normAutofit fontScale="85000" lnSpcReduction="10000"/>
          </a:bodyPr>
          <a:lstStyle/>
          <a:p>
            <a:pPr algn="r"/>
            <a:r>
              <a:rPr lang="en-US" sz="3200" dirty="0"/>
              <a:t>Karen clutches a gun</a:t>
            </a:r>
          </a:p>
        </p:txBody>
      </p:sp>
      <p:cxnSp>
        <p:nvCxnSpPr>
          <p:cNvPr id="54" name="Connector: Curved 53">
            <a:extLst>
              <a:ext uri="{FF2B5EF4-FFF2-40B4-BE49-F238E27FC236}">
                <a16:creationId xmlns:a16="http://schemas.microsoft.com/office/drawing/2014/main" id="{750EED56-A2D8-4841-8F78-16FC0FAEDB11}"/>
              </a:ext>
            </a:extLst>
          </p:cNvPr>
          <p:cNvCxnSpPr>
            <a:cxnSpLocks/>
            <a:stCxn id="52" idx="3"/>
            <a:endCxn id="55" idx="1"/>
          </p:cNvCxnSpPr>
          <p:nvPr/>
        </p:nvCxnSpPr>
        <p:spPr>
          <a:xfrm flipV="1">
            <a:off x="4852530" y="5557191"/>
            <a:ext cx="985750" cy="761"/>
          </a:xfrm>
          <a:prstGeom prst="curvedConnector3">
            <a:avLst>
              <a:gd name="adj1" fmla="val 50000"/>
            </a:avLst>
          </a:prstGeom>
          <a:ln w="38100">
            <a:solidFill>
              <a:srgbClr val="88C145"/>
            </a:solidFill>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53975D95-8920-449B-A899-E5F264413E13}"/>
              </a:ext>
            </a:extLst>
          </p:cNvPr>
          <p:cNvSpPr txBox="1"/>
          <p:nvPr/>
        </p:nvSpPr>
        <p:spPr>
          <a:xfrm>
            <a:off x="5838280" y="5141692"/>
            <a:ext cx="1579562" cy="830997"/>
          </a:xfrm>
          <a:prstGeom prst="rect">
            <a:avLst/>
          </a:prstGeom>
          <a:noFill/>
        </p:spPr>
        <p:txBody>
          <a:bodyPr wrap="square" rtlCol="0">
            <a:spAutoFit/>
          </a:bodyPr>
          <a:lstStyle/>
          <a:p>
            <a:r>
              <a:rPr lang="en-US" sz="2400" dirty="0">
                <a:latin typeface="+mj-lt"/>
              </a:rPr>
              <a:t>because X wanted to</a:t>
            </a:r>
          </a:p>
        </p:txBody>
      </p:sp>
      <p:sp>
        <p:nvSpPr>
          <p:cNvPr id="59" name="Text Placeholder 9">
            <a:extLst>
              <a:ext uri="{FF2B5EF4-FFF2-40B4-BE49-F238E27FC236}">
                <a16:creationId xmlns:a16="http://schemas.microsoft.com/office/drawing/2014/main" id="{96A01FA3-9F5D-49A7-9B03-47A93B34646A}"/>
              </a:ext>
            </a:extLst>
          </p:cNvPr>
          <p:cNvSpPr>
            <a:spLocks noGrp="1"/>
          </p:cNvSpPr>
          <p:nvPr>
            <p:ph type="body" idx="1"/>
          </p:nvPr>
        </p:nvSpPr>
        <p:spPr>
          <a:xfrm>
            <a:off x="701218" y="3546889"/>
            <a:ext cx="4151312" cy="823912"/>
          </a:xfrm>
        </p:spPr>
        <p:txBody>
          <a:bodyPr anchor="ctr">
            <a:normAutofit fontScale="85000" lnSpcReduction="10000"/>
          </a:bodyPr>
          <a:lstStyle/>
          <a:p>
            <a:pPr algn="r"/>
            <a:r>
              <a:rPr lang="en-US" sz="3200" dirty="0" err="1"/>
              <a:t>Jaquain</a:t>
            </a:r>
            <a:r>
              <a:rPr lang="en-US" sz="3200" dirty="0"/>
              <a:t> clutches a gun</a:t>
            </a:r>
          </a:p>
        </p:txBody>
      </p:sp>
      <p:sp>
        <p:nvSpPr>
          <p:cNvPr id="61" name="TextBox 60">
            <a:extLst>
              <a:ext uri="{FF2B5EF4-FFF2-40B4-BE49-F238E27FC236}">
                <a16:creationId xmlns:a16="http://schemas.microsoft.com/office/drawing/2014/main" id="{EC224548-5BDD-49B2-92C4-D8DF529BFD9B}"/>
              </a:ext>
            </a:extLst>
          </p:cNvPr>
          <p:cNvSpPr txBox="1"/>
          <p:nvPr/>
        </p:nvSpPr>
        <p:spPr>
          <a:xfrm>
            <a:off x="5838280" y="3543347"/>
            <a:ext cx="1579562" cy="830997"/>
          </a:xfrm>
          <a:prstGeom prst="rect">
            <a:avLst/>
          </a:prstGeom>
          <a:noFill/>
        </p:spPr>
        <p:txBody>
          <a:bodyPr wrap="square" rtlCol="0">
            <a:spAutoFit/>
          </a:bodyPr>
          <a:lstStyle/>
          <a:p>
            <a:r>
              <a:rPr lang="en-US" sz="2400" dirty="0">
                <a:latin typeface="+mj-lt"/>
              </a:rPr>
              <a:t>because X wanted to</a:t>
            </a:r>
          </a:p>
        </p:txBody>
      </p:sp>
      <p:cxnSp>
        <p:nvCxnSpPr>
          <p:cNvPr id="62" name="Connector: Curved 61">
            <a:extLst>
              <a:ext uri="{FF2B5EF4-FFF2-40B4-BE49-F238E27FC236}">
                <a16:creationId xmlns:a16="http://schemas.microsoft.com/office/drawing/2014/main" id="{FD756C4E-604F-4F38-A209-145ED315C499}"/>
              </a:ext>
            </a:extLst>
          </p:cNvPr>
          <p:cNvCxnSpPr>
            <a:cxnSpLocks/>
            <a:stCxn id="59" idx="3"/>
            <a:endCxn id="61" idx="1"/>
          </p:cNvCxnSpPr>
          <p:nvPr/>
        </p:nvCxnSpPr>
        <p:spPr>
          <a:xfrm>
            <a:off x="4852530" y="3958845"/>
            <a:ext cx="985750" cy="1"/>
          </a:xfrm>
          <a:prstGeom prst="curvedConnector3">
            <a:avLst>
              <a:gd name="adj1" fmla="val 50000"/>
            </a:avLst>
          </a:prstGeom>
          <a:ln w="38100">
            <a:solidFill>
              <a:srgbClr val="88C145"/>
            </a:solidFill>
            <a:tailEnd type="triangle"/>
          </a:ln>
        </p:spPr>
        <p:style>
          <a:lnRef idx="1">
            <a:schemeClr val="dk1"/>
          </a:lnRef>
          <a:fillRef idx="0">
            <a:schemeClr val="dk1"/>
          </a:fillRef>
          <a:effectRef idx="0">
            <a:schemeClr val="dk1"/>
          </a:effectRef>
          <a:fontRef idx="minor">
            <a:schemeClr val="tx1"/>
          </a:fontRef>
        </p:style>
      </p:cxnSp>
      <p:pic>
        <p:nvPicPr>
          <p:cNvPr id="65" name="Image" descr="Image">
            <a:extLst>
              <a:ext uri="{FF2B5EF4-FFF2-40B4-BE49-F238E27FC236}">
                <a16:creationId xmlns:a16="http://schemas.microsoft.com/office/drawing/2014/main" id="{98C2089F-31DD-4738-A11A-2FAACE140EB0}"/>
              </a:ext>
            </a:extLst>
          </p:cNvPr>
          <p:cNvPicPr>
            <a:picLocks noChangeAspect="1"/>
          </p:cNvPicPr>
          <p:nvPr/>
        </p:nvPicPr>
        <p:blipFill rotWithShape="1">
          <a:blip r:embed="rId3"/>
          <a:srcRect l="-22261" t="-23353" r="-27829" b="-17464"/>
          <a:stretch/>
        </p:blipFill>
        <p:spPr>
          <a:xfrm>
            <a:off x="4950351" y="3583005"/>
            <a:ext cx="801178" cy="751680"/>
          </a:xfrm>
          <a:prstGeom prst="ellipse">
            <a:avLst/>
          </a:prstGeom>
          <a:ln w="12700" cap="flat">
            <a:noFill/>
            <a:miter lim="400000"/>
          </a:ln>
          <a:effectLst/>
        </p:spPr>
      </p:pic>
      <p:pic>
        <p:nvPicPr>
          <p:cNvPr id="66" name="Image" descr="Image">
            <a:extLst>
              <a:ext uri="{FF2B5EF4-FFF2-40B4-BE49-F238E27FC236}">
                <a16:creationId xmlns:a16="http://schemas.microsoft.com/office/drawing/2014/main" id="{A8D4A03E-071C-4F37-A7B8-E315620D0414}"/>
              </a:ext>
            </a:extLst>
          </p:cNvPr>
          <p:cNvPicPr>
            <a:picLocks noChangeAspect="1"/>
          </p:cNvPicPr>
          <p:nvPr/>
        </p:nvPicPr>
        <p:blipFill rotWithShape="1">
          <a:blip r:embed="rId3"/>
          <a:srcRect l="-22261" t="-23353" r="-27829" b="-17464"/>
          <a:stretch/>
        </p:blipFill>
        <p:spPr>
          <a:xfrm>
            <a:off x="4942565" y="5237800"/>
            <a:ext cx="801178" cy="751680"/>
          </a:xfrm>
          <a:prstGeom prst="ellipse">
            <a:avLst/>
          </a:prstGeom>
          <a:ln w="12700" cap="flat">
            <a:noFill/>
            <a:miter lim="400000"/>
          </a:ln>
          <a:effectLst/>
        </p:spPr>
      </p:pic>
      <p:pic>
        <p:nvPicPr>
          <p:cNvPr id="4" name="Picture 3">
            <a:extLst>
              <a:ext uri="{FF2B5EF4-FFF2-40B4-BE49-F238E27FC236}">
                <a16:creationId xmlns:a16="http://schemas.microsoft.com/office/drawing/2014/main" id="{2FC1C293-0747-4AFD-A520-AA14902FC026}"/>
              </a:ext>
            </a:extLst>
          </p:cNvPr>
          <p:cNvPicPr>
            <a:picLocks noChangeAspect="1"/>
          </p:cNvPicPr>
          <p:nvPr/>
        </p:nvPicPr>
        <p:blipFill>
          <a:blip r:embed="rId4"/>
          <a:stretch>
            <a:fillRect/>
          </a:stretch>
        </p:blipFill>
        <p:spPr>
          <a:xfrm>
            <a:off x="7417842" y="1253311"/>
            <a:ext cx="3934370" cy="1779978"/>
          </a:xfrm>
          <a:prstGeom prst="rect">
            <a:avLst/>
          </a:prstGeom>
        </p:spPr>
      </p:pic>
      <p:sp>
        <p:nvSpPr>
          <p:cNvPr id="18" name="Text Placeholder 9">
            <a:extLst>
              <a:ext uri="{FF2B5EF4-FFF2-40B4-BE49-F238E27FC236}">
                <a16:creationId xmlns:a16="http://schemas.microsoft.com/office/drawing/2014/main" id="{C941407F-B3C5-4E0D-ADA4-92DB870AC4C0}"/>
              </a:ext>
            </a:extLst>
          </p:cNvPr>
          <p:cNvSpPr txBox="1">
            <a:spLocks/>
          </p:cNvSpPr>
          <p:nvPr/>
        </p:nvSpPr>
        <p:spPr>
          <a:xfrm>
            <a:off x="741100" y="1748763"/>
            <a:ext cx="4151312" cy="823912"/>
          </a:xfrm>
          <a:prstGeom prst="rect">
            <a:avLst/>
          </a:prstGeom>
        </p:spPr>
        <p:txBody>
          <a:bodyPr vert="horz" lIns="91440" tIns="45720" rIns="91440" bIns="45720" rtlCol="0" anchor="ct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r"/>
            <a:r>
              <a:rPr lang="en-US" sz="3200" dirty="0" err="1"/>
              <a:t>PersonX</a:t>
            </a:r>
            <a:r>
              <a:rPr lang="en-US" sz="3200" dirty="0"/>
              <a:t> clutches a gun</a:t>
            </a:r>
          </a:p>
        </p:txBody>
      </p:sp>
      <p:pic>
        <p:nvPicPr>
          <p:cNvPr id="8" name="Picture 7">
            <a:extLst>
              <a:ext uri="{FF2B5EF4-FFF2-40B4-BE49-F238E27FC236}">
                <a16:creationId xmlns:a16="http://schemas.microsoft.com/office/drawing/2014/main" id="{AD6A6AB6-B135-47B9-9CD5-89F9BF904743}"/>
              </a:ext>
            </a:extLst>
          </p:cNvPr>
          <p:cNvPicPr>
            <a:picLocks noChangeAspect="1"/>
          </p:cNvPicPr>
          <p:nvPr/>
        </p:nvPicPr>
        <p:blipFill>
          <a:blip r:embed="rId5"/>
          <a:stretch>
            <a:fillRect/>
          </a:stretch>
        </p:blipFill>
        <p:spPr>
          <a:xfrm>
            <a:off x="7490641" y="2956176"/>
            <a:ext cx="4000908" cy="1930597"/>
          </a:xfrm>
          <a:prstGeom prst="rect">
            <a:avLst/>
          </a:prstGeom>
        </p:spPr>
      </p:pic>
      <p:pic>
        <p:nvPicPr>
          <p:cNvPr id="9" name="Picture 8">
            <a:extLst>
              <a:ext uri="{FF2B5EF4-FFF2-40B4-BE49-F238E27FC236}">
                <a16:creationId xmlns:a16="http://schemas.microsoft.com/office/drawing/2014/main" id="{89338910-C123-46A6-B014-C1FA52A6BB50}"/>
              </a:ext>
            </a:extLst>
          </p:cNvPr>
          <p:cNvPicPr>
            <a:picLocks noChangeAspect="1"/>
          </p:cNvPicPr>
          <p:nvPr/>
        </p:nvPicPr>
        <p:blipFill>
          <a:blip r:embed="rId6"/>
          <a:stretch>
            <a:fillRect/>
          </a:stretch>
        </p:blipFill>
        <p:spPr>
          <a:xfrm>
            <a:off x="7715627" y="4669573"/>
            <a:ext cx="3163819" cy="1692671"/>
          </a:xfrm>
          <a:prstGeom prst="rect">
            <a:avLst/>
          </a:prstGeom>
        </p:spPr>
      </p:pic>
      <p:sp>
        <p:nvSpPr>
          <p:cNvPr id="26" name="TextBox 25">
            <a:extLst>
              <a:ext uri="{FF2B5EF4-FFF2-40B4-BE49-F238E27FC236}">
                <a16:creationId xmlns:a16="http://schemas.microsoft.com/office/drawing/2014/main" id="{9FB842B0-ABB5-4B43-82DF-FE942012981A}"/>
              </a:ext>
            </a:extLst>
          </p:cNvPr>
          <p:cNvSpPr txBox="1"/>
          <p:nvPr/>
        </p:nvSpPr>
        <p:spPr>
          <a:xfrm>
            <a:off x="6026847" y="1738017"/>
            <a:ext cx="1579562" cy="830997"/>
          </a:xfrm>
          <a:prstGeom prst="rect">
            <a:avLst/>
          </a:prstGeom>
          <a:noFill/>
        </p:spPr>
        <p:txBody>
          <a:bodyPr wrap="square" rtlCol="0">
            <a:spAutoFit/>
          </a:bodyPr>
          <a:lstStyle/>
          <a:p>
            <a:r>
              <a:rPr lang="en-US" sz="2400" dirty="0">
                <a:latin typeface="+mj-lt"/>
              </a:rPr>
              <a:t>because X wanted to</a:t>
            </a:r>
          </a:p>
        </p:txBody>
      </p:sp>
      <p:cxnSp>
        <p:nvCxnSpPr>
          <p:cNvPr id="27" name="Connector: Curved 26">
            <a:extLst>
              <a:ext uri="{FF2B5EF4-FFF2-40B4-BE49-F238E27FC236}">
                <a16:creationId xmlns:a16="http://schemas.microsoft.com/office/drawing/2014/main" id="{6F172B82-83A9-4B9A-9D4F-38717AA3EFB5}"/>
              </a:ext>
            </a:extLst>
          </p:cNvPr>
          <p:cNvCxnSpPr>
            <a:cxnSpLocks/>
            <a:stCxn id="18" idx="3"/>
            <a:endCxn id="26" idx="1"/>
          </p:cNvCxnSpPr>
          <p:nvPr/>
        </p:nvCxnSpPr>
        <p:spPr>
          <a:xfrm flipV="1">
            <a:off x="4892412" y="2153516"/>
            <a:ext cx="1134435" cy="7203"/>
          </a:xfrm>
          <a:prstGeom prst="curvedConnector3">
            <a:avLst>
              <a:gd name="adj1" fmla="val 50000"/>
            </a:avLst>
          </a:prstGeom>
          <a:ln w="38100">
            <a:solidFill>
              <a:srgbClr val="88C145"/>
            </a:solidFill>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996E05DC-6482-44BB-BFEF-1DABB663B10A}"/>
              </a:ext>
            </a:extLst>
          </p:cNvPr>
          <p:cNvSpPr/>
          <p:nvPr/>
        </p:nvSpPr>
        <p:spPr>
          <a:xfrm>
            <a:off x="212557" y="6160827"/>
            <a:ext cx="6606253" cy="55734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COMET (</a:t>
            </a:r>
            <a:r>
              <a:rPr lang="en-US" sz="2000" dirty="0" err="1">
                <a:solidFill>
                  <a:schemeClr val="tx1"/>
                </a:solidFill>
              </a:rPr>
              <a:t>Bosselut</a:t>
            </a:r>
            <a:r>
              <a:rPr lang="en-US" sz="2000" dirty="0">
                <a:solidFill>
                  <a:schemeClr val="tx1"/>
                </a:solidFill>
              </a:rPr>
              <a:t> et al., 2019): ATOMIC + </a:t>
            </a:r>
            <a:r>
              <a:rPr lang="en-US" sz="2000" dirty="0" err="1">
                <a:solidFill>
                  <a:schemeClr val="tx1"/>
                </a:solidFill>
              </a:rPr>
              <a:t>OpenAI</a:t>
            </a:r>
            <a:r>
              <a:rPr lang="en-US" sz="2000" dirty="0">
                <a:solidFill>
                  <a:schemeClr val="tx1"/>
                </a:solidFill>
              </a:rPr>
              <a:t> GPT</a:t>
            </a:r>
          </a:p>
        </p:txBody>
      </p:sp>
      <p:pic>
        <p:nvPicPr>
          <p:cNvPr id="34" name="Image" descr="Image">
            <a:extLst>
              <a:ext uri="{FF2B5EF4-FFF2-40B4-BE49-F238E27FC236}">
                <a16:creationId xmlns:a16="http://schemas.microsoft.com/office/drawing/2014/main" id="{5E6DE706-F94C-4B13-AF05-6F30663F1C82}"/>
              </a:ext>
            </a:extLst>
          </p:cNvPr>
          <p:cNvPicPr>
            <a:picLocks noChangeAspect="1"/>
          </p:cNvPicPr>
          <p:nvPr/>
        </p:nvPicPr>
        <p:blipFill rotWithShape="1">
          <a:blip r:embed="rId3"/>
          <a:srcRect l="-22261" t="-23353" r="-27829" b="-17464"/>
          <a:stretch/>
        </p:blipFill>
        <p:spPr>
          <a:xfrm>
            <a:off x="310203" y="6198396"/>
            <a:ext cx="554008" cy="519780"/>
          </a:xfrm>
          <a:prstGeom prst="ellipse">
            <a:avLst/>
          </a:prstGeom>
          <a:ln w="12700" cap="flat">
            <a:noFill/>
            <a:miter lim="400000"/>
          </a:ln>
          <a:effectLst/>
        </p:spPr>
      </p:pic>
      <p:cxnSp>
        <p:nvCxnSpPr>
          <p:cNvPr id="16" name="Straight Connector 15">
            <a:extLst>
              <a:ext uri="{FF2B5EF4-FFF2-40B4-BE49-F238E27FC236}">
                <a16:creationId xmlns:a16="http://schemas.microsoft.com/office/drawing/2014/main" id="{7CC6FEDB-0F38-4A0E-B847-E810C4882F46}"/>
              </a:ext>
            </a:extLst>
          </p:cNvPr>
          <p:cNvCxnSpPr/>
          <p:nvPr/>
        </p:nvCxnSpPr>
        <p:spPr>
          <a:xfrm>
            <a:off x="212558" y="2991011"/>
            <a:ext cx="11766883" cy="0"/>
          </a:xfrm>
          <a:prstGeom prst="line">
            <a:avLst/>
          </a:prstGeom>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4E38C281-C856-4360-ACA7-567CA8E1CA84}"/>
              </a:ext>
            </a:extLst>
          </p:cNvPr>
          <p:cNvSpPr/>
          <p:nvPr/>
        </p:nvSpPr>
        <p:spPr>
          <a:xfrm>
            <a:off x="310203" y="2528407"/>
            <a:ext cx="2564998" cy="369332"/>
          </a:xfrm>
          <a:prstGeom prst="rect">
            <a:avLst/>
          </a:prstGeom>
        </p:spPr>
        <p:txBody>
          <a:bodyPr wrap="none">
            <a:spAutoFit/>
          </a:bodyPr>
          <a:lstStyle/>
          <a:p>
            <a:r>
              <a:rPr lang="en-US" dirty="0"/>
              <a:t>ATOMIC (Sap et al., 2019)</a:t>
            </a:r>
          </a:p>
        </p:txBody>
      </p:sp>
    </p:spTree>
    <p:extLst>
      <p:ext uri="{BB962C8B-B14F-4D97-AF65-F5344CB8AC3E}">
        <p14:creationId xmlns:p14="http://schemas.microsoft.com/office/powerpoint/2010/main" val="153052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p"/>
      <p:bldP spid="55" grpId="0"/>
      <p:bldP spid="59" grpId="0" build="p"/>
      <p:bldP spid="61"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2"/>
          <p:cNvSpPr/>
          <p:nvPr/>
        </p:nvSpPr>
        <p:spPr>
          <a:xfrm>
            <a:off x="6400800" y="0"/>
            <a:ext cx="5791200" cy="6475445"/>
          </a:xfrm>
          <a:prstGeom prst="rect">
            <a:avLst/>
          </a:prstGeom>
          <a:solidFill>
            <a:srgbClr val="D0E0E3"/>
          </a:solidFill>
          <a:ln w="9525" cap="flat" cmpd="sng">
            <a:solidFill>
              <a:srgbClr val="D0E0E3"/>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888" name="Google Shape;888;p32"/>
          <p:cNvSpPr txBox="1">
            <a:spLocks noGrp="1"/>
          </p:cNvSpPr>
          <p:nvPr>
            <p:ph type="ctrTitle" idx="4294967295"/>
          </p:nvPr>
        </p:nvSpPr>
        <p:spPr>
          <a:xfrm>
            <a:off x="-607018" y="1596682"/>
            <a:ext cx="6767513" cy="3792538"/>
          </a:xfrm>
          <a:prstGeom prst="rect">
            <a:avLst/>
          </a:prstGeom>
        </p:spPr>
        <p:txBody>
          <a:bodyPr spcFirstLastPara="1" wrap="square" lIns="121900" tIns="121900" rIns="121900" bIns="121900" anchor="b" anchorCtr="0">
            <a:noAutofit/>
          </a:bodyPr>
          <a:lstStyle/>
          <a:p>
            <a:pPr algn="r"/>
            <a:r>
              <a:rPr lang="en-GB" sz="6400" dirty="0"/>
              <a:t>Neural and Symbolic Models of </a:t>
            </a:r>
            <a:r>
              <a:rPr lang="en-GB" sz="6400" dirty="0" err="1"/>
              <a:t>Commonsense</a:t>
            </a:r>
            <a:r>
              <a:rPr lang="en-GB" sz="6400" dirty="0"/>
              <a:t> Reasoning</a:t>
            </a:r>
            <a:endParaRPr sz="6400" dirty="0"/>
          </a:p>
        </p:txBody>
      </p:sp>
      <p:pic>
        <p:nvPicPr>
          <p:cNvPr id="890" name="Google Shape;890;p32"/>
          <p:cNvPicPr preferRelativeResize="0"/>
          <p:nvPr/>
        </p:nvPicPr>
        <p:blipFill>
          <a:blip r:embed="rId3">
            <a:alphaModFix/>
          </a:blip>
          <a:stretch>
            <a:fillRect/>
          </a:stretch>
        </p:blipFill>
        <p:spPr>
          <a:xfrm>
            <a:off x="6574234" y="4033"/>
            <a:ext cx="2991133" cy="3185299"/>
          </a:xfrm>
          <a:prstGeom prst="rect">
            <a:avLst/>
          </a:prstGeom>
          <a:noFill/>
          <a:ln>
            <a:noFill/>
          </a:ln>
        </p:spPr>
      </p:pic>
      <p:pic>
        <p:nvPicPr>
          <p:cNvPr id="891" name="Google Shape;891;p32"/>
          <p:cNvPicPr preferRelativeResize="0"/>
          <p:nvPr/>
        </p:nvPicPr>
        <p:blipFill>
          <a:blip r:embed="rId4">
            <a:alphaModFix/>
          </a:blip>
          <a:stretch>
            <a:fillRect/>
          </a:stretch>
        </p:blipFill>
        <p:spPr>
          <a:xfrm>
            <a:off x="8827733" y="2565868"/>
            <a:ext cx="2897832" cy="360123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33"/>
          <p:cNvSpPr txBox="1"/>
          <p:nvPr/>
        </p:nvSpPr>
        <p:spPr>
          <a:xfrm>
            <a:off x="1280200" y="2972200"/>
            <a:ext cx="9631600" cy="1726400"/>
          </a:xfrm>
          <a:prstGeom prst="rect">
            <a:avLst/>
          </a:prstGeom>
          <a:noFill/>
          <a:ln>
            <a:noFill/>
          </a:ln>
        </p:spPr>
        <p:txBody>
          <a:bodyPr spcFirstLastPara="1" wrap="square" lIns="121900" tIns="121900" rIns="121900" bIns="121900" anchor="t" anchorCtr="0">
            <a:noAutofit/>
          </a:bodyPr>
          <a:lstStyle/>
          <a:p>
            <a:r>
              <a:rPr lang="en-GB" sz="3200">
                <a:latin typeface="Lilita One"/>
                <a:ea typeface="Lilita One"/>
                <a:cs typeface="Lilita One"/>
                <a:sym typeface="Lilita One"/>
              </a:rPr>
              <a:t>Katrina had the financial means to afford a new car while Monica did not, since </a:t>
            </a:r>
            <a:r>
              <a:rPr lang="en-GB" sz="3200" u="sng">
                <a:latin typeface="Lilita One"/>
                <a:ea typeface="Lilita One"/>
                <a:cs typeface="Lilita One"/>
                <a:sym typeface="Lilita One"/>
              </a:rPr>
              <a:t>          </a:t>
            </a:r>
            <a:r>
              <a:rPr lang="en-GB" sz="3200">
                <a:latin typeface="Lilita One"/>
                <a:ea typeface="Lilita One"/>
                <a:cs typeface="Lilita One"/>
                <a:sym typeface="Lilita One"/>
              </a:rPr>
              <a:t> had a high paying job.</a:t>
            </a:r>
            <a:endParaRPr sz="3200">
              <a:latin typeface="Lilita One"/>
              <a:ea typeface="Lilita One"/>
              <a:cs typeface="Lilita One"/>
              <a:sym typeface="Lilita One"/>
            </a:endParaRPr>
          </a:p>
        </p:txBody>
      </p:sp>
      <p:sp>
        <p:nvSpPr>
          <p:cNvPr id="898" name="Google Shape;898;p33"/>
          <p:cNvSpPr txBox="1"/>
          <p:nvPr/>
        </p:nvSpPr>
        <p:spPr>
          <a:xfrm>
            <a:off x="33" y="6196467"/>
            <a:ext cx="12192000" cy="726400"/>
          </a:xfrm>
          <a:prstGeom prst="rect">
            <a:avLst/>
          </a:prstGeom>
          <a:noFill/>
          <a:ln>
            <a:noFill/>
          </a:ln>
        </p:spPr>
        <p:txBody>
          <a:bodyPr spcFirstLastPara="1" wrap="square" lIns="121900" tIns="121900" rIns="121900" bIns="121900" anchor="t" anchorCtr="0">
            <a:noAutofit/>
          </a:bodyPr>
          <a:lstStyle/>
          <a:p>
            <a:r>
              <a:rPr lang="en-GB" sz="1600">
                <a:solidFill>
                  <a:srgbClr val="666666"/>
                </a:solidFill>
                <a:latin typeface="Josefin Sans"/>
                <a:ea typeface="Josefin Sans"/>
                <a:cs typeface="Josefin Sans"/>
                <a:sym typeface="Josefin Sans"/>
              </a:rPr>
              <a:t>WINOGRANDE: An Adversarial Winograd Schema Challenge at Scale. </a:t>
            </a:r>
            <a:br>
              <a:rPr lang="en-GB" sz="1600">
                <a:solidFill>
                  <a:srgbClr val="666666"/>
                </a:solidFill>
                <a:latin typeface="Josefin Sans"/>
                <a:ea typeface="Josefin Sans"/>
                <a:cs typeface="Josefin Sans"/>
                <a:sym typeface="Josefin Sans"/>
              </a:rPr>
            </a:br>
            <a:r>
              <a:rPr lang="en-GB" sz="1600" i="1">
                <a:solidFill>
                  <a:srgbClr val="666666"/>
                </a:solidFill>
                <a:latin typeface="Josefin Sans"/>
                <a:ea typeface="Josefin Sans"/>
                <a:cs typeface="Josefin Sans"/>
                <a:sym typeface="Josefin Sans"/>
              </a:rPr>
              <a:t>Keisuke Sakaguchi, Ronan Le Bras, Chandra Bhagavatula, and Yejin Choi.</a:t>
            </a:r>
            <a:r>
              <a:rPr lang="en-GB" sz="1600">
                <a:solidFill>
                  <a:srgbClr val="666666"/>
                </a:solidFill>
                <a:latin typeface="Josefin Sans"/>
                <a:ea typeface="Josefin Sans"/>
                <a:cs typeface="Josefin Sans"/>
                <a:sym typeface="Josefin Sans"/>
              </a:rPr>
              <a:t> AAAI 2020. </a:t>
            </a:r>
            <a:endParaRPr sz="1600">
              <a:solidFill>
                <a:srgbClr val="666666"/>
              </a:solidFill>
              <a:latin typeface="Josefin Sans"/>
              <a:ea typeface="Josefin Sans"/>
              <a:cs typeface="Josefin Sans"/>
              <a:sym typeface="Josefin Sans"/>
            </a:endParaRPr>
          </a:p>
        </p:txBody>
      </p:sp>
      <p:grpSp>
        <p:nvGrpSpPr>
          <p:cNvPr id="899" name="Google Shape;899;p33"/>
          <p:cNvGrpSpPr/>
          <p:nvPr/>
        </p:nvGrpSpPr>
        <p:grpSpPr>
          <a:xfrm>
            <a:off x="1488034" y="1245816"/>
            <a:ext cx="2058729" cy="1726387"/>
            <a:chOff x="129650" y="243425"/>
            <a:chExt cx="1969950" cy="1524000"/>
          </a:xfrm>
        </p:grpSpPr>
        <p:pic>
          <p:nvPicPr>
            <p:cNvPr id="900" name="Google Shape;900;p33"/>
            <p:cNvPicPr preferRelativeResize="0"/>
            <p:nvPr/>
          </p:nvPicPr>
          <p:blipFill>
            <a:blip r:embed="rId3">
              <a:alphaModFix/>
            </a:blip>
            <a:stretch>
              <a:fillRect/>
            </a:stretch>
          </p:blipFill>
          <p:spPr>
            <a:xfrm>
              <a:off x="129650" y="243425"/>
              <a:ext cx="1524000" cy="1524000"/>
            </a:xfrm>
            <a:prstGeom prst="rect">
              <a:avLst/>
            </a:prstGeom>
            <a:noFill/>
            <a:ln>
              <a:noFill/>
            </a:ln>
          </p:spPr>
        </p:pic>
        <p:pic>
          <p:nvPicPr>
            <p:cNvPr id="901" name="Google Shape;901;p33"/>
            <p:cNvPicPr preferRelativeResize="0"/>
            <p:nvPr/>
          </p:nvPicPr>
          <p:blipFill>
            <a:blip r:embed="rId4">
              <a:alphaModFix/>
            </a:blip>
            <a:stretch>
              <a:fillRect/>
            </a:stretch>
          </p:blipFill>
          <p:spPr>
            <a:xfrm>
              <a:off x="1041825" y="786163"/>
              <a:ext cx="1057775" cy="793326"/>
            </a:xfrm>
            <a:prstGeom prst="rect">
              <a:avLst/>
            </a:prstGeom>
            <a:noFill/>
            <a:ln>
              <a:noFill/>
            </a:ln>
          </p:spPr>
        </p:pic>
      </p:grpSp>
      <p:pic>
        <p:nvPicPr>
          <p:cNvPr id="902" name="Google Shape;902;p33"/>
          <p:cNvPicPr preferRelativeResize="0"/>
          <p:nvPr/>
        </p:nvPicPr>
        <p:blipFill>
          <a:blip r:embed="rId5">
            <a:alphaModFix/>
          </a:blip>
          <a:stretch>
            <a:fillRect/>
          </a:stretch>
        </p:blipFill>
        <p:spPr>
          <a:xfrm>
            <a:off x="2056931" y="3922074"/>
            <a:ext cx="2079336" cy="2001489"/>
          </a:xfrm>
          <a:prstGeom prst="rect">
            <a:avLst/>
          </a:prstGeom>
          <a:noFill/>
          <a:ln>
            <a:noFill/>
          </a:ln>
        </p:spPr>
      </p:pic>
      <p:sp>
        <p:nvSpPr>
          <p:cNvPr id="903" name="Google Shape;903;p33"/>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fld id="{00000000-1234-1234-1234-123412341234}" type="slidenum">
              <a:rPr lang="en-GB"/>
              <a:pPr/>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9" name="Google Shape;909;p34"/>
          <p:cNvSpPr txBox="1"/>
          <p:nvPr/>
        </p:nvSpPr>
        <p:spPr>
          <a:xfrm>
            <a:off x="611684" y="2491000"/>
            <a:ext cx="8385200" cy="850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2133">
                <a:highlight>
                  <a:srgbClr val="CFE2F3"/>
                </a:highlight>
                <a:latin typeface="Josefin Sans Medium"/>
                <a:ea typeface="Josefin Sans Medium"/>
                <a:cs typeface="Josefin Sans Medium"/>
                <a:sym typeface="Josefin Sans Medium"/>
              </a:rPr>
              <a:t>[CLS]</a:t>
            </a:r>
            <a:r>
              <a:rPr lang="en-GB" sz="2133">
                <a:latin typeface="Josefin Sans Medium"/>
                <a:ea typeface="Josefin Sans Medium"/>
                <a:cs typeface="Josefin Sans Medium"/>
                <a:sym typeface="Josefin Sans Medium"/>
              </a:rPr>
              <a:t> Katrina had the financial means to afford a new car </a:t>
            </a:r>
            <a:br>
              <a:rPr lang="en-GB" sz="2133">
                <a:latin typeface="Josefin Sans Medium"/>
                <a:ea typeface="Josefin Sans Medium"/>
                <a:cs typeface="Josefin Sans Medium"/>
                <a:sym typeface="Josefin Sans Medium"/>
              </a:rPr>
            </a:br>
            <a:r>
              <a:rPr lang="en-GB" sz="2133">
                <a:latin typeface="Josefin Sans Medium"/>
                <a:ea typeface="Josefin Sans Medium"/>
                <a:cs typeface="Josefin Sans Medium"/>
                <a:sym typeface="Josefin Sans Medium"/>
              </a:rPr>
              <a:t>while Monica did not, since [SEP] </a:t>
            </a:r>
            <a:r>
              <a:rPr lang="en-GB" sz="2133">
                <a:solidFill>
                  <a:srgbClr val="6AA84F"/>
                </a:solidFill>
                <a:latin typeface="Josefin Sans Medium"/>
                <a:ea typeface="Josefin Sans Medium"/>
                <a:cs typeface="Josefin Sans Medium"/>
                <a:sym typeface="Josefin Sans Medium"/>
              </a:rPr>
              <a:t>Katrina</a:t>
            </a:r>
            <a:r>
              <a:rPr lang="en-GB" sz="2133">
                <a:latin typeface="Josefin Sans Medium"/>
                <a:ea typeface="Josefin Sans Medium"/>
                <a:cs typeface="Josefin Sans Medium"/>
                <a:sym typeface="Josefin Sans Medium"/>
              </a:rPr>
              <a:t> had a high paying job.</a:t>
            </a:r>
            <a:endParaRPr sz="2133">
              <a:latin typeface="Josefin Sans Medium"/>
              <a:ea typeface="Josefin Sans Medium"/>
              <a:cs typeface="Josefin Sans Medium"/>
              <a:sym typeface="Josefin Sans Medium"/>
            </a:endParaRPr>
          </a:p>
        </p:txBody>
      </p:sp>
      <p:sp>
        <p:nvSpPr>
          <p:cNvPr id="910" name="Google Shape;910;p34"/>
          <p:cNvSpPr txBox="1"/>
          <p:nvPr/>
        </p:nvSpPr>
        <p:spPr>
          <a:xfrm>
            <a:off x="611684" y="3516200"/>
            <a:ext cx="8385200" cy="850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2133">
                <a:highlight>
                  <a:srgbClr val="CFE2F3"/>
                </a:highlight>
                <a:latin typeface="Josefin Sans Medium"/>
                <a:ea typeface="Josefin Sans Medium"/>
                <a:cs typeface="Josefin Sans Medium"/>
                <a:sym typeface="Josefin Sans Medium"/>
              </a:rPr>
              <a:t>[CLS]</a:t>
            </a:r>
            <a:r>
              <a:rPr lang="en-GB" sz="2133">
                <a:latin typeface="Josefin Sans Medium"/>
                <a:ea typeface="Josefin Sans Medium"/>
                <a:cs typeface="Josefin Sans Medium"/>
                <a:sym typeface="Josefin Sans Medium"/>
              </a:rPr>
              <a:t> Katrina had the financial means to afford a new car </a:t>
            </a:r>
            <a:br>
              <a:rPr lang="en-GB" sz="2133">
                <a:latin typeface="Josefin Sans Medium"/>
                <a:ea typeface="Josefin Sans Medium"/>
                <a:cs typeface="Josefin Sans Medium"/>
                <a:sym typeface="Josefin Sans Medium"/>
              </a:rPr>
            </a:br>
            <a:r>
              <a:rPr lang="en-GB" sz="2133">
                <a:latin typeface="Josefin Sans Medium"/>
                <a:ea typeface="Josefin Sans Medium"/>
                <a:cs typeface="Josefin Sans Medium"/>
                <a:sym typeface="Josefin Sans Medium"/>
              </a:rPr>
              <a:t>while Monica did not, since [SEP] </a:t>
            </a:r>
            <a:r>
              <a:rPr lang="en-GB" sz="2133">
                <a:solidFill>
                  <a:srgbClr val="6AA84F"/>
                </a:solidFill>
                <a:latin typeface="Josefin Sans Medium"/>
                <a:ea typeface="Josefin Sans Medium"/>
                <a:cs typeface="Josefin Sans Medium"/>
                <a:sym typeface="Josefin Sans Medium"/>
              </a:rPr>
              <a:t>Monica</a:t>
            </a:r>
            <a:r>
              <a:rPr lang="en-GB" sz="2133">
                <a:latin typeface="Josefin Sans Medium"/>
                <a:ea typeface="Josefin Sans Medium"/>
                <a:cs typeface="Josefin Sans Medium"/>
                <a:sym typeface="Josefin Sans Medium"/>
              </a:rPr>
              <a:t> had a high paying job.</a:t>
            </a:r>
            <a:endParaRPr sz="2133">
              <a:latin typeface="Josefin Sans Medium"/>
              <a:ea typeface="Josefin Sans Medium"/>
              <a:cs typeface="Josefin Sans Medium"/>
              <a:sym typeface="Josefin Sans Medium"/>
            </a:endParaRPr>
          </a:p>
        </p:txBody>
      </p:sp>
      <p:pic>
        <p:nvPicPr>
          <p:cNvPr id="911" name="Google Shape;911;p34"/>
          <p:cNvPicPr preferRelativeResize="0"/>
          <p:nvPr/>
        </p:nvPicPr>
        <p:blipFill>
          <a:blip r:embed="rId3">
            <a:alphaModFix/>
          </a:blip>
          <a:stretch>
            <a:fillRect/>
          </a:stretch>
        </p:blipFill>
        <p:spPr>
          <a:xfrm>
            <a:off x="9644252" y="2824768"/>
            <a:ext cx="1187665" cy="1187665"/>
          </a:xfrm>
          <a:prstGeom prst="rect">
            <a:avLst/>
          </a:prstGeom>
          <a:noFill/>
          <a:ln>
            <a:noFill/>
          </a:ln>
        </p:spPr>
      </p:pic>
      <p:cxnSp>
        <p:nvCxnSpPr>
          <p:cNvPr id="912" name="Google Shape;912;p34"/>
          <p:cNvCxnSpPr>
            <a:stCxn id="909" idx="3"/>
            <a:endCxn id="911" idx="1"/>
          </p:cNvCxnSpPr>
          <p:nvPr/>
        </p:nvCxnSpPr>
        <p:spPr>
          <a:xfrm>
            <a:off x="8996884" y="2916400"/>
            <a:ext cx="647200" cy="502000"/>
          </a:xfrm>
          <a:prstGeom prst="straightConnector1">
            <a:avLst/>
          </a:prstGeom>
          <a:noFill/>
          <a:ln w="9525" cap="flat" cmpd="sng">
            <a:solidFill>
              <a:srgbClr val="595959"/>
            </a:solidFill>
            <a:prstDash val="solid"/>
            <a:round/>
            <a:headEnd type="none" w="med" len="med"/>
            <a:tailEnd type="triangle" w="med" len="med"/>
          </a:ln>
        </p:spPr>
      </p:cxnSp>
      <p:cxnSp>
        <p:nvCxnSpPr>
          <p:cNvPr id="913" name="Google Shape;913;p34"/>
          <p:cNvCxnSpPr>
            <a:stCxn id="910" idx="3"/>
            <a:endCxn id="911" idx="1"/>
          </p:cNvCxnSpPr>
          <p:nvPr/>
        </p:nvCxnSpPr>
        <p:spPr>
          <a:xfrm rot="10800000" flipH="1">
            <a:off x="8996884" y="3418400"/>
            <a:ext cx="647200" cy="523200"/>
          </a:xfrm>
          <a:prstGeom prst="straightConnector1">
            <a:avLst/>
          </a:prstGeom>
          <a:noFill/>
          <a:ln w="9525" cap="flat" cmpd="sng">
            <a:solidFill>
              <a:srgbClr val="595959"/>
            </a:solidFill>
            <a:prstDash val="solid"/>
            <a:round/>
            <a:headEnd type="none" w="med" len="med"/>
            <a:tailEnd type="triangle" w="med" len="med"/>
          </a:ln>
        </p:spPr>
      </p:cxnSp>
      <p:sp>
        <p:nvSpPr>
          <p:cNvPr id="914" name="Google Shape;914;p34"/>
          <p:cNvSpPr txBox="1"/>
          <p:nvPr/>
        </p:nvSpPr>
        <p:spPr>
          <a:xfrm>
            <a:off x="10831917" y="2937600"/>
            <a:ext cx="748400" cy="502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867">
                <a:latin typeface="Secular One"/>
                <a:ea typeface="Secular One"/>
                <a:cs typeface="Secular One"/>
                <a:sym typeface="Secular One"/>
              </a:rPr>
              <a:t>0.51</a:t>
            </a:r>
            <a:endParaRPr sz="1867">
              <a:latin typeface="Secular One"/>
              <a:ea typeface="Secular One"/>
              <a:cs typeface="Secular One"/>
              <a:sym typeface="Secular One"/>
            </a:endParaRPr>
          </a:p>
        </p:txBody>
      </p:sp>
      <p:sp>
        <p:nvSpPr>
          <p:cNvPr id="915" name="Google Shape;915;p34"/>
          <p:cNvSpPr txBox="1"/>
          <p:nvPr/>
        </p:nvSpPr>
        <p:spPr>
          <a:xfrm>
            <a:off x="10831917" y="3439600"/>
            <a:ext cx="748400" cy="502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867">
                <a:latin typeface="Secular One"/>
                <a:ea typeface="Secular One"/>
                <a:cs typeface="Secular One"/>
                <a:sym typeface="Secular One"/>
              </a:rPr>
              <a:t>0.49</a:t>
            </a:r>
            <a:endParaRPr sz="1867">
              <a:latin typeface="Secular One"/>
              <a:ea typeface="Secular One"/>
              <a:cs typeface="Secular One"/>
              <a:sym typeface="Secular One"/>
            </a:endParaRPr>
          </a:p>
        </p:txBody>
      </p:sp>
      <p:sp>
        <p:nvSpPr>
          <p:cNvPr id="916" name="Google Shape;916;p34"/>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fld id="{00000000-1234-1234-1234-123412341234}" type="slidenum">
              <a:rPr lang="en-GB"/>
              <a:pPr/>
              <a:t>46</a:t>
            </a:fld>
            <a:endParaRPr/>
          </a:p>
        </p:txBody>
      </p:sp>
      <p:sp>
        <p:nvSpPr>
          <p:cNvPr id="3" name="Title 2">
            <a:extLst>
              <a:ext uri="{FF2B5EF4-FFF2-40B4-BE49-F238E27FC236}">
                <a16:creationId xmlns:a16="http://schemas.microsoft.com/office/drawing/2014/main" id="{70D3C905-5F9D-FD4A-8A5F-4C613BFAEA17}"/>
              </a:ext>
            </a:extLst>
          </p:cNvPr>
          <p:cNvSpPr>
            <a:spLocks noGrp="1"/>
          </p:cNvSpPr>
          <p:nvPr>
            <p:ph type="title"/>
          </p:nvPr>
        </p:nvSpPr>
        <p:spPr/>
        <p:txBody>
          <a:bodyPr/>
          <a:lstStyle/>
          <a:p>
            <a:r>
              <a:rPr lang="en-US" dirty="0"/>
              <a:t>Neural Architecture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35"/>
          <p:cNvSpPr txBox="1"/>
          <p:nvPr/>
        </p:nvSpPr>
        <p:spPr>
          <a:xfrm>
            <a:off x="33" y="6399667"/>
            <a:ext cx="12192000" cy="726400"/>
          </a:xfrm>
          <a:prstGeom prst="rect">
            <a:avLst/>
          </a:prstGeom>
          <a:noFill/>
          <a:ln>
            <a:noFill/>
          </a:ln>
        </p:spPr>
        <p:txBody>
          <a:bodyPr spcFirstLastPara="1" wrap="square" lIns="121900" tIns="121900" rIns="121900" bIns="121900" anchor="t" anchorCtr="0">
            <a:noAutofit/>
          </a:bodyPr>
          <a:lstStyle/>
          <a:p>
            <a:r>
              <a:rPr lang="en-GB" sz="1600" u="sng">
                <a:solidFill>
                  <a:schemeClr val="hlink"/>
                </a:solidFill>
                <a:latin typeface="Josefin Sans"/>
                <a:ea typeface="Josefin Sans"/>
                <a:cs typeface="Josefin Sans"/>
                <a:sym typeface="Josefin Sans"/>
                <a:hlinkClick r:id="rId3"/>
              </a:rPr>
              <a:t>https://demo.allennlp.org/masked-lm</a:t>
            </a:r>
            <a:r>
              <a:rPr lang="en-GB" sz="1600">
                <a:solidFill>
                  <a:srgbClr val="666666"/>
                </a:solidFill>
                <a:latin typeface="Josefin Sans"/>
                <a:ea typeface="Josefin Sans"/>
                <a:cs typeface="Josefin Sans"/>
                <a:sym typeface="Josefin Sans"/>
              </a:rPr>
              <a:t> </a:t>
            </a:r>
            <a:endParaRPr sz="1600">
              <a:solidFill>
                <a:srgbClr val="666666"/>
              </a:solidFill>
              <a:latin typeface="Josefin Sans"/>
              <a:ea typeface="Josefin Sans"/>
              <a:cs typeface="Josefin Sans"/>
              <a:sym typeface="Josefin Sans"/>
            </a:endParaRPr>
          </a:p>
        </p:txBody>
      </p:sp>
      <p:pic>
        <p:nvPicPr>
          <p:cNvPr id="922" name="Google Shape;922;p35"/>
          <p:cNvPicPr preferRelativeResize="0"/>
          <p:nvPr/>
        </p:nvPicPr>
        <p:blipFill>
          <a:blip r:embed="rId4">
            <a:alphaModFix/>
          </a:blip>
          <a:stretch>
            <a:fillRect/>
          </a:stretch>
        </p:blipFill>
        <p:spPr>
          <a:xfrm>
            <a:off x="1033799" y="2094567"/>
            <a:ext cx="10124404" cy="2668867"/>
          </a:xfrm>
          <a:prstGeom prst="rect">
            <a:avLst/>
          </a:prstGeom>
          <a:noFill/>
          <a:ln>
            <a:noFill/>
          </a:ln>
        </p:spPr>
      </p:pic>
      <p:sp>
        <p:nvSpPr>
          <p:cNvPr id="923" name="Google Shape;923;p35"/>
          <p:cNvSpPr/>
          <p:nvPr/>
        </p:nvSpPr>
        <p:spPr>
          <a:xfrm>
            <a:off x="9848367" y="3933667"/>
            <a:ext cx="1414800" cy="273600"/>
          </a:xfrm>
          <a:prstGeom prst="rect">
            <a:avLst/>
          </a:prstGeom>
          <a:solidFill>
            <a:srgbClr val="F4CCCC">
              <a:alpha val="31840"/>
            </a:srgbClr>
          </a:solidFill>
          <a:ln>
            <a:noFill/>
          </a:ln>
        </p:spPr>
        <p:txBody>
          <a:bodyPr spcFirstLastPara="1" wrap="square" lIns="121900" tIns="121900" rIns="121900" bIns="121900" anchor="ctr" anchorCtr="0">
            <a:noAutofit/>
          </a:bodyPr>
          <a:lstStyle/>
          <a:p>
            <a:endParaRPr sz="1867"/>
          </a:p>
        </p:txBody>
      </p:sp>
      <p:sp>
        <p:nvSpPr>
          <p:cNvPr id="2" name="Title 1">
            <a:extLst>
              <a:ext uri="{FF2B5EF4-FFF2-40B4-BE49-F238E27FC236}">
                <a16:creationId xmlns:a16="http://schemas.microsoft.com/office/drawing/2014/main" id="{DDC72EAB-122E-0347-82AE-1F6C12ED6188}"/>
              </a:ext>
            </a:extLst>
          </p:cNvPr>
          <p:cNvSpPr>
            <a:spLocks noGrp="1"/>
          </p:cNvSpPr>
          <p:nvPr>
            <p:ph type="title"/>
          </p:nvPr>
        </p:nvSpPr>
        <p:spPr/>
        <p:txBody>
          <a:bodyPr/>
          <a:lstStyle/>
          <a:p>
            <a:r>
              <a:rPr lang="en-US" dirty="0"/>
              <a:t>Masked Language Models</a:t>
            </a:r>
          </a:p>
        </p:txBody>
      </p:sp>
      <p:sp>
        <p:nvSpPr>
          <p:cNvPr id="924" name="Google Shape;924;p35"/>
          <p:cNvSpPr txBox="1">
            <a:spLocks noGrp="1"/>
          </p:cNvSpPr>
          <p:nvPr>
            <p:ph type="sldNum" idx="12"/>
          </p:nvPr>
        </p:nvSpPr>
        <p:spPr>
          <a:prstGeom prst="rect">
            <a:avLst/>
          </a:prstGeom>
        </p:spPr>
        <p:txBody>
          <a:bodyPr spcFirstLastPara="1" wrap="square" lIns="121900" tIns="121900" rIns="121900" bIns="121900" anchor="t" anchorCtr="0">
            <a:noAutofit/>
          </a:bodyPr>
          <a:lstStyle/>
          <a:p>
            <a:fld id="{00000000-1234-1234-1234-123412341234}" type="slidenum">
              <a:rPr lang="en-GB"/>
              <a:pPr/>
              <a:t>47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36"/>
          <p:cNvSpPr/>
          <p:nvPr/>
        </p:nvSpPr>
        <p:spPr>
          <a:xfrm>
            <a:off x="5089633" y="5877317"/>
            <a:ext cx="924400" cy="6416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car</a:t>
            </a:r>
            <a:endParaRPr sz="1867">
              <a:latin typeface="Josefin Sans Medium"/>
              <a:ea typeface="Josefin Sans Medium"/>
              <a:cs typeface="Josefin Sans Medium"/>
              <a:sym typeface="Josefin Sans Medium"/>
            </a:endParaRPr>
          </a:p>
        </p:txBody>
      </p:sp>
      <p:sp>
        <p:nvSpPr>
          <p:cNvPr id="930" name="Google Shape;930;p36"/>
          <p:cNvSpPr/>
          <p:nvPr/>
        </p:nvSpPr>
        <p:spPr>
          <a:xfrm>
            <a:off x="7660100" y="5877300"/>
            <a:ext cx="2843600" cy="6416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cost a lot of money</a:t>
            </a:r>
            <a:endParaRPr sz="1867">
              <a:latin typeface="Josefin Sans Medium"/>
              <a:ea typeface="Josefin Sans Medium"/>
              <a:cs typeface="Josefin Sans Medium"/>
              <a:sym typeface="Josefin Sans Medium"/>
            </a:endParaRPr>
          </a:p>
        </p:txBody>
      </p:sp>
      <p:cxnSp>
        <p:nvCxnSpPr>
          <p:cNvPr id="931" name="Google Shape;931;p36"/>
          <p:cNvCxnSpPr>
            <a:stCxn id="929" idx="3"/>
            <a:endCxn id="930" idx="1"/>
          </p:cNvCxnSpPr>
          <p:nvPr/>
        </p:nvCxnSpPr>
        <p:spPr>
          <a:xfrm>
            <a:off x="6014033" y="6198117"/>
            <a:ext cx="1646000" cy="0"/>
          </a:xfrm>
          <a:prstGeom prst="straightConnector1">
            <a:avLst/>
          </a:prstGeom>
          <a:noFill/>
          <a:ln w="9525" cap="flat" cmpd="sng">
            <a:solidFill>
              <a:schemeClr val="dk2"/>
            </a:solidFill>
            <a:prstDash val="solid"/>
            <a:round/>
            <a:headEnd type="none" w="med" len="med"/>
            <a:tailEnd type="triangle" w="med" len="med"/>
          </a:ln>
        </p:spPr>
      </p:cxnSp>
      <p:sp>
        <p:nvSpPr>
          <p:cNvPr id="932" name="Google Shape;932;p36"/>
          <p:cNvSpPr txBox="1"/>
          <p:nvPr/>
        </p:nvSpPr>
        <p:spPr>
          <a:xfrm>
            <a:off x="6067000" y="5877317"/>
            <a:ext cx="1556400" cy="443200"/>
          </a:xfrm>
          <a:prstGeom prst="rect">
            <a:avLst/>
          </a:prstGeom>
          <a:noFill/>
          <a:ln>
            <a:noFill/>
          </a:ln>
        </p:spPr>
        <p:txBody>
          <a:bodyPr spcFirstLastPara="1" wrap="square" lIns="121900" tIns="121900" rIns="121900" bIns="121900" anchor="t" anchorCtr="0">
            <a:noAutofit/>
          </a:bodyPr>
          <a:lstStyle/>
          <a:p>
            <a:r>
              <a:rPr lang="en-GB" sz="1467" dirty="0">
                <a:latin typeface="Josefin Sans Medium"/>
                <a:ea typeface="Josefin Sans Medium"/>
                <a:cs typeface="Josefin Sans Medium"/>
                <a:sym typeface="Josefin Sans Medium"/>
              </a:rPr>
              <a:t>is capable of</a:t>
            </a:r>
            <a:endParaRPr sz="1467" dirty="0">
              <a:latin typeface="Josefin Sans Medium"/>
              <a:ea typeface="Josefin Sans Medium"/>
              <a:cs typeface="Josefin Sans Medium"/>
              <a:sym typeface="Josefin Sans Medium"/>
            </a:endParaRPr>
          </a:p>
        </p:txBody>
      </p:sp>
      <p:sp>
        <p:nvSpPr>
          <p:cNvPr id="933" name="Google Shape;933;p36"/>
          <p:cNvSpPr/>
          <p:nvPr/>
        </p:nvSpPr>
        <p:spPr>
          <a:xfrm>
            <a:off x="2433500" y="400784"/>
            <a:ext cx="924400" cy="6416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job</a:t>
            </a:r>
            <a:endParaRPr sz="1867">
              <a:latin typeface="Josefin Sans Medium"/>
              <a:ea typeface="Josefin Sans Medium"/>
              <a:cs typeface="Josefin Sans Medium"/>
              <a:sym typeface="Josefin Sans Medium"/>
            </a:endParaRPr>
          </a:p>
        </p:txBody>
      </p:sp>
      <p:cxnSp>
        <p:nvCxnSpPr>
          <p:cNvPr id="934" name="Google Shape;934;p36"/>
          <p:cNvCxnSpPr>
            <a:stCxn id="933" idx="3"/>
            <a:endCxn id="935" idx="1"/>
          </p:cNvCxnSpPr>
          <p:nvPr/>
        </p:nvCxnSpPr>
        <p:spPr>
          <a:xfrm>
            <a:off x="3357900" y="721584"/>
            <a:ext cx="1160400" cy="0"/>
          </a:xfrm>
          <a:prstGeom prst="straightConnector1">
            <a:avLst/>
          </a:prstGeom>
          <a:noFill/>
          <a:ln w="9525" cap="flat" cmpd="sng">
            <a:solidFill>
              <a:schemeClr val="dk2"/>
            </a:solidFill>
            <a:prstDash val="solid"/>
            <a:round/>
            <a:headEnd type="none" w="med" len="med"/>
            <a:tailEnd type="triangle" w="med" len="med"/>
          </a:ln>
        </p:spPr>
      </p:cxnSp>
      <p:sp>
        <p:nvSpPr>
          <p:cNvPr id="936" name="Google Shape;936;p36"/>
          <p:cNvSpPr txBox="1"/>
          <p:nvPr/>
        </p:nvSpPr>
        <p:spPr>
          <a:xfrm>
            <a:off x="3270067" y="339084"/>
            <a:ext cx="1556400" cy="4432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is used for</a:t>
            </a:r>
            <a:endParaRPr sz="1467">
              <a:latin typeface="Josefin Sans Medium"/>
              <a:ea typeface="Josefin Sans Medium"/>
              <a:cs typeface="Josefin Sans Medium"/>
              <a:sym typeface="Josefin Sans Medium"/>
            </a:endParaRPr>
          </a:p>
        </p:txBody>
      </p:sp>
      <p:sp>
        <p:nvSpPr>
          <p:cNvPr id="935" name="Google Shape;935;p36"/>
          <p:cNvSpPr/>
          <p:nvPr/>
        </p:nvSpPr>
        <p:spPr>
          <a:xfrm>
            <a:off x="4518433" y="400784"/>
            <a:ext cx="2088800" cy="6416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make money</a:t>
            </a:r>
            <a:endParaRPr sz="1867">
              <a:latin typeface="Josefin Sans Medium"/>
              <a:ea typeface="Josefin Sans Medium"/>
              <a:cs typeface="Josefin Sans Medium"/>
              <a:sym typeface="Josefin Sans Medium"/>
            </a:endParaRPr>
          </a:p>
        </p:txBody>
      </p:sp>
      <p:sp>
        <p:nvSpPr>
          <p:cNvPr id="937" name="Google Shape;937;p36"/>
          <p:cNvSpPr/>
          <p:nvPr/>
        </p:nvSpPr>
        <p:spPr>
          <a:xfrm>
            <a:off x="4551633" y="2273951"/>
            <a:ext cx="2022400" cy="6416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spend money</a:t>
            </a:r>
            <a:endParaRPr sz="1867">
              <a:latin typeface="Josefin Sans Medium"/>
              <a:ea typeface="Josefin Sans Medium"/>
              <a:cs typeface="Josefin Sans Medium"/>
              <a:sym typeface="Josefin Sans Medium"/>
            </a:endParaRPr>
          </a:p>
        </p:txBody>
      </p:sp>
      <p:cxnSp>
        <p:nvCxnSpPr>
          <p:cNvPr id="938" name="Google Shape;938;p36"/>
          <p:cNvCxnSpPr>
            <a:stCxn id="937" idx="0"/>
            <a:endCxn id="935" idx="2"/>
          </p:cNvCxnSpPr>
          <p:nvPr/>
        </p:nvCxnSpPr>
        <p:spPr>
          <a:xfrm rot="10800000">
            <a:off x="5562833" y="1042351"/>
            <a:ext cx="0" cy="1231600"/>
          </a:xfrm>
          <a:prstGeom prst="straightConnector1">
            <a:avLst/>
          </a:prstGeom>
          <a:noFill/>
          <a:ln w="9525" cap="flat" cmpd="sng">
            <a:solidFill>
              <a:schemeClr val="dk2"/>
            </a:solidFill>
            <a:prstDash val="solid"/>
            <a:round/>
            <a:headEnd type="none" w="med" len="med"/>
            <a:tailEnd type="triangle" w="med" len="med"/>
          </a:ln>
        </p:spPr>
      </p:cxnSp>
      <p:sp>
        <p:nvSpPr>
          <p:cNvPr id="939" name="Google Shape;939;p36"/>
          <p:cNvSpPr txBox="1"/>
          <p:nvPr/>
        </p:nvSpPr>
        <p:spPr>
          <a:xfrm rot="5400000">
            <a:off x="4917307" y="1731100"/>
            <a:ext cx="1556400" cy="4428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requires</a:t>
            </a:r>
            <a:endParaRPr sz="1467">
              <a:latin typeface="Josefin Sans Medium"/>
              <a:ea typeface="Josefin Sans Medium"/>
              <a:cs typeface="Josefin Sans Medium"/>
              <a:sym typeface="Josefin Sans Medium"/>
            </a:endParaRPr>
          </a:p>
        </p:txBody>
      </p:sp>
      <p:sp>
        <p:nvSpPr>
          <p:cNvPr id="940" name="Google Shape;940;p36"/>
          <p:cNvSpPr/>
          <p:nvPr/>
        </p:nvSpPr>
        <p:spPr>
          <a:xfrm>
            <a:off x="7472567" y="2294984"/>
            <a:ext cx="2912000" cy="641600"/>
          </a:xfrm>
          <a:prstGeom prst="roundRect">
            <a:avLst>
              <a:gd name="adj" fmla="val 50000"/>
            </a:avLst>
          </a:prstGeom>
          <a:solidFill>
            <a:srgbClr val="EDF3F9"/>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spend a lot of money</a:t>
            </a:r>
            <a:endParaRPr sz="1867">
              <a:latin typeface="Josefin Sans Medium"/>
              <a:ea typeface="Josefin Sans Medium"/>
              <a:cs typeface="Josefin Sans Medium"/>
              <a:sym typeface="Josefin Sans Medium"/>
            </a:endParaRPr>
          </a:p>
        </p:txBody>
      </p:sp>
      <p:cxnSp>
        <p:nvCxnSpPr>
          <p:cNvPr id="941" name="Google Shape;941;p36"/>
          <p:cNvCxnSpPr>
            <a:stCxn id="940" idx="1"/>
            <a:endCxn id="937" idx="3"/>
          </p:cNvCxnSpPr>
          <p:nvPr/>
        </p:nvCxnSpPr>
        <p:spPr>
          <a:xfrm rot="10800000">
            <a:off x="6574167" y="2594584"/>
            <a:ext cx="898400" cy="21200"/>
          </a:xfrm>
          <a:prstGeom prst="straightConnector1">
            <a:avLst/>
          </a:prstGeom>
          <a:noFill/>
          <a:ln w="9525" cap="flat" cmpd="sng">
            <a:solidFill>
              <a:schemeClr val="dk2"/>
            </a:solidFill>
            <a:prstDash val="dash"/>
            <a:round/>
            <a:headEnd type="none" w="med" len="med"/>
            <a:tailEnd type="triangle" w="med" len="med"/>
          </a:ln>
        </p:spPr>
      </p:cxnSp>
      <p:sp>
        <p:nvSpPr>
          <p:cNvPr id="942" name="Google Shape;942;p36"/>
          <p:cNvSpPr txBox="1"/>
          <p:nvPr/>
        </p:nvSpPr>
        <p:spPr>
          <a:xfrm>
            <a:off x="6685933" y="2220617"/>
            <a:ext cx="1556400" cy="4432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entails</a:t>
            </a:r>
            <a:endParaRPr sz="1467">
              <a:latin typeface="Josefin Sans Medium"/>
              <a:ea typeface="Josefin Sans Medium"/>
              <a:cs typeface="Josefin Sans Medium"/>
              <a:sym typeface="Josefin Sans Medium"/>
            </a:endParaRPr>
          </a:p>
        </p:txBody>
      </p:sp>
      <p:sp>
        <p:nvSpPr>
          <p:cNvPr id="943" name="Google Shape;943;p36"/>
          <p:cNvSpPr/>
          <p:nvPr/>
        </p:nvSpPr>
        <p:spPr>
          <a:xfrm>
            <a:off x="1688300" y="2284384"/>
            <a:ext cx="2414800" cy="641600"/>
          </a:xfrm>
          <a:prstGeom prst="roundRect">
            <a:avLst>
              <a:gd name="adj" fmla="val 50000"/>
            </a:avLst>
          </a:prstGeom>
          <a:solidFill>
            <a:srgbClr val="EDF3F9"/>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high-paying job</a:t>
            </a:r>
            <a:endParaRPr sz="1867">
              <a:latin typeface="Josefin Sans Medium"/>
              <a:ea typeface="Josefin Sans Medium"/>
              <a:cs typeface="Josefin Sans Medium"/>
              <a:sym typeface="Josefin Sans Medium"/>
            </a:endParaRPr>
          </a:p>
        </p:txBody>
      </p:sp>
      <p:sp>
        <p:nvSpPr>
          <p:cNvPr id="944" name="Google Shape;944;p36"/>
          <p:cNvSpPr txBox="1"/>
          <p:nvPr/>
        </p:nvSpPr>
        <p:spPr>
          <a:xfrm rot="5400000">
            <a:off x="2270473" y="1832700"/>
            <a:ext cx="1556400" cy="4428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type of</a:t>
            </a:r>
            <a:endParaRPr sz="1467">
              <a:latin typeface="Josefin Sans Medium"/>
              <a:ea typeface="Josefin Sans Medium"/>
              <a:cs typeface="Josefin Sans Medium"/>
              <a:sym typeface="Josefin Sans Medium"/>
            </a:endParaRPr>
          </a:p>
        </p:txBody>
      </p:sp>
      <p:cxnSp>
        <p:nvCxnSpPr>
          <p:cNvPr id="945" name="Google Shape;945;p36"/>
          <p:cNvCxnSpPr>
            <a:stCxn id="943" idx="0"/>
            <a:endCxn id="933" idx="2"/>
          </p:cNvCxnSpPr>
          <p:nvPr/>
        </p:nvCxnSpPr>
        <p:spPr>
          <a:xfrm rot="10800000">
            <a:off x="2895700" y="1042384"/>
            <a:ext cx="0" cy="1242000"/>
          </a:xfrm>
          <a:prstGeom prst="straightConnector1">
            <a:avLst/>
          </a:prstGeom>
          <a:noFill/>
          <a:ln w="9525" cap="flat" cmpd="sng">
            <a:solidFill>
              <a:schemeClr val="dk2"/>
            </a:solidFill>
            <a:prstDash val="dash"/>
            <a:round/>
            <a:headEnd type="none" w="med" len="med"/>
            <a:tailEnd type="triangle" w="med" len="med"/>
          </a:ln>
        </p:spPr>
      </p:cxnSp>
      <p:sp>
        <p:nvSpPr>
          <p:cNvPr id="946" name="Google Shape;946;p36"/>
          <p:cNvSpPr/>
          <p:nvPr/>
        </p:nvSpPr>
        <p:spPr>
          <a:xfrm>
            <a:off x="7472533" y="400784"/>
            <a:ext cx="2912000" cy="641600"/>
          </a:xfrm>
          <a:prstGeom prst="roundRect">
            <a:avLst>
              <a:gd name="adj" fmla="val 50000"/>
            </a:avLst>
          </a:prstGeom>
          <a:solidFill>
            <a:srgbClr val="EDF3F9"/>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make a lot of money</a:t>
            </a:r>
            <a:endParaRPr sz="1867">
              <a:latin typeface="Josefin Sans Medium"/>
              <a:ea typeface="Josefin Sans Medium"/>
              <a:cs typeface="Josefin Sans Medium"/>
              <a:sym typeface="Josefin Sans Medium"/>
            </a:endParaRPr>
          </a:p>
        </p:txBody>
      </p:sp>
      <p:sp>
        <p:nvSpPr>
          <p:cNvPr id="947" name="Google Shape;947;p36"/>
          <p:cNvSpPr txBox="1"/>
          <p:nvPr/>
        </p:nvSpPr>
        <p:spPr>
          <a:xfrm rot="5400000">
            <a:off x="8322507" y="1832700"/>
            <a:ext cx="1556400" cy="4428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requires</a:t>
            </a:r>
            <a:endParaRPr sz="1467">
              <a:latin typeface="Josefin Sans Medium"/>
              <a:ea typeface="Josefin Sans Medium"/>
              <a:cs typeface="Josefin Sans Medium"/>
              <a:sym typeface="Josefin Sans Medium"/>
            </a:endParaRPr>
          </a:p>
        </p:txBody>
      </p:sp>
      <p:cxnSp>
        <p:nvCxnSpPr>
          <p:cNvPr id="948" name="Google Shape;948;p36"/>
          <p:cNvCxnSpPr>
            <a:stCxn id="940" idx="0"/>
            <a:endCxn id="946" idx="2"/>
          </p:cNvCxnSpPr>
          <p:nvPr/>
        </p:nvCxnSpPr>
        <p:spPr>
          <a:xfrm rot="10800000">
            <a:off x="8928567" y="1042184"/>
            <a:ext cx="0" cy="1252800"/>
          </a:xfrm>
          <a:prstGeom prst="straightConnector1">
            <a:avLst/>
          </a:prstGeom>
          <a:noFill/>
          <a:ln w="9525" cap="flat" cmpd="sng">
            <a:solidFill>
              <a:schemeClr val="dk2"/>
            </a:solidFill>
            <a:prstDash val="dash"/>
            <a:round/>
            <a:headEnd type="none" w="med" len="med"/>
            <a:tailEnd type="triangle" w="med" len="med"/>
          </a:ln>
        </p:spPr>
      </p:cxnSp>
      <p:cxnSp>
        <p:nvCxnSpPr>
          <p:cNvPr id="949" name="Google Shape;949;p36"/>
          <p:cNvCxnSpPr>
            <a:stCxn id="946" idx="1"/>
            <a:endCxn id="935" idx="3"/>
          </p:cNvCxnSpPr>
          <p:nvPr/>
        </p:nvCxnSpPr>
        <p:spPr>
          <a:xfrm rot="10800000">
            <a:off x="6607333" y="721584"/>
            <a:ext cx="865200" cy="0"/>
          </a:xfrm>
          <a:prstGeom prst="straightConnector1">
            <a:avLst/>
          </a:prstGeom>
          <a:noFill/>
          <a:ln w="9525" cap="flat" cmpd="sng">
            <a:solidFill>
              <a:schemeClr val="dk2"/>
            </a:solidFill>
            <a:prstDash val="dash"/>
            <a:round/>
            <a:headEnd type="none" w="med" len="med"/>
            <a:tailEnd type="triangle" w="med" len="med"/>
          </a:ln>
        </p:spPr>
      </p:cxnSp>
      <p:sp>
        <p:nvSpPr>
          <p:cNvPr id="950" name="Google Shape;950;p36"/>
          <p:cNvSpPr txBox="1"/>
          <p:nvPr/>
        </p:nvSpPr>
        <p:spPr>
          <a:xfrm>
            <a:off x="6607367" y="339084"/>
            <a:ext cx="1556400" cy="4432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entails</a:t>
            </a:r>
            <a:endParaRPr sz="1467">
              <a:latin typeface="Josefin Sans Medium"/>
              <a:ea typeface="Josefin Sans Medium"/>
              <a:cs typeface="Josefin Sans Medium"/>
              <a:sym typeface="Josefin Sans Medium"/>
            </a:endParaRPr>
          </a:p>
        </p:txBody>
      </p:sp>
      <p:cxnSp>
        <p:nvCxnSpPr>
          <p:cNvPr id="951" name="Google Shape;951;p36"/>
          <p:cNvCxnSpPr>
            <a:endCxn id="946" idx="2"/>
          </p:cNvCxnSpPr>
          <p:nvPr/>
        </p:nvCxnSpPr>
        <p:spPr>
          <a:xfrm rot="10800000" flipH="1">
            <a:off x="2888133" y="1042384"/>
            <a:ext cx="6040400" cy="1256000"/>
          </a:xfrm>
          <a:prstGeom prst="straightConnector1">
            <a:avLst/>
          </a:prstGeom>
          <a:noFill/>
          <a:ln w="9525" cap="flat" cmpd="sng">
            <a:solidFill>
              <a:schemeClr val="dk2"/>
            </a:solidFill>
            <a:prstDash val="dash"/>
            <a:round/>
            <a:headEnd type="none" w="med" len="med"/>
            <a:tailEnd type="triangle" w="med" len="med"/>
          </a:ln>
        </p:spPr>
      </p:cxnSp>
      <p:sp>
        <p:nvSpPr>
          <p:cNvPr id="952" name="Google Shape;952;p36"/>
          <p:cNvSpPr txBox="1"/>
          <p:nvPr/>
        </p:nvSpPr>
        <p:spPr>
          <a:xfrm rot="-578778">
            <a:off x="6390453" y="1050717"/>
            <a:ext cx="1556407" cy="443419"/>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is used for</a:t>
            </a:r>
            <a:endParaRPr sz="1467">
              <a:latin typeface="Josefin Sans Medium"/>
              <a:ea typeface="Josefin Sans Medium"/>
              <a:cs typeface="Josefin Sans Medium"/>
              <a:sym typeface="Josefin Sans Medium"/>
            </a:endParaRPr>
          </a:p>
        </p:txBody>
      </p:sp>
      <p:sp>
        <p:nvSpPr>
          <p:cNvPr id="953" name="Google Shape;953;p36"/>
          <p:cNvSpPr/>
          <p:nvPr/>
        </p:nvSpPr>
        <p:spPr>
          <a:xfrm>
            <a:off x="5100633" y="3903251"/>
            <a:ext cx="924400" cy="6416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buy</a:t>
            </a:r>
            <a:endParaRPr sz="1867">
              <a:latin typeface="Josefin Sans Medium"/>
              <a:ea typeface="Josefin Sans Medium"/>
              <a:cs typeface="Josefin Sans Medium"/>
              <a:sym typeface="Josefin Sans Medium"/>
            </a:endParaRPr>
          </a:p>
        </p:txBody>
      </p:sp>
      <p:sp>
        <p:nvSpPr>
          <p:cNvPr id="954" name="Google Shape;954;p36"/>
          <p:cNvSpPr txBox="1"/>
          <p:nvPr/>
        </p:nvSpPr>
        <p:spPr>
          <a:xfrm rot="5400000">
            <a:off x="4917307" y="3482800"/>
            <a:ext cx="1556400" cy="4428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requires</a:t>
            </a:r>
            <a:endParaRPr sz="1467">
              <a:latin typeface="Josefin Sans Medium"/>
              <a:ea typeface="Josefin Sans Medium"/>
              <a:cs typeface="Josefin Sans Medium"/>
              <a:sym typeface="Josefin Sans Medium"/>
            </a:endParaRPr>
          </a:p>
        </p:txBody>
      </p:sp>
      <p:cxnSp>
        <p:nvCxnSpPr>
          <p:cNvPr id="955" name="Google Shape;955;p36"/>
          <p:cNvCxnSpPr>
            <a:stCxn id="953" idx="0"/>
            <a:endCxn id="937" idx="2"/>
          </p:cNvCxnSpPr>
          <p:nvPr/>
        </p:nvCxnSpPr>
        <p:spPr>
          <a:xfrm rot="10800000">
            <a:off x="5562833" y="2915651"/>
            <a:ext cx="0" cy="987600"/>
          </a:xfrm>
          <a:prstGeom prst="straightConnector1">
            <a:avLst/>
          </a:prstGeom>
          <a:noFill/>
          <a:ln w="9525" cap="flat" cmpd="sng">
            <a:solidFill>
              <a:schemeClr val="dk2"/>
            </a:solidFill>
            <a:prstDash val="solid"/>
            <a:round/>
            <a:headEnd type="none" w="med" len="med"/>
            <a:tailEnd type="triangle" w="med" len="med"/>
          </a:ln>
        </p:spPr>
      </p:cxnSp>
      <p:cxnSp>
        <p:nvCxnSpPr>
          <p:cNvPr id="956" name="Google Shape;956;p36"/>
          <p:cNvCxnSpPr>
            <a:stCxn id="953" idx="2"/>
            <a:endCxn id="929" idx="0"/>
          </p:cNvCxnSpPr>
          <p:nvPr/>
        </p:nvCxnSpPr>
        <p:spPr>
          <a:xfrm flipH="1">
            <a:off x="5551633" y="4544851"/>
            <a:ext cx="11200" cy="1332400"/>
          </a:xfrm>
          <a:prstGeom prst="straightConnector1">
            <a:avLst/>
          </a:prstGeom>
          <a:noFill/>
          <a:ln w="9525" cap="flat" cmpd="sng">
            <a:solidFill>
              <a:schemeClr val="dk2"/>
            </a:solidFill>
            <a:prstDash val="solid"/>
            <a:round/>
            <a:headEnd type="none" w="med" len="med"/>
            <a:tailEnd type="triangle" w="med" len="med"/>
          </a:ln>
        </p:spPr>
      </p:cxnSp>
      <p:sp>
        <p:nvSpPr>
          <p:cNvPr id="957" name="Google Shape;957;p36"/>
          <p:cNvSpPr txBox="1"/>
          <p:nvPr/>
        </p:nvSpPr>
        <p:spPr>
          <a:xfrm rot="5396261">
            <a:off x="4937025" y="4957151"/>
            <a:ext cx="1471201" cy="4436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something to</a:t>
            </a:r>
            <a:endParaRPr sz="1467">
              <a:latin typeface="Josefin Sans Medium"/>
              <a:ea typeface="Josefin Sans Medium"/>
              <a:cs typeface="Josefin Sans Medium"/>
              <a:sym typeface="Josefin Sans Medium"/>
            </a:endParaRPr>
          </a:p>
        </p:txBody>
      </p:sp>
      <p:sp>
        <p:nvSpPr>
          <p:cNvPr id="958" name="Google Shape;958;p36"/>
          <p:cNvSpPr/>
          <p:nvPr/>
        </p:nvSpPr>
        <p:spPr>
          <a:xfrm>
            <a:off x="7472533" y="3903251"/>
            <a:ext cx="2912000" cy="641600"/>
          </a:xfrm>
          <a:prstGeom prst="roundRect">
            <a:avLst>
              <a:gd name="adj" fmla="val 50000"/>
            </a:avLst>
          </a:prstGeom>
          <a:solidFill>
            <a:srgbClr val="EDF3F9"/>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buy something that costs a lot of money</a:t>
            </a:r>
            <a:endParaRPr sz="1867">
              <a:latin typeface="Josefin Sans Medium"/>
              <a:ea typeface="Josefin Sans Medium"/>
              <a:cs typeface="Josefin Sans Medium"/>
              <a:sym typeface="Josefin Sans Medium"/>
            </a:endParaRPr>
          </a:p>
        </p:txBody>
      </p:sp>
      <p:cxnSp>
        <p:nvCxnSpPr>
          <p:cNvPr id="959" name="Google Shape;959;p36"/>
          <p:cNvCxnSpPr>
            <a:stCxn id="958" idx="0"/>
            <a:endCxn id="940" idx="2"/>
          </p:cNvCxnSpPr>
          <p:nvPr/>
        </p:nvCxnSpPr>
        <p:spPr>
          <a:xfrm rot="10800000">
            <a:off x="8928533" y="2936451"/>
            <a:ext cx="0" cy="966800"/>
          </a:xfrm>
          <a:prstGeom prst="straightConnector1">
            <a:avLst/>
          </a:prstGeom>
          <a:noFill/>
          <a:ln w="9525" cap="flat" cmpd="sng">
            <a:solidFill>
              <a:schemeClr val="dk2"/>
            </a:solidFill>
            <a:prstDash val="dash"/>
            <a:round/>
            <a:headEnd type="none" w="med" len="med"/>
            <a:tailEnd type="triangle" w="med" len="med"/>
          </a:ln>
        </p:spPr>
      </p:cxnSp>
      <p:sp>
        <p:nvSpPr>
          <p:cNvPr id="960" name="Google Shape;960;p36"/>
          <p:cNvSpPr txBox="1"/>
          <p:nvPr/>
        </p:nvSpPr>
        <p:spPr>
          <a:xfrm rot="5400000">
            <a:off x="8322507" y="3559900"/>
            <a:ext cx="1556400" cy="4428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requires</a:t>
            </a:r>
            <a:endParaRPr sz="1467">
              <a:latin typeface="Josefin Sans Medium"/>
              <a:ea typeface="Josefin Sans Medium"/>
              <a:cs typeface="Josefin Sans Medium"/>
              <a:sym typeface="Josefin Sans Medium"/>
            </a:endParaRPr>
          </a:p>
        </p:txBody>
      </p:sp>
      <p:cxnSp>
        <p:nvCxnSpPr>
          <p:cNvPr id="961" name="Google Shape;961;p36"/>
          <p:cNvCxnSpPr>
            <a:stCxn id="960" idx="3"/>
            <a:endCxn id="929" idx="0"/>
          </p:cNvCxnSpPr>
          <p:nvPr/>
        </p:nvCxnSpPr>
        <p:spPr>
          <a:xfrm flipH="1">
            <a:off x="5551907" y="4559500"/>
            <a:ext cx="3548800" cy="1318000"/>
          </a:xfrm>
          <a:prstGeom prst="straightConnector1">
            <a:avLst/>
          </a:prstGeom>
          <a:noFill/>
          <a:ln w="9525" cap="flat" cmpd="sng">
            <a:solidFill>
              <a:schemeClr val="dk2"/>
            </a:solidFill>
            <a:prstDash val="dash"/>
            <a:round/>
            <a:headEnd type="none" w="med" len="med"/>
            <a:tailEnd type="triangle" w="med" len="med"/>
          </a:ln>
        </p:spPr>
      </p:cxnSp>
      <p:sp>
        <p:nvSpPr>
          <p:cNvPr id="962" name="Google Shape;962;p36"/>
          <p:cNvSpPr txBox="1"/>
          <p:nvPr/>
        </p:nvSpPr>
        <p:spPr>
          <a:xfrm rot="-1191240">
            <a:off x="6433127" y="4922417"/>
            <a:ext cx="1471037" cy="443347"/>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something to</a:t>
            </a:r>
            <a:endParaRPr sz="1467">
              <a:latin typeface="Josefin Sans Medium"/>
              <a:ea typeface="Josefin Sans Medium"/>
              <a:cs typeface="Josefin Sans Medium"/>
              <a:sym typeface="Josefin Sans Medium"/>
            </a:endParaRPr>
          </a:p>
        </p:txBody>
      </p:sp>
      <p:sp>
        <p:nvSpPr>
          <p:cNvPr id="963" name="Google Shape;963;p36"/>
          <p:cNvSpPr txBox="1"/>
          <p:nvPr/>
        </p:nvSpPr>
        <p:spPr>
          <a:xfrm>
            <a:off x="6321500" y="3866333"/>
            <a:ext cx="1556400" cy="4432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entails</a:t>
            </a:r>
            <a:endParaRPr sz="1467">
              <a:latin typeface="Josefin Sans Medium"/>
              <a:ea typeface="Josefin Sans Medium"/>
              <a:cs typeface="Josefin Sans Medium"/>
              <a:sym typeface="Josefin Sans Medium"/>
            </a:endParaRPr>
          </a:p>
        </p:txBody>
      </p:sp>
      <p:cxnSp>
        <p:nvCxnSpPr>
          <p:cNvPr id="964" name="Google Shape;964;p36"/>
          <p:cNvCxnSpPr>
            <a:stCxn id="958" idx="1"/>
            <a:endCxn id="953" idx="3"/>
          </p:cNvCxnSpPr>
          <p:nvPr/>
        </p:nvCxnSpPr>
        <p:spPr>
          <a:xfrm rot="10800000">
            <a:off x="6024933" y="4224051"/>
            <a:ext cx="1447600" cy="0"/>
          </a:xfrm>
          <a:prstGeom prst="straightConnector1">
            <a:avLst/>
          </a:prstGeom>
          <a:noFill/>
          <a:ln w="9525" cap="flat" cmpd="sng">
            <a:solidFill>
              <a:schemeClr val="dk2"/>
            </a:solidFill>
            <a:prstDash val="dash"/>
            <a:round/>
            <a:headEnd type="none" w="med" len="med"/>
            <a:tailEnd type="triangle" w="med" len="med"/>
          </a:ln>
        </p:spPr>
      </p:cxnSp>
      <p:sp>
        <p:nvSpPr>
          <p:cNvPr id="965" name="Google Shape;965;p36"/>
          <p:cNvSpPr txBox="1"/>
          <p:nvPr/>
        </p:nvSpPr>
        <p:spPr>
          <a:xfrm>
            <a:off x="5340233" y="4761251"/>
            <a:ext cx="445200" cy="634000"/>
          </a:xfrm>
          <a:prstGeom prst="rect">
            <a:avLst/>
          </a:prstGeom>
          <a:noFill/>
          <a:ln>
            <a:noFill/>
          </a:ln>
        </p:spPr>
        <p:txBody>
          <a:bodyPr spcFirstLastPara="1" wrap="square" lIns="121900" tIns="121900" rIns="121900" bIns="121900" anchor="t" anchorCtr="0">
            <a:noAutofit/>
          </a:bodyPr>
          <a:lstStyle/>
          <a:p>
            <a:r>
              <a:rPr lang="en-GB" sz="3200">
                <a:solidFill>
                  <a:srgbClr val="FF0000"/>
                </a:solidFill>
                <a:latin typeface="Secular One"/>
                <a:ea typeface="Secular One"/>
                <a:cs typeface="Secular One"/>
                <a:sym typeface="Secular One"/>
              </a:rPr>
              <a:t>x</a:t>
            </a:r>
            <a:endParaRPr sz="3200">
              <a:solidFill>
                <a:srgbClr val="FF0000"/>
              </a:solidFill>
              <a:latin typeface="Secular One"/>
              <a:ea typeface="Secular One"/>
              <a:cs typeface="Secular One"/>
              <a:sym typeface="Secular One"/>
            </a:endParaRPr>
          </a:p>
        </p:txBody>
      </p:sp>
      <p:sp>
        <p:nvSpPr>
          <p:cNvPr id="966" name="Google Shape;966;p36"/>
          <p:cNvSpPr txBox="1"/>
          <p:nvPr/>
        </p:nvSpPr>
        <p:spPr>
          <a:xfrm>
            <a:off x="33" y="6399667"/>
            <a:ext cx="12192000" cy="726400"/>
          </a:xfrm>
          <a:prstGeom prst="rect">
            <a:avLst/>
          </a:prstGeom>
          <a:noFill/>
          <a:ln>
            <a:noFill/>
          </a:ln>
        </p:spPr>
        <p:txBody>
          <a:bodyPr spcFirstLastPara="1" wrap="square" lIns="121900" tIns="121900" rIns="121900" bIns="121900" anchor="t" anchorCtr="0">
            <a:noAutofit/>
          </a:bodyPr>
          <a:lstStyle/>
          <a:p>
            <a:r>
              <a:rPr lang="en-GB" sz="1600" u="sng">
                <a:solidFill>
                  <a:schemeClr val="hlink"/>
                </a:solidFill>
                <a:latin typeface="Josefin Sans"/>
                <a:ea typeface="Josefin Sans"/>
                <a:cs typeface="Josefin Sans"/>
                <a:sym typeface="Josefin Sans"/>
                <a:hlinkClick r:id="rId3"/>
              </a:rPr>
              <a:t>http://conceptnet5.media.mit.edu/</a:t>
            </a:r>
            <a:r>
              <a:rPr lang="en-GB" sz="1600">
                <a:solidFill>
                  <a:srgbClr val="666666"/>
                </a:solidFill>
                <a:latin typeface="Josefin Sans"/>
                <a:ea typeface="Josefin Sans"/>
                <a:cs typeface="Josefin Sans"/>
                <a:sym typeface="Josefin Sans"/>
              </a:rPr>
              <a:t> </a:t>
            </a:r>
            <a:endParaRPr sz="1600">
              <a:solidFill>
                <a:srgbClr val="666666"/>
              </a:solidFill>
              <a:latin typeface="Josefin Sans"/>
              <a:ea typeface="Josefin Sans"/>
              <a:cs typeface="Josefin Sans"/>
              <a:sym typeface="Josefin Sans"/>
            </a:endParaRPr>
          </a:p>
        </p:txBody>
      </p:sp>
      <p:sp>
        <p:nvSpPr>
          <p:cNvPr id="967" name="Google Shape;967;p36"/>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fld id="{00000000-1234-1234-1234-123412341234}" type="slidenum">
              <a:rPr lang="en-GB"/>
              <a:pPr/>
              <a:t>48</a:t>
            </a:fld>
            <a:endParaRPr/>
          </a:p>
        </p:txBody>
      </p:sp>
      <p:pic>
        <p:nvPicPr>
          <p:cNvPr id="42" name="Google Shape;1074;p42">
            <a:extLst>
              <a:ext uri="{FF2B5EF4-FFF2-40B4-BE49-F238E27FC236}">
                <a16:creationId xmlns:a16="http://schemas.microsoft.com/office/drawing/2014/main" id="{66BFD606-71D1-A846-A3BB-EF40BB122384}"/>
              </a:ext>
            </a:extLst>
          </p:cNvPr>
          <p:cNvPicPr preferRelativeResize="0"/>
          <p:nvPr/>
        </p:nvPicPr>
        <p:blipFill>
          <a:blip r:embed="rId4">
            <a:alphaModFix/>
          </a:blip>
          <a:stretch>
            <a:fillRect/>
          </a:stretch>
        </p:blipFill>
        <p:spPr>
          <a:xfrm>
            <a:off x="197439" y="4926465"/>
            <a:ext cx="1125367" cy="11253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6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6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6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3" name="Google Shape;973;p37"/>
          <p:cNvSpPr txBox="1"/>
          <p:nvPr/>
        </p:nvSpPr>
        <p:spPr>
          <a:xfrm>
            <a:off x="5148567" y="4042367"/>
            <a:ext cx="6170000" cy="1286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2133">
                <a:latin typeface="Josefin Sans Medium"/>
                <a:ea typeface="Josefin Sans Medium"/>
                <a:cs typeface="Josefin Sans Medium"/>
                <a:sym typeface="Josefin Sans Medium"/>
              </a:rPr>
              <a:t>Katrina had the financial means to afford a new </a:t>
            </a:r>
            <a:r>
              <a:rPr lang="en-GB" sz="2133">
                <a:highlight>
                  <a:srgbClr val="EA9999"/>
                </a:highlight>
                <a:latin typeface="Josefin Sans Medium"/>
                <a:ea typeface="Josefin Sans Medium"/>
                <a:cs typeface="Josefin Sans Medium"/>
                <a:sym typeface="Josefin Sans Medium"/>
              </a:rPr>
              <a:t>car</a:t>
            </a:r>
            <a:r>
              <a:rPr lang="en-GB" sz="2133">
                <a:latin typeface="Josefin Sans Medium"/>
                <a:ea typeface="Josefin Sans Medium"/>
                <a:cs typeface="Josefin Sans Medium"/>
                <a:sym typeface="Josefin Sans Medium"/>
              </a:rPr>
              <a:t> while Monica did not, since ____ had a </a:t>
            </a:r>
            <a:r>
              <a:rPr lang="en-GB" sz="2133">
                <a:highlight>
                  <a:srgbClr val="EA9999"/>
                </a:highlight>
                <a:latin typeface="Josefin Sans Medium"/>
                <a:ea typeface="Josefin Sans Medium"/>
                <a:cs typeface="Josefin Sans Medium"/>
                <a:sym typeface="Josefin Sans Medium"/>
              </a:rPr>
              <a:t>high paying job</a:t>
            </a:r>
            <a:r>
              <a:rPr lang="en-GB" sz="2133">
                <a:latin typeface="Josefin Sans Medium"/>
                <a:ea typeface="Josefin Sans Medium"/>
                <a:cs typeface="Josefin Sans Medium"/>
                <a:sym typeface="Josefin Sans Medium"/>
              </a:rPr>
              <a:t>.</a:t>
            </a:r>
            <a:endParaRPr sz="2133">
              <a:latin typeface="Josefin Sans Medium"/>
              <a:ea typeface="Josefin Sans Medium"/>
              <a:cs typeface="Josefin Sans Medium"/>
              <a:sym typeface="Josefin Sans Medium"/>
            </a:endParaRPr>
          </a:p>
        </p:txBody>
      </p:sp>
      <p:sp>
        <p:nvSpPr>
          <p:cNvPr id="974" name="Google Shape;974;p37"/>
          <p:cNvSpPr txBox="1"/>
          <p:nvPr/>
        </p:nvSpPr>
        <p:spPr>
          <a:xfrm>
            <a:off x="5942484" y="1389100"/>
            <a:ext cx="748400" cy="502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0.43</a:t>
            </a:r>
            <a:endParaRPr sz="1867">
              <a:latin typeface="Josefin Sans"/>
              <a:ea typeface="Josefin Sans"/>
              <a:cs typeface="Josefin Sans"/>
              <a:sym typeface="Josefin Sans"/>
            </a:endParaRPr>
          </a:p>
        </p:txBody>
      </p:sp>
      <p:sp>
        <p:nvSpPr>
          <p:cNvPr id="975" name="Google Shape;975;p37"/>
          <p:cNvSpPr txBox="1"/>
          <p:nvPr/>
        </p:nvSpPr>
        <p:spPr>
          <a:xfrm>
            <a:off x="5194084" y="1389100"/>
            <a:ext cx="748400" cy="502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0.57</a:t>
            </a:r>
            <a:endParaRPr sz="1867">
              <a:latin typeface="Josefin Sans"/>
              <a:ea typeface="Josefin Sans"/>
              <a:cs typeface="Josefin Sans"/>
              <a:sym typeface="Josefin Sans"/>
            </a:endParaRPr>
          </a:p>
        </p:txBody>
      </p:sp>
      <p:pic>
        <p:nvPicPr>
          <p:cNvPr id="976" name="Google Shape;976;p37"/>
          <p:cNvPicPr preferRelativeResize="0"/>
          <p:nvPr/>
        </p:nvPicPr>
        <p:blipFill>
          <a:blip r:embed="rId3">
            <a:alphaModFix/>
          </a:blip>
          <a:stretch>
            <a:fillRect/>
          </a:stretch>
        </p:blipFill>
        <p:spPr>
          <a:xfrm>
            <a:off x="413761" y="3379067"/>
            <a:ext cx="4715007" cy="3275735"/>
          </a:xfrm>
          <a:prstGeom prst="rect">
            <a:avLst/>
          </a:prstGeom>
          <a:noFill/>
          <a:ln>
            <a:noFill/>
          </a:ln>
        </p:spPr>
      </p:pic>
      <p:sp>
        <p:nvSpPr>
          <p:cNvPr id="977" name="Google Shape;977;p37"/>
          <p:cNvSpPr/>
          <p:nvPr/>
        </p:nvSpPr>
        <p:spPr>
          <a:xfrm>
            <a:off x="5300300" y="3379067"/>
            <a:ext cx="5664400" cy="384400"/>
          </a:xfrm>
          <a:prstGeom prst="roundRect">
            <a:avLst>
              <a:gd name="adj" fmla="val 16667"/>
            </a:avLst>
          </a:prstGeom>
          <a:solidFill>
            <a:srgbClr val="76A5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600">
                <a:latin typeface="Josefin Sans Medium"/>
                <a:ea typeface="Josefin Sans Medium"/>
                <a:cs typeface="Josefin Sans Medium"/>
                <a:sym typeface="Josefin Sans Medium"/>
              </a:rPr>
              <a:t>vector representation</a:t>
            </a:r>
            <a:endParaRPr sz="1600">
              <a:latin typeface="Josefin Sans Medium"/>
              <a:ea typeface="Josefin Sans Medium"/>
              <a:cs typeface="Josefin Sans Medium"/>
              <a:sym typeface="Josefin Sans Medium"/>
            </a:endParaRPr>
          </a:p>
        </p:txBody>
      </p:sp>
      <p:cxnSp>
        <p:nvCxnSpPr>
          <p:cNvPr id="978" name="Google Shape;978;p37"/>
          <p:cNvCxnSpPr>
            <a:endCxn id="977" idx="2"/>
          </p:cNvCxnSpPr>
          <p:nvPr/>
        </p:nvCxnSpPr>
        <p:spPr>
          <a:xfrm rot="10800000">
            <a:off x="8132500" y="3763467"/>
            <a:ext cx="5200" cy="292800"/>
          </a:xfrm>
          <a:prstGeom prst="straightConnector1">
            <a:avLst/>
          </a:prstGeom>
          <a:noFill/>
          <a:ln w="9525" cap="flat" cmpd="sng">
            <a:solidFill>
              <a:schemeClr val="dk2"/>
            </a:solidFill>
            <a:prstDash val="solid"/>
            <a:round/>
            <a:headEnd type="none" w="med" len="med"/>
            <a:tailEnd type="triangle" w="med" len="med"/>
          </a:ln>
        </p:spPr>
      </p:cxnSp>
      <p:cxnSp>
        <p:nvCxnSpPr>
          <p:cNvPr id="979" name="Google Shape;979;p37"/>
          <p:cNvCxnSpPr/>
          <p:nvPr/>
        </p:nvCxnSpPr>
        <p:spPr>
          <a:xfrm rot="10800000">
            <a:off x="7407467" y="3763467"/>
            <a:ext cx="5200" cy="292800"/>
          </a:xfrm>
          <a:prstGeom prst="straightConnector1">
            <a:avLst/>
          </a:prstGeom>
          <a:noFill/>
          <a:ln w="9525" cap="flat" cmpd="sng">
            <a:solidFill>
              <a:schemeClr val="dk2"/>
            </a:solidFill>
            <a:prstDash val="solid"/>
            <a:round/>
            <a:headEnd type="none" w="med" len="med"/>
            <a:tailEnd type="triangle" w="med" len="med"/>
          </a:ln>
        </p:spPr>
      </p:cxnSp>
      <p:cxnSp>
        <p:nvCxnSpPr>
          <p:cNvPr id="980" name="Google Shape;980;p37"/>
          <p:cNvCxnSpPr/>
          <p:nvPr/>
        </p:nvCxnSpPr>
        <p:spPr>
          <a:xfrm rot="10800000">
            <a:off x="8872433" y="3763467"/>
            <a:ext cx="5200" cy="292800"/>
          </a:xfrm>
          <a:prstGeom prst="straightConnector1">
            <a:avLst/>
          </a:prstGeom>
          <a:noFill/>
          <a:ln w="9525" cap="flat" cmpd="sng">
            <a:solidFill>
              <a:schemeClr val="dk2"/>
            </a:solidFill>
            <a:prstDash val="solid"/>
            <a:round/>
            <a:headEnd type="none" w="med" len="med"/>
            <a:tailEnd type="triangle" w="med" len="med"/>
          </a:ln>
        </p:spPr>
      </p:cxnSp>
      <p:cxnSp>
        <p:nvCxnSpPr>
          <p:cNvPr id="981" name="Google Shape;981;p37"/>
          <p:cNvCxnSpPr/>
          <p:nvPr/>
        </p:nvCxnSpPr>
        <p:spPr>
          <a:xfrm rot="10800000">
            <a:off x="10385700" y="3763467"/>
            <a:ext cx="5200" cy="292800"/>
          </a:xfrm>
          <a:prstGeom prst="straightConnector1">
            <a:avLst/>
          </a:prstGeom>
          <a:noFill/>
          <a:ln w="9525" cap="flat" cmpd="sng">
            <a:solidFill>
              <a:schemeClr val="dk2"/>
            </a:solidFill>
            <a:prstDash val="solid"/>
            <a:round/>
            <a:headEnd type="none" w="med" len="med"/>
            <a:tailEnd type="triangle" w="med" len="med"/>
          </a:ln>
        </p:spPr>
      </p:cxnSp>
      <p:sp>
        <p:nvSpPr>
          <p:cNvPr id="982" name="Google Shape;982;p37"/>
          <p:cNvSpPr/>
          <p:nvPr/>
        </p:nvSpPr>
        <p:spPr>
          <a:xfrm>
            <a:off x="2548900" y="2135033"/>
            <a:ext cx="6787200" cy="7620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Model</a:t>
            </a:r>
            <a:endParaRPr sz="1867">
              <a:latin typeface="Josefin Sans Medium"/>
              <a:ea typeface="Josefin Sans Medium"/>
              <a:cs typeface="Josefin Sans Medium"/>
              <a:sym typeface="Josefin Sans Medium"/>
            </a:endParaRPr>
          </a:p>
        </p:txBody>
      </p:sp>
      <p:cxnSp>
        <p:nvCxnSpPr>
          <p:cNvPr id="983" name="Google Shape;983;p37"/>
          <p:cNvCxnSpPr>
            <a:stCxn id="976" idx="0"/>
            <a:endCxn id="982" idx="2"/>
          </p:cNvCxnSpPr>
          <p:nvPr/>
        </p:nvCxnSpPr>
        <p:spPr>
          <a:xfrm rot="10800000" flipH="1">
            <a:off x="2771264" y="2897067"/>
            <a:ext cx="3171200" cy="482000"/>
          </a:xfrm>
          <a:prstGeom prst="straightConnector1">
            <a:avLst/>
          </a:prstGeom>
          <a:noFill/>
          <a:ln w="9525" cap="flat" cmpd="sng">
            <a:solidFill>
              <a:schemeClr val="dk2"/>
            </a:solidFill>
            <a:prstDash val="solid"/>
            <a:round/>
            <a:headEnd type="none" w="med" len="med"/>
            <a:tailEnd type="triangle" w="med" len="med"/>
          </a:ln>
        </p:spPr>
      </p:cxnSp>
      <p:cxnSp>
        <p:nvCxnSpPr>
          <p:cNvPr id="984" name="Google Shape;984;p37"/>
          <p:cNvCxnSpPr>
            <a:stCxn id="977" idx="0"/>
            <a:endCxn id="982" idx="2"/>
          </p:cNvCxnSpPr>
          <p:nvPr/>
        </p:nvCxnSpPr>
        <p:spPr>
          <a:xfrm rot="10800000">
            <a:off x="5942500" y="2897067"/>
            <a:ext cx="2190000" cy="482000"/>
          </a:xfrm>
          <a:prstGeom prst="straightConnector1">
            <a:avLst/>
          </a:prstGeom>
          <a:noFill/>
          <a:ln w="9525" cap="flat" cmpd="sng">
            <a:solidFill>
              <a:schemeClr val="dk2"/>
            </a:solidFill>
            <a:prstDash val="solid"/>
            <a:round/>
            <a:headEnd type="none" w="med" len="med"/>
            <a:tailEnd type="triangle" w="med" len="med"/>
          </a:ln>
        </p:spPr>
      </p:cxnSp>
      <p:cxnSp>
        <p:nvCxnSpPr>
          <p:cNvPr id="985" name="Google Shape;985;p37"/>
          <p:cNvCxnSpPr>
            <a:stCxn id="982" idx="0"/>
          </p:cNvCxnSpPr>
          <p:nvPr/>
        </p:nvCxnSpPr>
        <p:spPr>
          <a:xfrm rot="10800000">
            <a:off x="5937700" y="1881433"/>
            <a:ext cx="4800" cy="253600"/>
          </a:xfrm>
          <a:prstGeom prst="straightConnector1">
            <a:avLst/>
          </a:prstGeom>
          <a:noFill/>
          <a:ln w="9525" cap="flat" cmpd="sng">
            <a:solidFill>
              <a:schemeClr val="dk2"/>
            </a:solidFill>
            <a:prstDash val="solid"/>
            <a:round/>
            <a:headEnd type="none" w="med" len="med"/>
            <a:tailEnd type="triangle" w="med" len="med"/>
          </a:ln>
        </p:spPr>
      </p:cxnSp>
      <p:sp>
        <p:nvSpPr>
          <p:cNvPr id="2" name="Title 1">
            <a:extLst>
              <a:ext uri="{FF2B5EF4-FFF2-40B4-BE49-F238E27FC236}">
                <a16:creationId xmlns:a16="http://schemas.microsoft.com/office/drawing/2014/main" id="{8E84819B-CF2E-CE42-BCFC-C012BB1727FB}"/>
              </a:ext>
            </a:extLst>
          </p:cNvPr>
          <p:cNvSpPr>
            <a:spLocks noGrp="1"/>
          </p:cNvSpPr>
          <p:nvPr>
            <p:ph type="title"/>
          </p:nvPr>
        </p:nvSpPr>
        <p:spPr/>
        <p:txBody>
          <a:bodyPr>
            <a:normAutofit fontScale="90000"/>
          </a:bodyPr>
          <a:lstStyle/>
          <a:p>
            <a:r>
              <a:rPr lang="en-US" dirty="0"/>
              <a:t>Incorporating External Knowledge into Neural Models</a:t>
            </a:r>
          </a:p>
        </p:txBody>
      </p:sp>
      <p:sp>
        <p:nvSpPr>
          <p:cNvPr id="987" name="Google Shape;987;p37"/>
          <p:cNvSpPr txBox="1">
            <a:spLocks noGrp="1"/>
          </p:cNvSpPr>
          <p:nvPr>
            <p:ph type="sldNum" idx="12"/>
          </p:nvPr>
        </p:nvSpPr>
        <p:spPr>
          <a:prstGeom prst="rect">
            <a:avLst/>
          </a:prstGeom>
        </p:spPr>
        <p:txBody>
          <a:bodyPr spcFirstLastPara="1" wrap="square" lIns="121900" tIns="121900" rIns="121900" bIns="121900" anchor="t" anchorCtr="0">
            <a:noAutofit/>
          </a:bodyPr>
          <a:lstStyle/>
          <a:p>
            <a:fld id="{00000000-1234-1234-1234-123412341234}" type="slidenum">
              <a:rPr lang="en-GB"/>
              <a:pPr/>
              <a:t>49</a:t>
            </a:fld>
            <a:endParaRPr/>
          </a:p>
        </p:txBody>
      </p:sp>
      <p:sp>
        <p:nvSpPr>
          <p:cNvPr id="4" name="TextBox 3">
            <a:extLst>
              <a:ext uri="{FF2B5EF4-FFF2-40B4-BE49-F238E27FC236}">
                <a16:creationId xmlns:a16="http://schemas.microsoft.com/office/drawing/2014/main" id="{94A91FBC-7B84-0040-B032-60CE93ECE6B2}"/>
              </a:ext>
            </a:extLst>
          </p:cNvPr>
          <p:cNvSpPr txBox="1"/>
          <p:nvPr/>
        </p:nvSpPr>
        <p:spPr>
          <a:xfrm>
            <a:off x="653143" y="1511559"/>
            <a:ext cx="2492990" cy="553998"/>
          </a:xfrm>
          <a:prstGeom prst="rect">
            <a:avLst/>
          </a:prstGeom>
          <a:noFill/>
        </p:spPr>
        <p:txBody>
          <a:bodyPr wrap="none" rtlCol="0">
            <a:spAutoFit/>
          </a:bodyPr>
          <a:lstStyle/>
          <a:p>
            <a:r>
              <a:rPr lang="en-US" sz="3000" b="1" dirty="0"/>
              <a:t>General Idea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084D505B-2259-5742-A301-75A95747957D}"/>
              </a:ext>
            </a:extLst>
          </p:cNvPr>
          <p:cNvPicPr>
            <a:picLocks noChangeAspect="1"/>
          </p:cNvPicPr>
          <p:nvPr/>
        </p:nvPicPr>
        <p:blipFill>
          <a:blip r:embed="rId3"/>
          <a:stretch>
            <a:fillRect/>
          </a:stretch>
        </p:blipFill>
        <p:spPr>
          <a:xfrm>
            <a:off x="0" y="0"/>
            <a:ext cx="5713232" cy="3413414"/>
          </a:xfrm>
          <a:prstGeom prst="rect">
            <a:avLst/>
          </a:prstGeom>
        </p:spPr>
      </p:pic>
      <p:pic>
        <p:nvPicPr>
          <p:cNvPr id="48" name="Picture 47">
            <a:extLst>
              <a:ext uri="{FF2B5EF4-FFF2-40B4-BE49-F238E27FC236}">
                <a16:creationId xmlns:a16="http://schemas.microsoft.com/office/drawing/2014/main" id="{A9166155-1BFC-224B-A1D9-984BDADAECD8}"/>
              </a:ext>
            </a:extLst>
          </p:cNvPr>
          <p:cNvPicPr>
            <a:picLocks noChangeAspect="1"/>
          </p:cNvPicPr>
          <p:nvPr/>
        </p:nvPicPr>
        <p:blipFill>
          <a:blip r:embed="rId4"/>
          <a:stretch>
            <a:fillRect/>
          </a:stretch>
        </p:blipFill>
        <p:spPr>
          <a:xfrm>
            <a:off x="6735889" y="-40138"/>
            <a:ext cx="3722255" cy="3367379"/>
          </a:xfrm>
          <a:prstGeom prst="rect">
            <a:avLst/>
          </a:prstGeom>
        </p:spPr>
      </p:pic>
      <p:pic>
        <p:nvPicPr>
          <p:cNvPr id="49" name="Picture 48">
            <a:extLst>
              <a:ext uri="{FF2B5EF4-FFF2-40B4-BE49-F238E27FC236}">
                <a16:creationId xmlns:a16="http://schemas.microsoft.com/office/drawing/2014/main" id="{FDF22351-BEA9-6C43-B9E8-DF5A8B8BD737}"/>
              </a:ext>
            </a:extLst>
          </p:cNvPr>
          <p:cNvPicPr>
            <a:picLocks noChangeAspect="1"/>
          </p:cNvPicPr>
          <p:nvPr/>
        </p:nvPicPr>
        <p:blipFill>
          <a:blip r:embed="rId5"/>
          <a:stretch>
            <a:fillRect/>
          </a:stretch>
        </p:blipFill>
        <p:spPr>
          <a:xfrm>
            <a:off x="1025543" y="3310790"/>
            <a:ext cx="5710346" cy="3547210"/>
          </a:xfrm>
          <a:prstGeom prst="rect">
            <a:avLst/>
          </a:prstGeom>
        </p:spPr>
      </p:pic>
      <p:pic>
        <p:nvPicPr>
          <p:cNvPr id="50" name="Picture 49">
            <a:extLst>
              <a:ext uri="{FF2B5EF4-FFF2-40B4-BE49-F238E27FC236}">
                <a16:creationId xmlns:a16="http://schemas.microsoft.com/office/drawing/2014/main" id="{38210776-72F2-6E4D-B692-8B0C843742E9}"/>
              </a:ext>
            </a:extLst>
          </p:cNvPr>
          <p:cNvPicPr>
            <a:picLocks noChangeAspect="1"/>
          </p:cNvPicPr>
          <p:nvPr/>
        </p:nvPicPr>
        <p:blipFill>
          <a:blip r:embed="rId6"/>
          <a:stretch>
            <a:fillRect/>
          </a:stretch>
        </p:blipFill>
        <p:spPr>
          <a:xfrm>
            <a:off x="7214987" y="3587968"/>
            <a:ext cx="3951470" cy="3009305"/>
          </a:xfrm>
          <a:prstGeom prst="rect">
            <a:avLst/>
          </a:prstGeom>
        </p:spPr>
      </p:pic>
      <p:sp>
        <p:nvSpPr>
          <p:cNvPr id="51" name="Google Shape;189;p10">
            <a:extLst>
              <a:ext uri="{FF2B5EF4-FFF2-40B4-BE49-F238E27FC236}">
                <a16:creationId xmlns:a16="http://schemas.microsoft.com/office/drawing/2014/main" id="{FA714FE5-B0C9-B94F-81AA-7A15488F9D53}"/>
              </a:ext>
            </a:extLst>
          </p:cNvPr>
          <p:cNvSpPr/>
          <p:nvPr/>
        </p:nvSpPr>
        <p:spPr>
          <a:xfrm>
            <a:off x="3447669" y="3117412"/>
            <a:ext cx="5010224" cy="1113457"/>
          </a:xfrm>
          <a:prstGeom prst="wedgeRoundRectCallout">
            <a:avLst>
              <a:gd name="adj1" fmla="val -8658"/>
              <a:gd name="adj2" fmla="val 16883"/>
              <a:gd name="adj3" fmla="val 0"/>
            </a:avLst>
          </a:prstGeom>
          <a:solidFill>
            <a:schemeClr val="accent2"/>
          </a:solidFill>
          <a:ln>
            <a:noFill/>
          </a:ln>
        </p:spPr>
        <p:txBody>
          <a:bodyPr spcFirstLastPara="1" wrap="square" lIns="91425" tIns="91425" rIns="91425" bIns="91425" anchor="ctr" anchorCtr="0">
            <a:noAutofit/>
          </a:bodyPr>
          <a:lstStyle/>
          <a:p>
            <a:pPr lvl="0" algn="ctr">
              <a:buSzPts val="2500"/>
            </a:pPr>
            <a:r>
              <a:rPr lang="en-US" sz="2300" dirty="0">
                <a:solidFill>
                  <a:schemeClr val="dk1"/>
                </a:solidFill>
                <a:latin typeface="Open Sans"/>
                <a:ea typeface="Open Sans"/>
                <a:cs typeface="Open Sans"/>
                <a:sym typeface="Open Sans"/>
              </a:rPr>
              <a:t>We may be ”solving” datasets rather than the underlying “task”</a:t>
            </a:r>
          </a:p>
        </p:txBody>
      </p:sp>
    </p:spTree>
    <p:extLst>
      <p:ext uri="{BB962C8B-B14F-4D97-AF65-F5344CB8AC3E}">
        <p14:creationId xmlns:p14="http://schemas.microsoft.com/office/powerpoint/2010/main" val="90350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2" name="Title 1">
            <a:extLst>
              <a:ext uri="{FF2B5EF4-FFF2-40B4-BE49-F238E27FC236}">
                <a16:creationId xmlns:a16="http://schemas.microsoft.com/office/drawing/2014/main" id="{3099ABFC-2E66-6E42-9D0B-F506084C63EE}"/>
              </a:ext>
            </a:extLst>
          </p:cNvPr>
          <p:cNvSpPr>
            <a:spLocks noGrp="1"/>
          </p:cNvSpPr>
          <p:nvPr>
            <p:ph type="title"/>
          </p:nvPr>
        </p:nvSpPr>
        <p:spPr/>
        <p:txBody>
          <a:bodyPr>
            <a:normAutofit fontScale="90000"/>
          </a:bodyPr>
          <a:lstStyle/>
          <a:p>
            <a:r>
              <a:rPr lang="en-US" dirty="0"/>
              <a:t>Incorporating External Knowledge into Neural Models</a:t>
            </a:r>
          </a:p>
        </p:txBody>
      </p:sp>
      <p:sp>
        <p:nvSpPr>
          <p:cNvPr id="993" name="Google Shape;993;p38"/>
          <p:cNvSpPr txBox="1">
            <a:spLocks noGrp="1"/>
          </p:cNvSpPr>
          <p:nvPr>
            <p:ph type="body" idx="1"/>
          </p:nvPr>
        </p:nvSpPr>
        <p:spPr>
          <a:xfrm>
            <a:off x="2230195" y="1928925"/>
            <a:ext cx="1167870" cy="772052"/>
          </a:xfrm>
          <a:prstGeom prst="rect">
            <a:avLst/>
          </a:prstGeom>
        </p:spPr>
        <p:txBody>
          <a:bodyPr spcFirstLastPara="1" wrap="square" lIns="121900" tIns="121900" rIns="121900" bIns="121900" anchor="t" anchorCtr="0">
            <a:noAutofit/>
          </a:bodyPr>
          <a:lstStyle/>
          <a:p>
            <a:pPr marL="0" indent="0"/>
            <a:r>
              <a:rPr lang="en-GB" b="1" dirty="0"/>
              <a:t>Task</a:t>
            </a:r>
            <a:endParaRPr b="1" dirty="0"/>
          </a:p>
        </p:txBody>
      </p:sp>
      <p:sp>
        <p:nvSpPr>
          <p:cNvPr id="1008" name="Google Shape;1008;p38"/>
          <p:cNvSpPr txBox="1">
            <a:spLocks noGrp="1"/>
          </p:cNvSpPr>
          <p:nvPr>
            <p:ph type="sldNum" idx="12"/>
          </p:nvPr>
        </p:nvSpPr>
        <p:spPr>
          <a:prstGeom prst="rect">
            <a:avLst/>
          </a:prstGeom>
        </p:spPr>
        <p:txBody>
          <a:bodyPr spcFirstLastPara="1" wrap="square" lIns="121900" tIns="121900" rIns="121900" bIns="121900" anchor="t" anchorCtr="0">
            <a:noAutofit/>
          </a:bodyPr>
          <a:lstStyle/>
          <a:p>
            <a:fld id="{00000000-1234-1234-1234-123412341234}" type="slidenum">
              <a:rPr lang="en-GB"/>
              <a:pPr/>
              <a:t>50</a:t>
            </a:fld>
            <a:endParaRPr/>
          </a:p>
        </p:txBody>
      </p:sp>
      <p:sp>
        <p:nvSpPr>
          <p:cNvPr id="992" name="Google Shape;992;p38"/>
          <p:cNvSpPr txBox="1">
            <a:spLocks noGrp="1"/>
          </p:cNvSpPr>
          <p:nvPr>
            <p:ph type="subTitle" idx="4294967295"/>
          </p:nvPr>
        </p:nvSpPr>
        <p:spPr>
          <a:xfrm>
            <a:off x="-83372" y="2454529"/>
            <a:ext cx="3401901" cy="1133475"/>
          </a:xfrm>
          <a:prstGeom prst="rect">
            <a:avLst/>
          </a:prstGeom>
        </p:spPr>
        <p:txBody>
          <a:bodyPr spcFirstLastPara="1" wrap="square" lIns="121900" tIns="121900" rIns="121900" bIns="121900" anchor="t" anchorCtr="0">
            <a:noAutofit/>
          </a:bodyPr>
          <a:lstStyle/>
          <a:p>
            <a:pPr marL="0" indent="0" algn="r"/>
            <a:r>
              <a:rPr lang="en-GB" dirty="0"/>
              <a:t>Story ending, </a:t>
            </a:r>
            <a:br>
              <a:rPr lang="en-GB" dirty="0"/>
            </a:br>
            <a:r>
              <a:rPr lang="en-GB" dirty="0"/>
              <a:t>Machine Comprehension</a:t>
            </a:r>
            <a:br>
              <a:rPr lang="en-GB" dirty="0"/>
            </a:br>
            <a:r>
              <a:rPr lang="en-GB" dirty="0"/>
              <a:t>Social common sense</a:t>
            </a:r>
            <a:br>
              <a:rPr lang="en-GB" dirty="0"/>
            </a:br>
            <a:r>
              <a:rPr lang="en-GB" dirty="0"/>
              <a:t>NLI </a:t>
            </a:r>
            <a:endParaRPr dirty="0"/>
          </a:p>
          <a:p>
            <a:pPr marL="0" indent="0" algn="r"/>
            <a:endParaRPr dirty="0"/>
          </a:p>
          <a:p>
            <a:pPr marL="0" indent="0" algn="r"/>
            <a:endParaRPr dirty="0"/>
          </a:p>
        </p:txBody>
      </p:sp>
      <p:sp>
        <p:nvSpPr>
          <p:cNvPr id="994" name="Google Shape;994;p38"/>
          <p:cNvSpPr txBox="1">
            <a:spLocks noGrp="1"/>
          </p:cNvSpPr>
          <p:nvPr>
            <p:ph type="subTitle" idx="4294967295"/>
          </p:nvPr>
        </p:nvSpPr>
        <p:spPr>
          <a:xfrm>
            <a:off x="7677930" y="2173288"/>
            <a:ext cx="3223681" cy="523875"/>
          </a:xfrm>
          <a:prstGeom prst="rect">
            <a:avLst/>
          </a:prstGeom>
        </p:spPr>
        <p:txBody>
          <a:bodyPr spcFirstLastPara="1" wrap="square" lIns="121900" tIns="121900" rIns="121900" bIns="121900" anchor="t" anchorCtr="0">
            <a:noAutofit/>
          </a:bodyPr>
          <a:lstStyle/>
          <a:p>
            <a:pPr marL="0" indent="0"/>
            <a:r>
              <a:rPr lang="en-GB" b="1" dirty="0"/>
              <a:t>Neural Component</a:t>
            </a:r>
            <a:endParaRPr b="1" dirty="0"/>
          </a:p>
        </p:txBody>
      </p:sp>
      <p:sp>
        <p:nvSpPr>
          <p:cNvPr id="995" name="Google Shape;995;p38"/>
          <p:cNvSpPr txBox="1">
            <a:spLocks noGrp="1"/>
          </p:cNvSpPr>
          <p:nvPr>
            <p:ph type="subTitle" idx="4294967295"/>
          </p:nvPr>
        </p:nvSpPr>
        <p:spPr>
          <a:xfrm>
            <a:off x="8009297" y="2600325"/>
            <a:ext cx="2702245" cy="1133475"/>
          </a:xfrm>
          <a:prstGeom prst="rect">
            <a:avLst/>
          </a:prstGeom>
        </p:spPr>
        <p:txBody>
          <a:bodyPr spcFirstLastPara="1" wrap="square" lIns="121900" tIns="121900" rIns="121900" bIns="121900" anchor="t" anchorCtr="0">
            <a:noAutofit/>
          </a:bodyPr>
          <a:lstStyle/>
          <a:p>
            <a:pPr marL="0" indent="0"/>
            <a:r>
              <a:rPr lang="en-GB" dirty="0"/>
              <a:t>Pre/post pre-trained language models</a:t>
            </a:r>
            <a:endParaRPr dirty="0"/>
          </a:p>
          <a:p>
            <a:pPr marL="0" indent="0"/>
            <a:endParaRPr dirty="0"/>
          </a:p>
        </p:txBody>
      </p:sp>
      <p:sp>
        <p:nvSpPr>
          <p:cNvPr id="996" name="Google Shape;996;p38"/>
          <p:cNvSpPr txBox="1">
            <a:spLocks noGrp="1"/>
          </p:cNvSpPr>
          <p:nvPr>
            <p:ph type="subTitle" idx="4294967295"/>
          </p:nvPr>
        </p:nvSpPr>
        <p:spPr>
          <a:xfrm>
            <a:off x="1052341" y="4130465"/>
            <a:ext cx="3401901" cy="572834"/>
          </a:xfrm>
          <a:prstGeom prst="rect">
            <a:avLst/>
          </a:prstGeom>
        </p:spPr>
        <p:txBody>
          <a:bodyPr spcFirstLastPara="1" wrap="square" lIns="121900" tIns="121900" rIns="121900" bIns="121900" anchor="t" anchorCtr="0">
            <a:noAutofit/>
          </a:bodyPr>
          <a:lstStyle/>
          <a:p>
            <a:pPr marL="0" indent="0"/>
            <a:r>
              <a:rPr lang="en-GB" b="1" dirty="0"/>
              <a:t>Knowledge Source</a:t>
            </a:r>
            <a:endParaRPr b="1" dirty="0"/>
          </a:p>
        </p:txBody>
      </p:sp>
      <p:sp>
        <p:nvSpPr>
          <p:cNvPr id="997" name="Google Shape;997;p38"/>
          <p:cNvSpPr txBox="1">
            <a:spLocks noGrp="1"/>
          </p:cNvSpPr>
          <p:nvPr>
            <p:ph type="subTitle" idx="4294967295"/>
          </p:nvPr>
        </p:nvSpPr>
        <p:spPr>
          <a:xfrm>
            <a:off x="988892" y="4667255"/>
            <a:ext cx="2622883" cy="1133475"/>
          </a:xfrm>
          <a:prstGeom prst="rect">
            <a:avLst/>
          </a:prstGeom>
        </p:spPr>
        <p:txBody>
          <a:bodyPr spcFirstLastPara="1" wrap="square" lIns="121900" tIns="121900" rIns="121900" bIns="121900" anchor="t" anchorCtr="0">
            <a:noAutofit/>
          </a:bodyPr>
          <a:lstStyle/>
          <a:p>
            <a:pPr marL="0" indent="0" algn="r"/>
            <a:r>
              <a:rPr lang="en-GB" dirty="0"/>
              <a:t>Knowledge bases, extracted from text, hand-crafted rules</a:t>
            </a:r>
            <a:endParaRPr dirty="0"/>
          </a:p>
        </p:txBody>
      </p:sp>
      <p:sp>
        <p:nvSpPr>
          <p:cNvPr id="998" name="Google Shape;998;p38"/>
          <p:cNvSpPr txBox="1">
            <a:spLocks noGrp="1"/>
          </p:cNvSpPr>
          <p:nvPr>
            <p:ph type="subTitle" idx="4294967295"/>
          </p:nvPr>
        </p:nvSpPr>
        <p:spPr>
          <a:xfrm>
            <a:off x="7733211" y="4160837"/>
            <a:ext cx="3401901" cy="523876"/>
          </a:xfrm>
          <a:prstGeom prst="rect">
            <a:avLst/>
          </a:prstGeom>
        </p:spPr>
        <p:txBody>
          <a:bodyPr spcFirstLastPara="1" wrap="square" lIns="121900" tIns="121900" rIns="121900" bIns="121900" anchor="t" anchorCtr="0">
            <a:noAutofit/>
          </a:bodyPr>
          <a:lstStyle/>
          <a:p>
            <a:pPr marL="0" indent="0"/>
            <a:r>
              <a:rPr lang="en-GB" b="1" dirty="0"/>
              <a:t>Combination Method</a:t>
            </a:r>
            <a:endParaRPr b="1" dirty="0"/>
          </a:p>
        </p:txBody>
      </p:sp>
      <p:sp>
        <p:nvSpPr>
          <p:cNvPr id="999" name="Google Shape;999;p38"/>
          <p:cNvSpPr txBox="1">
            <a:spLocks noGrp="1"/>
          </p:cNvSpPr>
          <p:nvPr>
            <p:ph type="subTitle" idx="4294967295"/>
          </p:nvPr>
        </p:nvSpPr>
        <p:spPr>
          <a:xfrm>
            <a:off x="8099926" y="4490606"/>
            <a:ext cx="2724362" cy="1133475"/>
          </a:xfrm>
          <a:prstGeom prst="rect">
            <a:avLst/>
          </a:prstGeom>
        </p:spPr>
        <p:txBody>
          <a:bodyPr spcFirstLastPara="1" wrap="square" lIns="121900" tIns="121900" rIns="121900" bIns="121900" anchor="t" anchorCtr="0">
            <a:noAutofit/>
          </a:bodyPr>
          <a:lstStyle/>
          <a:p>
            <a:pPr marL="0" indent="0"/>
            <a:r>
              <a:rPr lang="en-GB" dirty="0"/>
              <a:t>Attention, pruning, word embeddings, multi-task learning</a:t>
            </a:r>
            <a:endParaRPr dirty="0"/>
          </a:p>
          <a:p>
            <a:pPr marL="0" indent="0"/>
            <a:endParaRPr dirty="0"/>
          </a:p>
          <a:p>
            <a:pPr marL="0" indent="0"/>
            <a:endParaRPr dirty="0"/>
          </a:p>
          <a:p>
            <a:pPr marL="0" indent="0"/>
            <a:endParaRPr dirty="0"/>
          </a:p>
        </p:txBody>
      </p:sp>
      <p:pic>
        <p:nvPicPr>
          <p:cNvPr id="1001" name="Google Shape;1001;p38"/>
          <p:cNvPicPr preferRelativeResize="0"/>
          <p:nvPr/>
        </p:nvPicPr>
        <p:blipFill>
          <a:blip r:embed="rId3">
            <a:alphaModFix/>
          </a:blip>
          <a:stretch>
            <a:fillRect/>
          </a:stretch>
        </p:blipFill>
        <p:spPr>
          <a:xfrm>
            <a:off x="3398065" y="2314951"/>
            <a:ext cx="1772596" cy="1772596"/>
          </a:xfrm>
          <a:prstGeom prst="rect">
            <a:avLst/>
          </a:prstGeom>
          <a:noFill/>
          <a:ln>
            <a:noFill/>
          </a:ln>
        </p:spPr>
      </p:pic>
      <p:pic>
        <p:nvPicPr>
          <p:cNvPr id="1002" name="Google Shape;1002;p38"/>
          <p:cNvPicPr preferRelativeResize="0"/>
          <p:nvPr/>
        </p:nvPicPr>
        <p:blipFill>
          <a:blip r:embed="rId4">
            <a:alphaModFix/>
          </a:blip>
          <a:stretch>
            <a:fillRect/>
          </a:stretch>
        </p:blipFill>
        <p:spPr>
          <a:xfrm>
            <a:off x="5517068" y="2314966"/>
            <a:ext cx="2216143" cy="1574334"/>
          </a:xfrm>
          <a:prstGeom prst="rect">
            <a:avLst/>
          </a:prstGeom>
          <a:noFill/>
          <a:ln>
            <a:noFill/>
          </a:ln>
        </p:spPr>
      </p:pic>
      <p:pic>
        <p:nvPicPr>
          <p:cNvPr id="1003" name="Google Shape;1003;p38"/>
          <p:cNvPicPr preferRelativeResize="0"/>
          <p:nvPr/>
        </p:nvPicPr>
        <p:blipFill>
          <a:blip r:embed="rId5">
            <a:alphaModFix/>
          </a:blip>
          <a:stretch>
            <a:fillRect/>
          </a:stretch>
        </p:blipFill>
        <p:spPr>
          <a:xfrm>
            <a:off x="3512097" y="4234590"/>
            <a:ext cx="1380209" cy="1645508"/>
          </a:xfrm>
          <a:prstGeom prst="rect">
            <a:avLst/>
          </a:prstGeom>
          <a:noFill/>
          <a:ln>
            <a:noFill/>
          </a:ln>
        </p:spPr>
      </p:pic>
      <p:pic>
        <p:nvPicPr>
          <p:cNvPr id="1004" name="Google Shape;1004;p38"/>
          <p:cNvPicPr preferRelativeResize="0"/>
          <p:nvPr/>
        </p:nvPicPr>
        <p:blipFill>
          <a:blip r:embed="rId6">
            <a:alphaModFix/>
          </a:blip>
          <a:stretch>
            <a:fillRect/>
          </a:stretch>
        </p:blipFill>
        <p:spPr>
          <a:xfrm>
            <a:off x="5591717" y="4040735"/>
            <a:ext cx="2078045" cy="2108837"/>
          </a:xfrm>
          <a:prstGeom prst="rect">
            <a:avLst/>
          </a:prstGeom>
          <a:noFill/>
          <a:ln>
            <a:noFill/>
          </a:ln>
        </p:spPr>
      </p:pic>
      <p:sp>
        <p:nvSpPr>
          <p:cNvPr id="23" name="TextBox 22">
            <a:extLst>
              <a:ext uri="{FF2B5EF4-FFF2-40B4-BE49-F238E27FC236}">
                <a16:creationId xmlns:a16="http://schemas.microsoft.com/office/drawing/2014/main" id="{CC71B3E4-3D8B-E648-A70C-4F761C53B8AA}"/>
              </a:ext>
            </a:extLst>
          </p:cNvPr>
          <p:cNvSpPr txBox="1"/>
          <p:nvPr/>
        </p:nvSpPr>
        <p:spPr>
          <a:xfrm>
            <a:off x="509347" y="1347455"/>
            <a:ext cx="6204856" cy="553998"/>
          </a:xfrm>
          <a:prstGeom prst="rect">
            <a:avLst/>
          </a:prstGeom>
          <a:noFill/>
        </p:spPr>
        <p:txBody>
          <a:bodyPr wrap="square">
            <a:spAutoFit/>
          </a:bodyPr>
          <a:lstStyle/>
          <a:p>
            <a:r>
              <a:rPr lang="en-US" sz="3000" b="1" dirty="0"/>
              <a:t>Recipe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0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pic>
        <p:nvPicPr>
          <p:cNvPr id="1013" name="Google Shape;1013;p39"/>
          <p:cNvPicPr preferRelativeResize="0"/>
          <p:nvPr/>
        </p:nvPicPr>
        <p:blipFill>
          <a:blip r:embed="rId3">
            <a:alphaModFix/>
          </a:blip>
          <a:stretch>
            <a:fillRect/>
          </a:stretch>
        </p:blipFill>
        <p:spPr>
          <a:xfrm>
            <a:off x="3359634" y="2109434"/>
            <a:ext cx="5472733" cy="2639133"/>
          </a:xfrm>
          <a:prstGeom prst="rect">
            <a:avLst/>
          </a:prstGeom>
          <a:noFill/>
          <a:ln>
            <a:noFill/>
          </a:ln>
        </p:spPr>
      </p:pic>
      <p:sp>
        <p:nvSpPr>
          <p:cNvPr id="1014" name="Google Shape;1014;p39"/>
          <p:cNvSpPr txBox="1"/>
          <p:nvPr/>
        </p:nvSpPr>
        <p:spPr>
          <a:xfrm>
            <a:off x="33" y="6196467"/>
            <a:ext cx="12192000" cy="726400"/>
          </a:xfrm>
          <a:prstGeom prst="rect">
            <a:avLst/>
          </a:prstGeom>
          <a:noFill/>
          <a:ln>
            <a:noFill/>
          </a:ln>
        </p:spPr>
        <p:txBody>
          <a:bodyPr spcFirstLastPara="1" wrap="square" lIns="121900" tIns="121900" rIns="121900" bIns="121900" anchor="t" anchorCtr="0">
            <a:noAutofit/>
          </a:bodyPr>
          <a:lstStyle/>
          <a:p>
            <a:r>
              <a:rPr lang="en-GB" sz="1600">
                <a:solidFill>
                  <a:srgbClr val="666666"/>
                </a:solidFill>
                <a:latin typeface="Josefin Sans"/>
                <a:ea typeface="Josefin Sans"/>
                <a:cs typeface="Josefin Sans"/>
                <a:sym typeface="Josefin Sans"/>
              </a:rPr>
              <a:t>A Corpus and Cloze Evaluation for Deeper Understanding of Commonsense Stories. </a:t>
            </a:r>
            <a:r>
              <a:rPr lang="en-GB" sz="1600" i="1">
                <a:solidFill>
                  <a:srgbClr val="666666"/>
                </a:solidFill>
                <a:latin typeface="Josefin Sans"/>
                <a:ea typeface="Josefin Sans"/>
                <a:cs typeface="Josefin Sans"/>
                <a:sym typeface="Josefin Sans"/>
              </a:rPr>
              <a:t>Nasrin Mostafazadeh, Nathanael Chambers, Xiaodong He, Devi Parikh, Dhruv Batra, Lucy Vanderwende, Pushmeet Kohli,  and James Allen.</a:t>
            </a:r>
            <a:r>
              <a:rPr lang="en-GB" sz="1600">
                <a:solidFill>
                  <a:srgbClr val="666666"/>
                </a:solidFill>
                <a:latin typeface="Josefin Sans"/>
                <a:ea typeface="Josefin Sans"/>
                <a:cs typeface="Josefin Sans"/>
                <a:sym typeface="Josefin Sans"/>
              </a:rPr>
              <a:t> NAACL 2016. </a:t>
            </a:r>
            <a:endParaRPr sz="1600">
              <a:solidFill>
                <a:srgbClr val="666666"/>
              </a:solidFill>
              <a:latin typeface="Josefin Sans"/>
              <a:ea typeface="Josefin Sans"/>
              <a:cs typeface="Josefin Sans"/>
              <a:sym typeface="Josefin Sans"/>
            </a:endParaRPr>
          </a:p>
        </p:txBody>
      </p:sp>
      <p:sp>
        <p:nvSpPr>
          <p:cNvPr id="1015" name="Google Shape;1015;p39"/>
          <p:cNvSpPr txBox="1">
            <a:spLocks noGrp="1"/>
          </p:cNvSpPr>
          <p:nvPr>
            <p:ph type="title" idx="4294967295"/>
          </p:nvPr>
        </p:nvSpPr>
        <p:spPr>
          <a:xfrm>
            <a:off x="142533" y="202400"/>
            <a:ext cx="11360800" cy="763600"/>
          </a:xfrm>
          <a:prstGeom prst="rect">
            <a:avLst/>
          </a:prstGeom>
        </p:spPr>
        <p:txBody>
          <a:bodyPr spcFirstLastPara="1" wrap="square" lIns="121900" tIns="121900" rIns="121900" bIns="121900" anchor="t" anchorCtr="0">
            <a:noAutofit/>
          </a:bodyPr>
          <a:lstStyle/>
          <a:p>
            <a:pPr>
              <a:buClr>
                <a:schemeClr val="dk1"/>
              </a:buClr>
              <a:buSzPts val="1100"/>
            </a:pPr>
            <a:r>
              <a:rPr lang="en-GB" sz="4800" dirty="0"/>
              <a:t>Story Ending Task (</a:t>
            </a:r>
            <a:r>
              <a:rPr lang="en-GB" sz="4800" dirty="0" err="1"/>
              <a:t>RocStories</a:t>
            </a:r>
            <a:r>
              <a:rPr lang="en-GB" sz="4800" dirty="0"/>
              <a:t>)</a:t>
            </a:r>
            <a:endParaRPr sz="4800" dirty="0"/>
          </a:p>
          <a:p>
            <a:pPr>
              <a:buClr>
                <a:schemeClr val="dk1"/>
              </a:buClr>
              <a:buSzPts val="1100"/>
            </a:pPr>
            <a:endParaRPr sz="4800" dirty="0">
              <a:latin typeface="Secular One"/>
              <a:ea typeface="Secular One"/>
              <a:cs typeface="Secular One"/>
              <a:sym typeface="Secular One"/>
            </a:endParaRPr>
          </a:p>
          <a:p>
            <a:endParaRPr sz="4800" dirty="0">
              <a:latin typeface="Secular One"/>
              <a:ea typeface="Secular One"/>
              <a:cs typeface="Secular One"/>
              <a:sym typeface="Secular One"/>
            </a:endParaRPr>
          </a:p>
        </p:txBody>
      </p:sp>
      <p:sp>
        <p:nvSpPr>
          <p:cNvPr id="1016" name="Google Shape;1016;p39"/>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fld id="{00000000-1234-1234-1234-123412341234}" type="slidenum">
              <a:rPr lang="en-GB"/>
              <a:pPr/>
              <a:t>51</a:t>
            </a:fld>
            <a:endParaRPr/>
          </a:p>
        </p:txBody>
      </p:sp>
      <p:sp>
        <p:nvSpPr>
          <p:cNvPr id="1017" name="Google Shape;1017;p39"/>
          <p:cNvSpPr txBox="1">
            <a:spLocks noGrp="1"/>
          </p:cNvSpPr>
          <p:nvPr>
            <p:ph type="subTitle" idx="4294967295"/>
          </p:nvPr>
        </p:nvSpPr>
        <p:spPr>
          <a:xfrm>
            <a:off x="11030500" y="4603567"/>
            <a:ext cx="783600" cy="427200"/>
          </a:xfrm>
          <a:prstGeom prst="rect">
            <a:avLst/>
          </a:prstGeom>
        </p:spPr>
        <p:txBody>
          <a:bodyPr spcFirstLastPara="1" wrap="square" lIns="121900" tIns="121900" rIns="121900" bIns="121900" anchor="t" anchorCtr="0">
            <a:noAutofit/>
          </a:bodyPr>
          <a:lstStyle/>
          <a:p>
            <a:pPr marL="0" indent="0">
              <a:spcBef>
                <a:spcPts val="0"/>
              </a:spcBef>
              <a:spcAft>
                <a:spcPts val="2133"/>
              </a:spcAft>
            </a:pPr>
            <a:r>
              <a:rPr lang="en-GB" sz="1867">
                <a:latin typeface="Josefin Sans Medium"/>
                <a:ea typeface="Josefin Sans Medium"/>
                <a:cs typeface="Josefin Sans Medium"/>
                <a:sym typeface="Josefin Sans Medium"/>
              </a:rPr>
              <a:t>Task</a:t>
            </a:r>
            <a:endParaRPr sz="1867">
              <a:latin typeface="Josefin Sans Medium"/>
              <a:ea typeface="Josefin Sans Medium"/>
              <a:cs typeface="Josefin Sans Medium"/>
              <a:sym typeface="Josefin Sans Medium"/>
            </a:endParaRPr>
          </a:p>
        </p:txBody>
      </p:sp>
      <p:pic>
        <p:nvPicPr>
          <p:cNvPr id="1018" name="Google Shape;1018;p39"/>
          <p:cNvPicPr preferRelativeResize="0"/>
          <p:nvPr/>
        </p:nvPicPr>
        <p:blipFill>
          <a:blip r:embed="rId4">
            <a:alphaModFix/>
          </a:blip>
          <a:stretch>
            <a:fillRect/>
          </a:stretch>
        </p:blipFill>
        <p:spPr>
          <a:xfrm>
            <a:off x="10907164" y="4980751"/>
            <a:ext cx="1030267" cy="103026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022"/>
        <p:cNvGrpSpPr/>
        <p:nvPr/>
      </p:nvGrpSpPr>
      <p:grpSpPr>
        <a:xfrm>
          <a:off x="0" y="0"/>
          <a:ext cx="0" cy="0"/>
          <a:chOff x="0" y="0"/>
          <a:chExt cx="0" cy="0"/>
        </a:xfrm>
      </p:grpSpPr>
      <p:sp>
        <p:nvSpPr>
          <p:cNvPr id="1039" name="Google Shape;1039;p40"/>
          <p:cNvSpPr txBox="1">
            <a:spLocks noGrp="1"/>
          </p:cNvSpPr>
          <p:nvPr>
            <p:ph type="subTitle" idx="4294967295"/>
          </p:nvPr>
        </p:nvSpPr>
        <p:spPr>
          <a:xfrm>
            <a:off x="11030500" y="4603567"/>
            <a:ext cx="783600" cy="427200"/>
          </a:xfrm>
          <a:prstGeom prst="rect">
            <a:avLst/>
          </a:prstGeom>
        </p:spPr>
        <p:txBody>
          <a:bodyPr spcFirstLastPara="1" wrap="square" lIns="121900" tIns="121900" rIns="121900" bIns="121900" anchor="t" anchorCtr="0">
            <a:noAutofit/>
          </a:bodyPr>
          <a:lstStyle/>
          <a:p>
            <a:pPr marL="0" indent="0">
              <a:spcBef>
                <a:spcPts val="0"/>
              </a:spcBef>
              <a:spcAft>
                <a:spcPts val="2133"/>
              </a:spcAft>
            </a:pPr>
            <a:r>
              <a:rPr lang="en-GB" sz="1867" dirty="0">
                <a:latin typeface="Josefin Sans Medium"/>
                <a:ea typeface="Josefin Sans Medium"/>
                <a:cs typeface="Josefin Sans Medium"/>
                <a:sym typeface="Josefin Sans Medium"/>
              </a:rPr>
              <a:t>Task</a:t>
            </a:r>
            <a:endParaRPr sz="1867" dirty="0">
              <a:latin typeface="Josefin Sans Medium"/>
              <a:ea typeface="Josefin Sans Medium"/>
              <a:cs typeface="Josefin Sans Medium"/>
              <a:sym typeface="Josefin Sans Medium"/>
            </a:endParaRPr>
          </a:p>
        </p:txBody>
      </p:sp>
      <p:pic>
        <p:nvPicPr>
          <p:cNvPr id="1040" name="Google Shape;1040;p40"/>
          <p:cNvPicPr preferRelativeResize="0"/>
          <p:nvPr/>
        </p:nvPicPr>
        <p:blipFill>
          <a:blip r:embed="rId3">
            <a:alphaModFix/>
          </a:blip>
          <a:stretch>
            <a:fillRect/>
          </a:stretch>
        </p:blipFill>
        <p:spPr>
          <a:xfrm>
            <a:off x="10907164" y="4980751"/>
            <a:ext cx="1030267" cy="1030267"/>
          </a:xfrm>
          <a:prstGeom prst="rect">
            <a:avLst/>
          </a:prstGeom>
          <a:noFill/>
          <a:ln>
            <a:noFill/>
          </a:ln>
        </p:spPr>
      </p:pic>
      <p:sp>
        <p:nvSpPr>
          <p:cNvPr id="1023" name="Google Shape;1023;p40"/>
          <p:cNvSpPr txBox="1">
            <a:spLocks noGrp="1"/>
          </p:cNvSpPr>
          <p:nvPr>
            <p:ph type="title" idx="4294967295"/>
          </p:nvPr>
        </p:nvSpPr>
        <p:spPr>
          <a:xfrm>
            <a:off x="142533" y="202400"/>
            <a:ext cx="11360800" cy="763600"/>
          </a:xfrm>
          <a:prstGeom prst="rect">
            <a:avLst/>
          </a:prstGeom>
        </p:spPr>
        <p:txBody>
          <a:bodyPr spcFirstLastPara="1" wrap="square" lIns="121900" tIns="121900" rIns="121900" bIns="121900" anchor="t" anchorCtr="0">
            <a:noAutofit/>
          </a:bodyPr>
          <a:lstStyle/>
          <a:p>
            <a:r>
              <a:rPr lang="en-GB" sz="4800" dirty="0"/>
              <a:t>Machine Comprehension Tasks</a:t>
            </a:r>
            <a:endParaRPr sz="4800" dirty="0"/>
          </a:p>
          <a:p>
            <a:endParaRPr sz="4800" dirty="0">
              <a:latin typeface="Secular One"/>
              <a:ea typeface="Secular One"/>
              <a:cs typeface="Secular One"/>
              <a:sym typeface="Secular One"/>
            </a:endParaRPr>
          </a:p>
          <a:p>
            <a:endParaRPr sz="4800" dirty="0">
              <a:latin typeface="Secular One"/>
              <a:ea typeface="Secular One"/>
              <a:cs typeface="Secular One"/>
              <a:sym typeface="Secular One"/>
            </a:endParaRPr>
          </a:p>
        </p:txBody>
      </p:sp>
      <p:grpSp>
        <p:nvGrpSpPr>
          <p:cNvPr id="1024" name="Google Shape;1024;p40"/>
          <p:cNvGrpSpPr/>
          <p:nvPr/>
        </p:nvGrpSpPr>
        <p:grpSpPr>
          <a:xfrm>
            <a:off x="142533" y="1148668"/>
            <a:ext cx="4809400" cy="3170433"/>
            <a:chOff x="106900" y="861500"/>
            <a:chExt cx="3607050" cy="2377825"/>
          </a:xfrm>
        </p:grpSpPr>
        <p:sp>
          <p:nvSpPr>
            <p:cNvPr id="1025" name="Google Shape;1025;p40"/>
            <p:cNvSpPr txBox="1"/>
            <p:nvPr/>
          </p:nvSpPr>
          <p:spPr>
            <a:xfrm>
              <a:off x="106900" y="861500"/>
              <a:ext cx="1191000" cy="417300"/>
            </a:xfrm>
            <a:prstGeom prst="rect">
              <a:avLst/>
            </a:prstGeom>
            <a:noFill/>
            <a:ln>
              <a:noFill/>
            </a:ln>
          </p:spPr>
          <p:txBody>
            <a:bodyPr spcFirstLastPara="1" wrap="square" lIns="121900" tIns="121900" rIns="121900" bIns="121900" anchor="t" anchorCtr="0">
              <a:noAutofit/>
            </a:bodyPr>
            <a:lstStyle/>
            <a:p>
              <a:r>
                <a:rPr lang="en-GB" sz="2400">
                  <a:solidFill>
                    <a:schemeClr val="dk2"/>
                  </a:solidFill>
                  <a:latin typeface="Josefin Sans"/>
                  <a:ea typeface="Josefin Sans"/>
                  <a:cs typeface="Josefin Sans"/>
                  <a:sym typeface="Josefin Sans"/>
                </a:rPr>
                <a:t>ProPara</a:t>
              </a:r>
              <a:endParaRPr sz="1867">
                <a:latin typeface="Josefin Sans"/>
                <a:ea typeface="Josefin Sans"/>
                <a:cs typeface="Josefin Sans"/>
                <a:sym typeface="Josefin Sans"/>
              </a:endParaRPr>
            </a:p>
          </p:txBody>
        </p:sp>
        <p:pic>
          <p:nvPicPr>
            <p:cNvPr id="1026" name="Google Shape;1026;p40"/>
            <p:cNvPicPr preferRelativeResize="0"/>
            <p:nvPr/>
          </p:nvPicPr>
          <p:blipFill>
            <a:blip r:embed="rId4">
              <a:alphaModFix/>
            </a:blip>
            <a:stretch>
              <a:fillRect/>
            </a:stretch>
          </p:blipFill>
          <p:spPr>
            <a:xfrm>
              <a:off x="106900" y="1226375"/>
              <a:ext cx="3607050" cy="2012950"/>
            </a:xfrm>
            <a:prstGeom prst="rect">
              <a:avLst/>
            </a:prstGeom>
            <a:noFill/>
            <a:ln>
              <a:noFill/>
            </a:ln>
          </p:spPr>
        </p:pic>
      </p:grpSp>
      <p:grpSp>
        <p:nvGrpSpPr>
          <p:cNvPr id="1027" name="Google Shape;1027;p40"/>
          <p:cNvGrpSpPr/>
          <p:nvPr/>
        </p:nvGrpSpPr>
        <p:grpSpPr>
          <a:xfrm>
            <a:off x="141949" y="4135761"/>
            <a:ext cx="5431600" cy="2356901"/>
            <a:chOff x="4961450" y="3144975"/>
            <a:chExt cx="4073700" cy="1767676"/>
          </a:xfrm>
        </p:grpSpPr>
        <p:sp>
          <p:nvSpPr>
            <p:cNvPr id="1028" name="Google Shape;1028;p40"/>
            <p:cNvSpPr txBox="1"/>
            <p:nvPr/>
          </p:nvSpPr>
          <p:spPr>
            <a:xfrm>
              <a:off x="4961450" y="3144975"/>
              <a:ext cx="1775100" cy="417300"/>
            </a:xfrm>
            <a:prstGeom prst="rect">
              <a:avLst/>
            </a:prstGeom>
            <a:noFill/>
            <a:ln>
              <a:noFill/>
            </a:ln>
          </p:spPr>
          <p:txBody>
            <a:bodyPr spcFirstLastPara="1" wrap="square" lIns="121900" tIns="121900" rIns="121900" bIns="121900" anchor="t" anchorCtr="0">
              <a:noAutofit/>
            </a:bodyPr>
            <a:lstStyle/>
            <a:p>
              <a:r>
                <a:rPr lang="en-GB" sz="2400">
                  <a:solidFill>
                    <a:schemeClr val="dk2"/>
                  </a:solidFill>
                  <a:latin typeface="Josefin Sans"/>
                  <a:ea typeface="Josefin Sans"/>
                  <a:cs typeface="Josefin Sans"/>
                  <a:sym typeface="Josefin Sans"/>
                </a:rPr>
                <a:t>NarrativeQA</a:t>
              </a:r>
              <a:endParaRPr sz="1867">
                <a:latin typeface="Josefin Sans"/>
                <a:ea typeface="Josefin Sans"/>
                <a:cs typeface="Josefin Sans"/>
                <a:sym typeface="Josefin Sans"/>
              </a:endParaRPr>
            </a:p>
          </p:txBody>
        </p:sp>
        <p:sp>
          <p:nvSpPr>
            <p:cNvPr id="1029" name="Google Shape;1029;p40"/>
            <p:cNvSpPr txBox="1"/>
            <p:nvPr/>
          </p:nvSpPr>
          <p:spPr>
            <a:xfrm>
              <a:off x="4961450" y="3516751"/>
              <a:ext cx="4073700" cy="13959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867" u="sng" dirty="0">
                  <a:latin typeface="Secular One"/>
                  <a:ea typeface="Secular One"/>
                  <a:cs typeface="Secular One"/>
                  <a:sym typeface="Secular One"/>
                </a:rPr>
                <a:t>Question</a:t>
              </a:r>
              <a:r>
                <a:rPr lang="en-GB" sz="1867" dirty="0">
                  <a:latin typeface="Secular One"/>
                  <a:ea typeface="Secular One"/>
                  <a:cs typeface="Secular One"/>
                  <a:sym typeface="Secular One"/>
                </a:rPr>
                <a:t>: How is Oscar related to Dana? </a:t>
              </a:r>
              <a:r>
                <a:rPr lang="en-GB" sz="1867" u="sng" dirty="0">
                  <a:latin typeface="Secular One"/>
                  <a:ea typeface="Secular One"/>
                  <a:cs typeface="Secular One"/>
                  <a:sym typeface="Secular One"/>
                </a:rPr>
                <a:t>Answer</a:t>
              </a:r>
              <a:r>
                <a:rPr lang="en-GB" sz="1867" dirty="0">
                  <a:latin typeface="Secular One"/>
                  <a:ea typeface="Secular One"/>
                  <a:cs typeface="Secular One"/>
                  <a:sym typeface="Secular One"/>
                </a:rPr>
                <a:t>: her son</a:t>
              </a:r>
              <a:br>
                <a:rPr lang="en-GB" sz="1867" dirty="0">
                  <a:latin typeface="Secular One"/>
                  <a:ea typeface="Secular One"/>
                  <a:cs typeface="Secular One"/>
                  <a:sym typeface="Secular One"/>
                </a:rPr>
              </a:br>
              <a:r>
                <a:rPr lang="en-GB" sz="1867" u="sng" dirty="0">
                  <a:latin typeface="Secular One"/>
                  <a:ea typeface="Secular One"/>
                  <a:cs typeface="Secular One"/>
                  <a:sym typeface="Secular One"/>
                </a:rPr>
                <a:t>Snippet</a:t>
              </a:r>
              <a:r>
                <a:rPr lang="en-GB" sz="1867" dirty="0">
                  <a:latin typeface="Secular One"/>
                  <a:ea typeface="Secular One"/>
                  <a:cs typeface="Secular One"/>
                  <a:sym typeface="Secular One"/>
                </a:rPr>
                <a:t>: [...] She continues digging in her purse while Frank leans over the buggy and makes funny faces at </a:t>
              </a:r>
              <a:r>
                <a:rPr lang="en-GB" sz="1867" dirty="0">
                  <a:highlight>
                    <a:srgbClr val="FFF2CC"/>
                  </a:highlight>
                  <a:latin typeface="Secular One"/>
                  <a:ea typeface="Secular One"/>
                  <a:cs typeface="Secular One"/>
                  <a:sym typeface="Secular One"/>
                </a:rPr>
                <a:t>the baby, OSCAR, a very cute nine-month old boy</a:t>
              </a:r>
              <a:r>
                <a:rPr lang="en-GB" sz="1867" dirty="0">
                  <a:latin typeface="Secular One"/>
                  <a:ea typeface="Secular One"/>
                  <a:cs typeface="Secular One"/>
                  <a:sym typeface="Secular One"/>
                </a:rPr>
                <a:t>. [...]</a:t>
              </a:r>
              <a:endParaRPr sz="1867" dirty="0">
                <a:latin typeface="Secular One"/>
                <a:ea typeface="Secular One"/>
                <a:cs typeface="Secular One"/>
                <a:sym typeface="Secular One"/>
              </a:endParaRPr>
            </a:p>
          </p:txBody>
        </p:sp>
      </p:grpSp>
      <p:grpSp>
        <p:nvGrpSpPr>
          <p:cNvPr id="1030" name="Google Shape;1030;p40"/>
          <p:cNvGrpSpPr/>
          <p:nvPr/>
        </p:nvGrpSpPr>
        <p:grpSpPr>
          <a:xfrm>
            <a:off x="5127115" y="1016688"/>
            <a:ext cx="5486165" cy="3401667"/>
            <a:chOff x="4104175" y="1149800"/>
            <a:chExt cx="4114624" cy="2551250"/>
          </a:xfrm>
        </p:grpSpPr>
        <p:sp>
          <p:nvSpPr>
            <p:cNvPr id="1031" name="Google Shape;1031;p40"/>
            <p:cNvSpPr txBox="1"/>
            <p:nvPr/>
          </p:nvSpPr>
          <p:spPr>
            <a:xfrm>
              <a:off x="4104175" y="1149800"/>
              <a:ext cx="1236600" cy="3717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GB" sz="2400">
                  <a:solidFill>
                    <a:schemeClr val="dk2"/>
                  </a:solidFill>
                  <a:latin typeface="Josefin Sans"/>
                  <a:ea typeface="Josefin Sans"/>
                  <a:cs typeface="Josefin Sans"/>
                  <a:sym typeface="Josefin Sans"/>
                </a:rPr>
                <a:t>MCScript</a:t>
              </a:r>
              <a:endParaRPr sz="1867">
                <a:latin typeface="Josefin Sans"/>
                <a:ea typeface="Josefin Sans"/>
                <a:cs typeface="Josefin Sans"/>
                <a:sym typeface="Josefin Sans"/>
              </a:endParaRPr>
            </a:p>
          </p:txBody>
        </p:sp>
        <p:pic>
          <p:nvPicPr>
            <p:cNvPr id="1032" name="Google Shape;1032;p40"/>
            <p:cNvPicPr preferRelativeResize="0"/>
            <p:nvPr/>
          </p:nvPicPr>
          <p:blipFill>
            <a:blip r:embed="rId5">
              <a:alphaModFix/>
            </a:blip>
            <a:stretch>
              <a:fillRect/>
            </a:stretch>
          </p:blipFill>
          <p:spPr>
            <a:xfrm>
              <a:off x="4202800" y="1521500"/>
              <a:ext cx="4015999" cy="2179550"/>
            </a:xfrm>
            <a:prstGeom prst="rect">
              <a:avLst/>
            </a:prstGeom>
            <a:noFill/>
            <a:ln>
              <a:noFill/>
            </a:ln>
          </p:spPr>
        </p:pic>
      </p:grpSp>
      <p:grpSp>
        <p:nvGrpSpPr>
          <p:cNvPr id="1033" name="Google Shape;1033;p40"/>
          <p:cNvGrpSpPr/>
          <p:nvPr/>
        </p:nvGrpSpPr>
        <p:grpSpPr>
          <a:xfrm>
            <a:off x="4951933" y="4422861"/>
            <a:ext cx="7488967" cy="2172673"/>
            <a:chOff x="955850" y="2902675"/>
            <a:chExt cx="5616725" cy="1629505"/>
          </a:xfrm>
        </p:grpSpPr>
        <p:pic>
          <p:nvPicPr>
            <p:cNvPr id="1034" name="Google Shape;1034;p40"/>
            <p:cNvPicPr preferRelativeResize="0"/>
            <p:nvPr/>
          </p:nvPicPr>
          <p:blipFill>
            <a:blip r:embed="rId6">
              <a:alphaModFix/>
            </a:blip>
            <a:stretch>
              <a:fillRect/>
            </a:stretch>
          </p:blipFill>
          <p:spPr>
            <a:xfrm>
              <a:off x="955850" y="2902675"/>
              <a:ext cx="5616725" cy="1552350"/>
            </a:xfrm>
            <a:prstGeom prst="rect">
              <a:avLst/>
            </a:prstGeom>
            <a:noFill/>
            <a:ln>
              <a:noFill/>
            </a:ln>
          </p:spPr>
        </p:pic>
        <p:sp>
          <p:nvSpPr>
            <p:cNvPr id="1035" name="Google Shape;1035;p40"/>
            <p:cNvSpPr txBox="1"/>
            <p:nvPr/>
          </p:nvSpPr>
          <p:spPr>
            <a:xfrm>
              <a:off x="4239100" y="4114880"/>
              <a:ext cx="2146800" cy="417300"/>
            </a:xfrm>
            <a:prstGeom prst="rect">
              <a:avLst/>
            </a:prstGeom>
            <a:noFill/>
            <a:ln>
              <a:noFill/>
            </a:ln>
          </p:spPr>
          <p:txBody>
            <a:bodyPr spcFirstLastPara="1" wrap="square" lIns="121900" tIns="121900" rIns="121900" bIns="121900" anchor="t" anchorCtr="0">
              <a:noAutofit/>
            </a:bodyPr>
            <a:lstStyle/>
            <a:p>
              <a:r>
                <a:rPr lang="en-GB" sz="2400" dirty="0" err="1">
                  <a:solidFill>
                    <a:schemeClr val="dk2"/>
                  </a:solidFill>
                  <a:latin typeface="Josefin Sans"/>
                  <a:ea typeface="Josefin Sans"/>
                  <a:cs typeface="Josefin Sans"/>
                  <a:sym typeface="Josefin Sans"/>
                </a:rPr>
                <a:t>CommonsenseQA</a:t>
              </a:r>
              <a:endParaRPr sz="1867" dirty="0">
                <a:latin typeface="Josefin Sans"/>
                <a:ea typeface="Josefin Sans"/>
                <a:cs typeface="Josefin Sans"/>
                <a:sym typeface="Josefin Sans"/>
              </a:endParaRPr>
            </a:p>
          </p:txBody>
        </p:sp>
      </p:grpSp>
      <p:grpSp>
        <p:nvGrpSpPr>
          <p:cNvPr id="1036" name="Google Shape;1036;p40"/>
          <p:cNvGrpSpPr/>
          <p:nvPr/>
        </p:nvGrpSpPr>
        <p:grpSpPr>
          <a:xfrm>
            <a:off x="7082597" y="812433"/>
            <a:ext cx="5431600" cy="1986297"/>
            <a:chOff x="4927148" y="860075"/>
            <a:chExt cx="4073700" cy="1489723"/>
          </a:xfrm>
        </p:grpSpPr>
        <p:sp>
          <p:nvSpPr>
            <p:cNvPr id="1037" name="Google Shape;1037;p40"/>
            <p:cNvSpPr txBox="1"/>
            <p:nvPr/>
          </p:nvSpPr>
          <p:spPr>
            <a:xfrm>
              <a:off x="4927150" y="860075"/>
              <a:ext cx="728400" cy="371700"/>
            </a:xfrm>
            <a:prstGeom prst="rect">
              <a:avLst/>
            </a:prstGeom>
            <a:noFill/>
            <a:ln>
              <a:noFill/>
            </a:ln>
          </p:spPr>
          <p:txBody>
            <a:bodyPr spcFirstLastPara="1" wrap="square" lIns="121900" tIns="121900" rIns="121900" bIns="121900" anchor="t" anchorCtr="0">
              <a:noAutofit/>
            </a:bodyPr>
            <a:lstStyle/>
            <a:p>
              <a:r>
                <a:rPr lang="en-GB" sz="2400">
                  <a:solidFill>
                    <a:schemeClr val="dk2"/>
                  </a:solidFill>
                  <a:latin typeface="Josefin Sans"/>
                  <a:ea typeface="Josefin Sans"/>
                  <a:cs typeface="Josefin Sans"/>
                  <a:sym typeface="Josefin Sans"/>
                </a:rPr>
                <a:t>ARC</a:t>
              </a:r>
              <a:endParaRPr sz="1867">
                <a:latin typeface="Josefin Sans"/>
                <a:ea typeface="Josefin Sans"/>
                <a:cs typeface="Josefin Sans"/>
                <a:sym typeface="Josefin Sans"/>
              </a:endParaRPr>
            </a:p>
          </p:txBody>
        </p:sp>
        <p:pic>
          <p:nvPicPr>
            <p:cNvPr id="1038" name="Google Shape;1038;p40"/>
            <p:cNvPicPr preferRelativeResize="0"/>
            <p:nvPr/>
          </p:nvPicPr>
          <p:blipFill>
            <a:blip r:embed="rId7">
              <a:alphaModFix/>
            </a:blip>
            <a:stretch>
              <a:fillRect/>
            </a:stretch>
          </p:blipFill>
          <p:spPr>
            <a:xfrm>
              <a:off x="4927148" y="1193856"/>
              <a:ext cx="4073700" cy="1155942"/>
            </a:xfrm>
            <a:prstGeom prst="rect">
              <a:avLst/>
            </a:prstGeom>
            <a:noFill/>
            <a:ln w="9525" cap="flat" cmpd="sng">
              <a:solidFill>
                <a:schemeClr val="dk2"/>
              </a:solidFill>
              <a:prstDash val="solid"/>
              <a:round/>
              <a:headEnd type="none" w="sm" len="sm"/>
              <a:tailEnd type="none" w="sm" len="sm"/>
            </a:ln>
          </p:spPr>
        </p:pic>
      </p:grpSp>
      <p:sp>
        <p:nvSpPr>
          <p:cNvPr id="1041" name="Google Shape;1041;p40"/>
          <p:cNvSpPr txBox="1">
            <a:spLocks noGrp="1"/>
          </p:cNvSpPr>
          <p:nvPr>
            <p:ph type="sldNum" idx="12"/>
          </p:nvPr>
        </p:nvSpPr>
        <p:spPr>
          <a:xfrm>
            <a:off x="11409045" y="6445101"/>
            <a:ext cx="731600" cy="524800"/>
          </a:xfrm>
          <a:prstGeom prst="rect">
            <a:avLst/>
          </a:prstGeom>
        </p:spPr>
        <p:txBody>
          <a:bodyPr spcFirstLastPara="1" wrap="square" lIns="121900" tIns="121900" rIns="121900" bIns="121900" anchor="t" anchorCtr="0">
            <a:noAutofit/>
          </a:bodyPr>
          <a:lstStyle/>
          <a:p>
            <a:fld id="{00000000-1234-1234-1234-123412341234}" type="slidenum">
              <a:rPr lang="en-GB"/>
              <a:pPr/>
              <a:t>52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3" name="Straight Arrow Connector 22">
            <a:extLst>
              <a:ext uri="{FF2B5EF4-FFF2-40B4-BE49-F238E27FC236}">
                <a16:creationId xmlns:a16="http://schemas.microsoft.com/office/drawing/2014/main" id="{91166BAF-F2EF-411A-80F0-AD60069BF6CE}"/>
              </a:ext>
            </a:extLst>
          </p:cNvPr>
          <p:cNvCxnSpPr>
            <a:cxnSpLocks/>
            <a:stCxn id="18" idx="3"/>
          </p:cNvCxnSpPr>
          <p:nvPr/>
        </p:nvCxnSpPr>
        <p:spPr>
          <a:xfrm flipV="1">
            <a:off x="2110161" y="5340141"/>
            <a:ext cx="8306048" cy="4734"/>
          </a:xfrm>
          <a:prstGeom prst="straightConnector1">
            <a:avLst/>
          </a:prstGeom>
          <a:ln w="12700">
            <a:solidFill>
              <a:schemeClr val="bg2">
                <a:lumMod val="90000"/>
              </a:schemeClr>
            </a:solidFill>
            <a:tailEnd type="oval"/>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CDB6DEAD-1FC6-40D7-AC57-B1C8EAB7C1C5}"/>
              </a:ext>
            </a:extLst>
          </p:cNvPr>
          <p:cNvCxnSpPr>
            <a:cxnSpLocks/>
            <a:stCxn id="17" idx="1"/>
          </p:cNvCxnSpPr>
          <p:nvPr/>
        </p:nvCxnSpPr>
        <p:spPr>
          <a:xfrm flipV="1">
            <a:off x="427185" y="4336233"/>
            <a:ext cx="11407006" cy="35992"/>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250DF32-BCD9-4049-B2C1-7FE9E99CD507}"/>
              </a:ext>
            </a:extLst>
          </p:cNvPr>
          <p:cNvCxnSpPr>
            <a:cxnSpLocks/>
            <a:stCxn id="22" idx="1"/>
          </p:cNvCxnSpPr>
          <p:nvPr/>
        </p:nvCxnSpPr>
        <p:spPr>
          <a:xfrm flipV="1">
            <a:off x="4941447" y="3521708"/>
            <a:ext cx="6878514" cy="1251"/>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AB5C1698-40EE-4275-A9D7-A93A39642ADC}"/>
              </a:ext>
            </a:extLst>
          </p:cNvPr>
          <p:cNvCxnSpPr>
            <a:cxnSpLocks/>
            <a:stCxn id="16" idx="1"/>
          </p:cNvCxnSpPr>
          <p:nvPr/>
        </p:nvCxnSpPr>
        <p:spPr>
          <a:xfrm>
            <a:off x="6202062" y="2705177"/>
            <a:ext cx="5617899" cy="0"/>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39C7D94-EBC6-4F70-84BA-A514DA4452ED}"/>
              </a:ext>
            </a:extLst>
          </p:cNvPr>
          <p:cNvCxnSpPr>
            <a:cxnSpLocks/>
            <a:stCxn id="5" idx="1"/>
          </p:cNvCxnSpPr>
          <p:nvPr/>
        </p:nvCxnSpPr>
        <p:spPr>
          <a:xfrm>
            <a:off x="9187655" y="1836019"/>
            <a:ext cx="2639421" cy="0"/>
          </a:xfrm>
          <a:prstGeom prst="straightConnector1">
            <a:avLst/>
          </a:prstGeom>
          <a:ln w="1270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467390FE-8FE3-4AE7-B6A8-598E305E5AEA}"/>
              </a:ext>
            </a:extLst>
          </p:cNvPr>
          <p:cNvSpPr>
            <a:spLocks noGrp="1"/>
          </p:cNvSpPr>
          <p:nvPr>
            <p:ph type="title"/>
          </p:nvPr>
        </p:nvSpPr>
        <p:spPr/>
        <p:txBody>
          <a:bodyPr/>
          <a:lstStyle/>
          <a:p>
            <a:r>
              <a:rPr lang="en-US" dirty="0"/>
              <a:t>Knowledge Source</a:t>
            </a:r>
          </a:p>
        </p:txBody>
      </p:sp>
      <p:sp>
        <p:nvSpPr>
          <p:cNvPr id="5" name="Rectangle: Rounded Corners 4">
            <a:extLst>
              <a:ext uri="{FF2B5EF4-FFF2-40B4-BE49-F238E27FC236}">
                <a16:creationId xmlns:a16="http://schemas.microsoft.com/office/drawing/2014/main" id="{0B1FCC64-947C-4713-8C86-42F886F8172E}"/>
              </a:ext>
            </a:extLst>
          </p:cNvPr>
          <p:cNvSpPr/>
          <p:nvPr/>
        </p:nvSpPr>
        <p:spPr>
          <a:xfrm>
            <a:off x="9187655" y="1517859"/>
            <a:ext cx="1816925" cy="636320"/>
          </a:xfrm>
          <a:prstGeom prst="roundRect">
            <a:avLst>
              <a:gd name="adj" fmla="val 31597"/>
            </a:avLst>
          </a:prstGeom>
          <a:solidFill>
            <a:srgbClr val="A9D18D"/>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ATOMIC</a:t>
            </a:r>
            <a:br>
              <a:rPr lang="en-US" sz="1500" i="1" dirty="0">
                <a:solidFill>
                  <a:schemeClr val="tx1"/>
                </a:solidFill>
              </a:rPr>
            </a:br>
            <a:r>
              <a:rPr lang="en-US" sz="1500" dirty="0">
                <a:solidFill>
                  <a:schemeClr val="tx1"/>
                </a:solidFill>
              </a:rPr>
              <a:t>(Sap et al., 2019)</a:t>
            </a:r>
          </a:p>
        </p:txBody>
      </p:sp>
      <p:sp>
        <p:nvSpPr>
          <p:cNvPr id="6" name="Rectangle: Rounded Corners 5">
            <a:extLst>
              <a:ext uri="{FF2B5EF4-FFF2-40B4-BE49-F238E27FC236}">
                <a16:creationId xmlns:a16="http://schemas.microsoft.com/office/drawing/2014/main" id="{E5CF8154-B68B-4685-B299-BFDEEEF168D1}"/>
              </a:ext>
            </a:extLst>
          </p:cNvPr>
          <p:cNvSpPr/>
          <p:nvPr/>
        </p:nvSpPr>
        <p:spPr>
          <a:xfrm>
            <a:off x="3648867" y="5026715"/>
            <a:ext cx="1434549"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OpenCyc</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2004)</a:t>
            </a:r>
          </a:p>
        </p:txBody>
      </p:sp>
      <p:sp>
        <p:nvSpPr>
          <p:cNvPr id="8" name="Rectangle: Rounded Corners 7">
            <a:extLst>
              <a:ext uri="{FF2B5EF4-FFF2-40B4-BE49-F238E27FC236}">
                <a16:creationId xmlns:a16="http://schemas.microsoft.com/office/drawing/2014/main" id="{D31EE90F-CAB6-4B4E-996A-27748A206B97}"/>
              </a:ext>
            </a:extLst>
          </p:cNvPr>
          <p:cNvSpPr/>
          <p:nvPr/>
        </p:nvSpPr>
        <p:spPr>
          <a:xfrm>
            <a:off x="8543134" y="4054065"/>
            <a:ext cx="1987482" cy="636319"/>
          </a:xfrm>
          <a:prstGeom prst="roundRect">
            <a:avLst>
              <a:gd name="adj" fmla="val 38129"/>
            </a:avLst>
          </a:prstGeom>
          <a:solidFill>
            <a:srgbClr val="FFD966"/>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ConceptNet</a:t>
            </a:r>
            <a:r>
              <a:rPr lang="en-US" sz="1500" i="1" dirty="0">
                <a:solidFill>
                  <a:schemeClr val="tx1"/>
                </a:solidFill>
              </a:rPr>
              <a:t> 5.5</a:t>
            </a:r>
            <a:br>
              <a:rPr lang="en-US" sz="1500" dirty="0">
                <a:solidFill>
                  <a:schemeClr val="tx1"/>
                </a:solidFill>
              </a:rPr>
            </a:br>
            <a:r>
              <a:rPr lang="en-US" sz="1500" dirty="0">
                <a:solidFill>
                  <a:schemeClr val="tx1"/>
                </a:solidFill>
              </a:rPr>
              <a:t>(Speer et al., 2017)</a:t>
            </a:r>
          </a:p>
        </p:txBody>
      </p:sp>
      <p:sp>
        <p:nvSpPr>
          <p:cNvPr id="11" name="Rectangle: Rounded Corners 10">
            <a:extLst>
              <a:ext uri="{FF2B5EF4-FFF2-40B4-BE49-F238E27FC236}">
                <a16:creationId xmlns:a16="http://schemas.microsoft.com/office/drawing/2014/main" id="{95C4658B-5806-4DAE-A253-0DCD1EB1BB59}"/>
              </a:ext>
            </a:extLst>
          </p:cNvPr>
          <p:cNvSpPr/>
          <p:nvPr/>
        </p:nvSpPr>
        <p:spPr>
          <a:xfrm>
            <a:off x="8494922" y="2387017"/>
            <a:ext cx="2083906"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Web Child 2.0</a:t>
            </a:r>
            <a:br>
              <a:rPr lang="en-US" sz="1500" i="1" dirty="0">
                <a:solidFill>
                  <a:schemeClr val="tx1"/>
                </a:solidFill>
              </a:rPr>
            </a:br>
            <a:r>
              <a:rPr lang="en-US" sz="1500" dirty="0">
                <a:solidFill>
                  <a:schemeClr val="tx1"/>
                </a:solidFill>
              </a:rPr>
              <a:t>(Tandon et al., 2017)</a:t>
            </a:r>
          </a:p>
        </p:txBody>
      </p:sp>
      <p:sp>
        <p:nvSpPr>
          <p:cNvPr id="15" name="Rectangle: Rounded Corners 14">
            <a:extLst>
              <a:ext uri="{FF2B5EF4-FFF2-40B4-BE49-F238E27FC236}">
                <a16:creationId xmlns:a16="http://schemas.microsoft.com/office/drawing/2014/main" id="{248412AC-ACDF-415A-B5F5-68984D52229F}"/>
              </a:ext>
            </a:extLst>
          </p:cNvPr>
          <p:cNvSpPr/>
          <p:nvPr/>
        </p:nvSpPr>
        <p:spPr>
          <a:xfrm>
            <a:off x="3648867" y="4054064"/>
            <a:ext cx="1913519" cy="636319"/>
          </a:xfrm>
          <a:prstGeom prst="roundRect">
            <a:avLst>
              <a:gd name="adj" fmla="val 38129"/>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ConceptNet</a:t>
            </a:r>
            <a:br>
              <a:rPr lang="en-US" sz="1500" i="1" dirty="0">
                <a:solidFill>
                  <a:schemeClr val="tx1"/>
                </a:solidFill>
              </a:rPr>
            </a:br>
            <a:r>
              <a:rPr lang="en-US" sz="1500" dirty="0">
                <a:solidFill>
                  <a:schemeClr val="tx1"/>
                </a:solidFill>
              </a:rPr>
              <a:t>(Liu &amp; Singh, 2004)</a:t>
            </a:r>
          </a:p>
        </p:txBody>
      </p:sp>
      <p:sp>
        <p:nvSpPr>
          <p:cNvPr id="16" name="Rectangle: Rounded Corners 15">
            <a:extLst>
              <a:ext uri="{FF2B5EF4-FFF2-40B4-BE49-F238E27FC236}">
                <a16:creationId xmlns:a16="http://schemas.microsoft.com/office/drawing/2014/main" id="{4F747A6E-7185-4810-818B-04675F1C9A38}"/>
              </a:ext>
            </a:extLst>
          </p:cNvPr>
          <p:cNvSpPr/>
          <p:nvPr/>
        </p:nvSpPr>
        <p:spPr>
          <a:xfrm>
            <a:off x="6202062" y="2387017"/>
            <a:ext cx="2083906"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Web Child</a:t>
            </a:r>
            <a:br>
              <a:rPr lang="en-US" sz="1500" i="1" dirty="0">
                <a:solidFill>
                  <a:schemeClr val="tx1"/>
                </a:solidFill>
              </a:rPr>
            </a:br>
            <a:r>
              <a:rPr lang="en-US" sz="1500" dirty="0">
                <a:solidFill>
                  <a:schemeClr val="tx1"/>
                </a:solidFill>
              </a:rPr>
              <a:t>(Tandon et al., 2014)</a:t>
            </a:r>
          </a:p>
        </p:txBody>
      </p:sp>
      <p:sp>
        <p:nvSpPr>
          <p:cNvPr id="17" name="Rectangle: Rounded Corners 16">
            <a:extLst>
              <a:ext uri="{FF2B5EF4-FFF2-40B4-BE49-F238E27FC236}">
                <a16:creationId xmlns:a16="http://schemas.microsoft.com/office/drawing/2014/main" id="{70150581-4C8E-4547-91F4-7AE3013B9686}"/>
              </a:ext>
            </a:extLst>
          </p:cNvPr>
          <p:cNvSpPr/>
          <p:nvPr/>
        </p:nvSpPr>
        <p:spPr>
          <a:xfrm>
            <a:off x="427185" y="4035894"/>
            <a:ext cx="2892099" cy="672662"/>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Open Mind Common Sense</a:t>
            </a:r>
            <a:br>
              <a:rPr lang="en-US" sz="1500" i="1" dirty="0">
                <a:solidFill>
                  <a:schemeClr val="tx1"/>
                </a:solidFill>
              </a:rPr>
            </a:br>
            <a:r>
              <a:rPr lang="en-US" sz="1500" dirty="0">
                <a:solidFill>
                  <a:schemeClr val="tx1"/>
                </a:solidFill>
              </a:rPr>
              <a:t>(Minsky, Singh &amp; </a:t>
            </a:r>
            <a:r>
              <a:rPr lang="en-US" sz="1500" dirty="0" err="1">
                <a:solidFill>
                  <a:schemeClr val="tx1"/>
                </a:solidFill>
              </a:rPr>
              <a:t>Havasi</a:t>
            </a:r>
            <a:r>
              <a:rPr lang="en-US" sz="1500" dirty="0">
                <a:solidFill>
                  <a:schemeClr val="tx1"/>
                </a:solidFill>
              </a:rPr>
              <a:t>, 1999)</a:t>
            </a:r>
          </a:p>
        </p:txBody>
      </p:sp>
      <p:sp>
        <p:nvSpPr>
          <p:cNvPr id="18" name="Rectangle: Rounded Corners 17">
            <a:extLst>
              <a:ext uri="{FF2B5EF4-FFF2-40B4-BE49-F238E27FC236}">
                <a16:creationId xmlns:a16="http://schemas.microsoft.com/office/drawing/2014/main" id="{EB8C9D02-4C95-4994-BC85-5A5F12D17BCD}"/>
              </a:ext>
            </a:extLst>
          </p:cNvPr>
          <p:cNvSpPr/>
          <p:nvPr/>
        </p:nvSpPr>
        <p:spPr>
          <a:xfrm>
            <a:off x="205160" y="5026715"/>
            <a:ext cx="1905001"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Cyc</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et al., 1984)</a:t>
            </a:r>
          </a:p>
        </p:txBody>
      </p:sp>
      <p:sp>
        <p:nvSpPr>
          <p:cNvPr id="19" name="Rectangle: Rounded Corners 18">
            <a:extLst>
              <a:ext uri="{FF2B5EF4-FFF2-40B4-BE49-F238E27FC236}">
                <a16:creationId xmlns:a16="http://schemas.microsoft.com/office/drawing/2014/main" id="{52204697-0AA3-425A-8DD3-53EF3F710379}"/>
              </a:ext>
            </a:extLst>
          </p:cNvPr>
          <p:cNvSpPr/>
          <p:nvPr/>
        </p:nvSpPr>
        <p:spPr>
          <a:xfrm>
            <a:off x="6775096" y="5026715"/>
            <a:ext cx="1629332"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OpenCyc</a:t>
            </a:r>
            <a:r>
              <a:rPr lang="en-US" sz="1500" i="1" dirty="0">
                <a:solidFill>
                  <a:schemeClr val="tx1"/>
                </a:solidFill>
              </a:rPr>
              <a:t> 4.0</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2012)</a:t>
            </a:r>
          </a:p>
        </p:txBody>
      </p:sp>
      <p:sp>
        <p:nvSpPr>
          <p:cNvPr id="20" name="Rectangle: Rounded Corners 19">
            <a:extLst>
              <a:ext uri="{FF2B5EF4-FFF2-40B4-BE49-F238E27FC236}">
                <a16:creationId xmlns:a16="http://schemas.microsoft.com/office/drawing/2014/main" id="{E4FAFE10-09C1-42D7-AB7C-42B664F04BBC}"/>
              </a:ext>
            </a:extLst>
          </p:cNvPr>
          <p:cNvSpPr/>
          <p:nvPr/>
        </p:nvSpPr>
        <p:spPr>
          <a:xfrm>
            <a:off x="5114590" y="5026715"/>
            <a:ext cx="1629332"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err="1">
                <a:solidFill>
                  <a:schemeClr val="tx1"/>
                </a:solidFill>
              </a:rPr>
              <a:t>ResearchCyc</a:t>
            </a:r>
            <a:br>
              <a:rPr lang="en-US" sz="1500" i="1" dirty="0">
                <a:solidFill>
                  <a:schemeClr val="tx1"/>
                </a:solidFill>
              </a:rPr>
            </a:br>
            <a:r>
              <a:rPr lang="en-US" sz="1500" dirty="0">
                <a:solidFill>
                  <a:schemeClr val="tx1"/>
                </a:solidFill>
              </a:rPr>
              <a:t>(</a:t>
            </a:r>
            <a:r>
              <a:rPr lang="en-US" sz="1500" dirty="0" err="1">
                <a:solidFill>
                  <a:schemeClr val="tx1"/>
                </a:solidFill>
              </a:rPr>
              <a:t>Lenat</a:t>
            </a:r>
            <a:r>
              <a:rPr lang="en-US" sz="1500" dirty="0">
                <a:solidFill>
                  <a:schemeClr val="tx1"/>
                </a:solidFill>
              </a:rPr>
              <a:t>, 2006)</a:t>
            </a:r>
          </a:p>
        </p:txBody>
      </p:sp>
      <p:sp>
        <p:nvSpPr>
          <p:cNvPr id="21" name="Rectangle: Rounded Corners 20">
            <a:extLst>
              <a:ext uri="{FF2B5EF4-FFF2-40B4-BE49-F238E27FC236}">
                <a16:creationId xmlns:a16="http://schemas.microsoft.com/office/drawing/2014/main" id="{6BF324DF-523F-49C9-91DE-E4C46CC7DDC1}"/>
              </a:ext>
            </a:extLst>
          </p:cNvPr>
          <p:cNvSpPr/>
          <p:nvPr/>
        </p:nvSpPr>
        <p:spPr>
          <a:xfrm>
            <a:off x="7404624" y="3204799"/>
            <a:ext cx="2180596"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NELL</a:t>
            </a:r>
            <a:br>
              <a:rPr lang="en-US" sz="1500" i="1" dirty="0">
                <a:solidFill>
                  <a:schemeClr val="tx1"/>
                </a:solidFill>
              </a:rPr>
            </a:br>
            <a:r>
              <a:rPr lang="en-US" sz="1500" dirty="0">
                <a:solidFill>
                  <a:schemeClr val="tx1"/>
                </a:solidFill>
              </a:rPr>
              <a:t>(Mitchell et al., 2015)</a:t>
            </a:r>
          </a:p>
        </p:txBody>
      </p:sp>
      <p:sp>
        <p:nvSpPr>
          <p:cNvPr id="22" name="Rectangle: Rounded Corners 21">
            <a:extLst>
              <a:ext uri="{FF2B5EF4-FFF2-40B4-BE49-F238E27FC236}">
                <a16:creationId xmlns:a16="http://schemas.microsoft.com/office/drawing/2014/main" id="{8C22E92D-4A54-4333-9351-C5B35D147F6F}"/>
              </a:ext>
            </a:extLst>
          </p:cNvPr>
          <p:cNvSpPr/>
          <p:nvPr/>
        </p:nvSpPr>
        <p:spPr>
          <a:xfrm>
            <a:off x="4941447" y="3204799"/>
            <a:ext cx="2083907" cy="636320"/>
          </a:xfrm>
          <a:prstGeom prst="roundRect">
            <a:avLst>
              <a:gd name="adj" fmla="val 35330"/>
            </a:avLst>
          </a:prstGeom>
          <a:solidFill>
            <a:schemeClr val="bg1">
              <a:lumMod val="9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dirty="0">
                <a:solidFill>
                  <a:schemeClr val="tx1"/>
                </a:solidFill>
              </a:rPr>
              <a:t>NELL</a:t>
            </a:r>
            <a:br>
              <a:rPr lang="en-US" sz="1500" i="1" dirty="0">
                <a:solidFill>
                  <a:schemeClr val="tx1"/>
                </a:solidFill>
              </a:rPr>
            </a:br>
            <a:r>
              <a:rPr lang="en-US" sz="1500" dirty="0">
                <a:solidFill>
                  <a:schemeClr val="tx1"/>
                </a:solidFill>
              </a:rPr>
              <a:t>(Carlson et al., 2010)</a:t>
            </a:r>
          </a:p>
        </p:txBody>
      </p:sp>
      <p:cxnSp>
        <p:nvCxnSpPr>
          <p:cNvPr id="4" name="Straight Arrow Connector 3">
            <a:extLst>
              <a:ext uri="{FF2B5EF4-FFF2-40B4-BE49-F238E27FC236}">
                <a16:creationId xmlns:a16="http://schemas.microsoft.com/office/drawing/2014/main" id="{DDB657EC-BED6-45D8-AC2C-247BE6079C64}"/>
              </a:ext>
            </a:extLst>
          </p:cNvPr>
          <p:cNvCxnSpPr>
            <a:cxnSpLocks/>
          </p:cNvCxnSpPr>
          <p:nvPr/>
        </p:nvCxnSpPr>
        <p:spPr>
          <a:xfrm>
            <a:off x="205160" y="6010197"/>
            <a:ext cx="11735049" cy="0"/>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39956B6-2815-487C-9AF3-CFEE2BD58AEF}"/>
              </a:ext>
            </a:extLst>
          </p:cNvPr>
          <p:cNvCxnSpPr>
            <a:cxnSpLocks/>
          </p:cNvCxnSpPr>
          <p:nvPr/>
        </p:nvCxnSpPr>
        <p:spPr>
          <a:xfrm flipH="1" flipV="1">
            <a:off x="11819961" y="1305339"/>
            <a:ext cx="14230" cy="4625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DC3522B-A94E-4896-9A4F-B205ED3A86AE}"/>
              </a:ext>
            </a:extLst>
          </p:cNvPr>
          <p:cNvSpPr/>
          <p:nvPr/>
        </p:nvSpPr>
        <p:spPr>
          <a:xfrm>
            <a:off x="10912188" y="6183992"/>
            <a:ext cx="717248" cy="369332"/>
          </a:xfrm>
          <a:prstGeom prst="rect">
            <a:avLst/>
          </a:prstGeom>
        </p:spPr>
        <p:txBody>
          <a:bodyPr wrap="none">
            <a:spAutoFit/>
          </a:bodyPr>
          <a:lstStyle/>
          <a:p>
            <a:r>
              <a:rPr lang="en-US" i="1" dirty="0"/>
              <a:t>today</a:t>
            </a:r>
            <a:endParaRPr lang="en-US" dirty="0"/>
          </a:p>
        </p:txBody>
      </p:sp>
      <p:pic>
        <p:nvPicPr>
          <p:cNvPr id="27" name="Google Shape;1003;p38">
            <a:extLst>
              <a:ext uri="{FF2B5EF4-FFF2-40B4-BE49-F238E27FC236}">
                <a16:creationId xmlns:a16="http://schemas.microsoft.com/office/drawing/2014/main" id="{46A46681-0F22-4B44-9801-BF29198AF4AA}"/>
              </a:ext>
            </a:extLst>
          </p:cNvPr>
          <p:cNvPicPr preferRelativeResize="0"/>
          <p:nvPr/>
        </p:nvPicPr>
        <p:blipFill>
          <a:blip r:embed="rId3">
            <a:alphaModFix/>
          </a:blip>
          <a:stretch>
            <a:fillRect/>
          </a:stretch>
        </p:blipFill>
        <p:spPr>
          <a:xfrm>
            <a:off x="763476" y="1564263"/>
            <a:ext cx="1380209" cy="1645508"/>
          </a:xfrm>
          <a:prstGeom prst="rect">
            <a:avLst/>
          </a:prstGeom>
          <a:noFill/>
          <a:ln>
            <a:noFill/>
          </a:ln>
        </p:spPr>
      </p:pic>
    </p:spTree>
    <p:extLst>
      <p:ext uri="{BB962C8B-B14F-4D97-AF65-F5344CB8AC3E}">
        <p14:creationId xmlns:p14="http://schemas.microsoft.com/office/powerpoint/2010/main" val="1883505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42"/>
          <p:cNvSpPr txBox="1"/>
          <p:nvPr/>
        </p:nvSpPr>
        <p:spPr>
          <a:xfrm>
            <a:off x="-64886" y="6099052"/>
            <a:ext cx="12417200" cy="726400"/>
          </a:xfrm>
          <a:prstGeom prst="rect">
            <a:avLst/>
          </a:prstGeom>
          <a:noFill/>
          <a:ln>
            <a:noFill/>
          </a:ln>
        </p:spPr>
        <p:txBody>
          <a:bodyPr spcFirstLastPara="1" wrap="square" lIns="121900" tIns="121900" rIns="121900" bIns="121900" anchor="t" anchorCtr="0">
            <a:noAutofit/>
          </a:bodyPr>
          <a:lstStyle/>
          <a:p>
            <a:r>
              <a:rPr lang="en-GB" sz="1533">
                <a:solidFill>
                  <a:srgbClr val="666666"/>
                </a:solidFill>
                <a:latin typeface="Josefin Sans"/>
                <a:ea typeface="Josefin Sans"/>
                <a:cs typeface="Josefin Sans"/>
                <a:sym typeface="Josefin Sans"/>
              </a:rPr>
              <a:t>Conceptnet 5.5: An open multilingual graph of general knowledge. </a:t>
            </a:r>
            <a:r>
              <a:rPr lang="en-GB" sz="1533" i="1">
                <a:solidFill>
                  <a:srgbClr val="666666"/>
                </a:solidFill>
                <a:latin typeface="Josefin Sans"/>
                <a:ea typeface="Josefin Sans"/>
                <a:cs typeface="Josefin Sans"/>
                <a:sym typeface="Josefin Sans"/>
              </a:rPr>
              <a:t>Robyn Speer, Joshua Chin, and Catherine Havasi.</a:t>
            </a:r>
            <a:r>
              <a:rPr lang="en-GB" sz="1533">
                <a:solidFill>
                  <a:srgbClr val="666666"/>
                </a:solidFill>
                <a:latin typeface="Josefin Sans"/>
                <a:ea typeface="Josefin Sans"/>
                <a:cs typeface="Josefin Sans"/>
                <a:sym typeface="Josefin Sans"/>
              </a:rPr>
              <a:t> AAAI 2017. </a:t>
            </a:r>
            <a:endParaRPr sz="1533">
              <a:solidFill>
                <a:srgbClr val="666666"/>
              </a:solidFill>
              <a:latin typeface="Josefin Sans"/>
              <a:ea typeface="Josefin Sans"/>
              <a:cs typeface="Josefin Sans"/>
              <a:sym typeface="Josefin Sans"/>
            </a:endParaRPr>
          </a:p>
        </p:txBody>
      </p:sp>
      <p:sp>
        <p:nvSpPr>
          <p:cNvPr id="1055" name="Google Shape;1055;p42"/>
          <p:cNvSpPr txBox="1">
            <a:spLocks noGrp="1"/>
          </p:cNvSpPr>
          <p:nvPr>
            <p:ph type="title"/>
          </p:nvPr>
        </p:nvSpPr>
        <p:spPr>
          <a:prstGeom prst="rect">
            <a:avLst/>
          </a:prstGeom>
        </p:spPr>
        <p:txBody>
          <a:bodyPr spcFirstLastPara="1" wrap="square" lIns="121900" tIns="121900" rIns="121900" bIns="121900" anchor="ctr" anchorCtr="0">
            <a:noAutofit/>
          </a:bodyPr>
          <a:lstStyle/>
          <a:p>
            <a:pPr>
              <a:buClr>
                <a:schemeClr val="dk1"/>
              </a:buClr>
              <a:buSzPts val="1100"/>
            </a:pPr>
            <a:r>
              <a:rPr lang="en-GB" sz="4800" dirty="0" err="1"/>
              <a:t>ConceptNet</a:t>
            </a:r>
            <a:endParaRPr sz="4800" dirty="0"/>
          </a:p>
        </p:txBody>
      </p:sp>
      <p:sp>
        <p:nvSpPr>
          <p:cNvPr id="1073" name="Google Shape;1073;p42"/>
          <p:cNvSpPr txBox="1">
            <a:spLocks noGrp="1"/>
          </p:cNvSpPr>
          <p:nvPr>
            <p:ph type="sldNum" idx="12"/>
          </p:nvPr>
        </p:nvSpPr>
        <p:spPr>
          <a:prstGeom prst="rect">
            <a:avLst/>
          </a:prstGeom>
        </p:spPr>
        <p:txBody>
          <a:bodyPr spcFirstLastPara="1" wrap="square" lIns="121900" tIns="121900" rIns="121900" bIns="121900" anchor="t" anchorCtr="0">
            <a:noAutofit/>
          </a:bodyPr>
          <a:lstStyle/>
          <a:p>
            <a:fld id="{00000000-1234-1234-1234-123412341234}" type="slidenum">
              <a:rPr lang="en-GB"/>
              <a:pPr/>
              <a:t>54</a:t>
            </a:fld>
            <a:endParaRPr/>
          </a:p>
        </p:txBody>
      </p:sp>
      <p:grpSp>
        <p:nvGrpSpPr>
          <p:cNvPr id="1056" name="Google Shape;1056;p42"/>
          <p:cNvGrpSpPr/>
          <p:nvPr/>
        </p:nvGrpSpPr>
        <p:grpSpPr>
          <a:xfrm>
            <a:off x="3472114" y="1326452"/>
            <a:ext cx="5247773" cy="4423017"/>
            <a:chOff x="259300" y="994838"/>
            <a:chExt cx="3935830" cy="3317263"/>
          </a:xfrm>
        </p:grpSpPr>
        <p:sp>
          <p:nvSpPr>
            <p:cNvPr id="1057" name="Google Shape;1057;p42"/>
            <p:cNvSpPr/>
            <p:nvPr/>
          </p:nvSpPr>
          <p:spPr>
            <a:xfrm>
              <a:off x="3062000" y="3830888"/>
              <a:ext cx="693300" cy="4812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car</a:t>
              </a:r>
              <a:endParaRPr sz="1867">
                <a:latin typeface="Josefin Sans Medium"/>
                <a:ea typeface="Josefin Sans Medium"/>
                <a:cs typeface="Josefin Sans Medium"/>
                <a:sym typeface="Josefin Sans Medium"/>
              </a:endParaRPr>
            </a:p>
          </p:txBody>
        </p:sp>
        <p:sp>
          <p:nvSpPr>
            <p:cNvPr id="1058" name="Google Shape;1058;p42"/>
            <p:cNvSpPr/>
            <p:nvPr/>
          </p:nvSpPr>
          <p:spPr>
            <a:xfrm>
              <a:off x="259300" y="3830900"/>
              <a:ext cx="2003700" cy="4812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cost a lot of money</a:t>
              </a:r>
              <a:endParaRPr sz="1867">
                <a:latin typeface="Josefin Sans Medium"/>
                <a:ea typeface="Josefin Sans Medium"/>
                <a:cs typeface="Josefin Sans Medium"/>
                <a:sym typeface="Josefin Sans Medium"/>
              </a:endParaRPr>
            </a:p>
          </p:txBody>
        </p:sp>
        <p:cxnSp>
          <p:nvCxnSpPr>
            <p:cNvPr id="1059" name="Google Shape;1059;p42"/>
            <p:cNvCxnSpPr>
              <a:stCxn id="1057" idx="1"/>
            </p:cNvCxnSpPr>
            <p:nvPr/>
          </p:nvCxnSpPr>
          <p:spPr>
            <a:xfrm rot="10800000">
              <a:off x="2270300" y="4070288"/>
              <a:ext cx="791700" cy="1200"/>
            </a:xfrm>
            <a:prstGeom prst="straightConnector1">
              <a:avLst/>
            </a:prstGeom>
            <a:noFill/>
            <a:ln w="9525" cap="flat" cmpd="sng">
              <a:solidFill>
                <a:schemeClr val="dk2"/>
              </a:solidFill>
              <a:prstDash val="solid"/>
              <a:round/>
              <a:headEnd type="none" w="med" len="med"/>
              <a:tailEnd type="triangle" w="med" len="med"/>
            </a:ln>
          </p:spPr>
        </p:cxnSp>
        <p:sp>
          <p:nvSpPr>
            <p:cNvPr id="1060" name="Google Shape;1060;p42"/>
            <p:cNvSpPr txBox="1"/>
            <p:nvPr/>
          </p:nvSpPr>
          <p:spPr>
            <a:xfrm>
              <a:off x="2155925" y="3729713"/>
              <a:ext cx="1167300" cy="3324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is capable of</a:t>
              </a:r>
              <a:endParaRPr sz="1467">
                <a:latin typeface="Josefin Sans Medium"/>
                <a:ea typeface="Josefin Sans Medium"/>
                <a:cs typeface="Josefin Sans Medium"/>
                <a:sym typeface="Josefin Sans Medium"/>
              </a:endParaRPr>
            </a:p>
          </p:txBody>
        </p:sp>
        <p:sp>
          <p:nvSpPr>
            <p:cNvPr id="1061" name="Google Shape;1061;p42"/>
            <p:cNvSpPr/>
            <p:nvPr/>
          </p:nvSpPr>
          <p:spPr>
            <a:xfrm>
              <a:off x="641000" y="1033713"/>
              <a:ext cx="693300" cy="4812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job</a:t>
              </a:r>
              <a:endParaRPr sz="1867">
                <a:latin typeface="Josefin Sans Medium"/>
                <a:ea typeface="Josefin Sans Medium"/>
                <a:cs typeface="Josefin Sans Medium"/>
                <a:sym typeface="Josefin Sans Medium"/>
              </a:endParaRPr>
            </a:p>
          </p:txBody>
        </p:sp>
        <p:cxnSp>
          <p:nvCxnSpPr>
            <p:cNvPr id="1062" name="Google Shape;1062;p42"/>
            <p:cNvCxnSpPr>
              <a:stCxn id="1061" idx="3"/>
              <a:endCxn id="1063" idx="1"/>
            </p:cNvCxnSpPr>
            <p:nvPr/>
          </p:nvCxnSpPr>
          <p:spPr>
            <a:xfrm>
              <a:off x="1334300" y="1274313"/>
              <a:ext cx="1291200" cy="0"/>
            </a:xfrm>
            <a:prstGeom prst="straightConnector1">
              <a:avLst/>
            </a:prstGeom>
            <a:noFill/>
            <a:ln w="9525" cap="flat" cmpd="sng">
              <a:solidFill>
                <a:schemeClr val="dk2"/>
              </a:solidFill>
              <a:prstDash val="solid"/>
              <a:round/>
              <a:headEnd type="none" w="med" len="med"/>
              <a:tailEnd type="triangle" w="med" len="med"/>
            </a:ln>
          </p:spPr>
        </p:cxnSp>
        <p:sp>
          <p:nvSpPr>
            <p:cNvPr id="1064" name="Google Shape;1064;p42"/>
            <p:cNvSpPr txBox="1"/>
            <p:nvPr/>
          </p:nvSpPr>
          <p:spPr>
            <a:xfrm>
              <a:off x="1364375" y="994838"/>
              <a:ext cx="1167300" cy="3324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is used for</a:t>
              </a:r>
              <a:endParaRPr sz="1467">
                <a:latin typeface="Josefin Sans Medium"/>
                <a:ea typeface="Josefin Sans Medium"/>
                <a:cs typeface="Josefin Sans Medium"/>
                <a:sym typeface="Josefin Sans Medium"/>
              </a:endParaRPr>
            </a:p>
          </p:txBody>
        </p:sp>
        <p:sp>
          <p:nvSpPr>
            <p:cNvPr id="1063" name="Google Shape;1063;p42"/>
            <p:cNvSpPr/>
            <p:nvPr/>
          </p:nvSpPr>
          <p:spPr>
            <a:xfrm>
              <a:off x="2625350" y="1033713"/>
              <a:ext cx="1566600" cy="4812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make money</a:t>
              </a:r>
              <a:endParaRPr sz="1867">
                <a:latin typeface="Josefin Sans Medium"/>
                <a:ea typeface="Josefin Sans Medium"/>
                <a:cs typeface="Josefin Sans Medium"/>
                <a:sym typeface="Josefin Sans Medium"/>
              </a:endParaRPr>
            </a:p>
          </p:txBody>
        </p:sp>
        <p:sp>
          <p:nvSpPr>
            <p:cNvPr id="1065" name="Google Shape;1065;p42"/>
            <p:cNvSpPr/>
            <p:nvPr/>
          </p:nvSpPr>
          <p:spPr>
            <a:xfrm>
              <a:off x="2650250" y="1960413"/>
              <a:ext cx="1516800" cy="4812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spend money</a:t>
              </a:r>
              <a:endParaRPr sz="1867">
                <a:latin typeface="Josefin Sans Medium"/>
                <a:ea typeface="Josefin Sans Medium"/>
                <a:cs typeface="Josefin Sans Medium"/>
                <a:sym typeface="Josefin Sans Medium"/>
              </a:endParaRPr>
            </a:p>
          </p:txBody>
        </p:sp>
        <p:cxnSp>
          <p:nvCxnSpPr>
            <p:cNvPr id="1066" name="Google Shape;1066;p42"/>
            <p:cNvCxnSpPr>
              <a:stCxn id="1065" idx="0"/>
              <a:endCxn id="1063" idx="2"/>
            </p:cNvCxnSpPr>
            <p:nvPr/>
          </p:nvCxnSpPr>
          <p:spPr>
            <a:xfrm rot="10800000">
              <a:off x="3408650" y="1514913"/>
              <a:ext cx="0" cy="445500"/>
            </a:xfrm>
            <a:prstGeom prst="straightConnector1">
              <a:avLst/>
            </a:prstGeom>
            <a:noFill/>
            <a:ln w="9525" cap="flat" cmpd="sng">
              <a:solidFill>
                <a:schemeClr val="dk2"/>
              </a:solidFill>
              <a:prstDash val="solid"/>
              <a:round/>
              <a:headEnd type="none" w="med" len="med"/>
              <a:tailEnd type="triangle" w="med" len="med"/>
            </a:ln>
          </p:spPr>
        </p:cxnSp>
        <p:sp>
          <p:nvSpPr>
            <p:cNvPr id="1067" name="Google Shape;1067;p42"/>
            <p:cNvSpPr txBox="1"/>
            <p:nvPr/>
          </p:nvSpPr>
          <p:spPr>
            <a:xfrm>
              <a:off x="3027830" y="1615725"/>
              <a:ext cx="1167300" cy="3321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requires</a:t>
              </a:r>
              <a:endParaRPr sz="1467">
                <a:latin typeface="Josefin Sans Medium"/>
                <a:ea typeface="Josefin Sans Medium"/>
                <a:cs typeface="Josefin Sans Medium"/>
                <a:sym typeface="Josefin Sans Medium"/>
              </a:endParaRPr>
            </a:p>
          </p:txBody>
        </p:sp>
        <p:sp>
          <p:nvSpPr>
            <p:cNvPr id="1068" name="Google Shape;1068;p42"/>
            <p:cNvSpPr/>
            <p:nvPr/>
          </p:nvSpPr>
          <p:spPr>
            <a:xfrm>
              <a:off x="3062000" y="2886888"/>
              <a:ext cx="693300" cy="4812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Secular One"/>
                  <a:ea typeface="Secular One"/>
                  <a:cs typeface="Secular One"/>
                  <a:sym typeface="Secular One"/>
                </a:rPr>
                <a:t>buy</a:t>
              </a:r>
              <a:endParaRPr sz="1867">
                <a:latin typeface="Secular One"/>
                <a:ea typeface="Secular One"/>
                <a:cs typeface="Secular One"/>
                <a:sym typeface="Secular One"/>
              </a:endParaRPr>
            </a:p>
          </p:txBody>
        </p:sp>
        <p:sp>
          <p:nvSpPr>
            <p:cNvPr id="1069" name="Google Shape;1069;p42"/>
            <p:cNvSpPr txBox="1"/>
            <p:nvPr/>
          </p:nvSpPr>
          <p:spPr>
            <a:xfrm>
              <a:off x="2951630" y="2520250"/>
              <a:ext cx="1167300" cy="3321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requires</a:t>
              </a:r>
              <a:endParaRPr sz="1467">
                <a:latin typeface="Josefin Sans Medium"/>
                <a:ea typeface="Josefin Sans Medium"/>
                <a:cs typeface="Josefin Sans Medium"/>
                <a:sym typeface="Josefin Sans Medium"/>
              </a:endParaRPr>
            </a:p>
          </p:txBody>
        </p:sp>
        <p:cxnSp>
          <p:nvCxnSpPr>
            <p:cNvPr id="1070" name="Google Shape;1070;p42"/>
            <p:cNvCxnSpPr>
              <a:stCxn id="1068" idx="0"/>
              <a:endCxn id="1065" idx="2"/>
            </p:cNvCxnSpPr>
            <p:nvPr/>
          </p:nvCxnSpPr>
          <p:spPr>
            <a:xfrm rot="10800000">
              <a:off x="3408650" y="2441688"/>
              <a:ext cx="0" cy="445200"/>
            </a:xfrm>
            <a:prstGeom prst="straightConnector1">
              <a:avLst/>
            </a:prstGeom>
            <a:noFill/>
            <a:ln w="9525" cap="flat" cmpd="sng">
              <a:solidFill>
                <a:schemeClr val="dk2"/>
              </a:solidFill>
              <a:prstDash val="solid"/>
              <a:round/>
              <a:headEnd type="none" w="med" len="med"/>
              <a:tailEnd type="triangle" w="med" len="med"/>
            </a:ln>
          </p:spPr>
        </p:cxnSp>
        <p:cxnSp>
          <p:nvCxnSpPr>
            <p:cNvPr id="1071" name="Google Shape;1071;p42"/>
            <p:cNvCxnSpPr>
              <a:stCxn id="1068" idx="2"/>
              <a:endCxn id="1057" idx="0"/>
            </p:cNvCxnSpPr>
            <p:nvPr/>
          </p:nvCxnSpPr>
          <p:spPr>
            <a:xfrm>
              <a:off x="3408650" y="3368088"/>
              <a:ext cx="0" cy="462900"/>
            </a:xfrm>
            <a:prstGeom prst="straightConnector1">
              <a:avLst/>
            </a:prstGeom>
            <a:noFill/>
            <a:ln w="9525" cap="flat" cmpd="sng">
              <a:solidFill>
                <a:schemeClr val="dk2"/>
              </a:solidFill>
              <a:prstDash val="solid"/>
              <a:round/>
              <a:headEnd type="none" w="med" len="med"/>
              <a:tailEnd type="triangle" w="med" len="med"/>
            </a:ln>
          </p:spPr>
        </p:cxnSp>
        <p:sp>
          <p:nvSpPr>
            <p:cNvPr id="1072" name="Google Shape;1072;p42"/>
            <p:cNvSpPr txBox="1"/>
            <p:nvPr/>
          </p:nvSpPr>
          <p:spPr>
            <a:xfrm rot="-3739">
              <a:off x="2956618" y="3433138"/>
              <a:ext cx="1103401" cy="3327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something to</a:t>
              </a:r>
              <a:endParaRPr sz="1467">
                <a:latin typeface="Josefin Sans Medium"/>
                <a:ea typeface="Josefin Sans Medium"/>
                <a:cs typeface="Josefin Sans Medium"/>
                <a:sym typeface="Josefin Sans Medium"/>
              </a:endParaRPr>
            </a:p>
          </p:txBody>
        </p:sp>
      </p:grpSp>
      <p:pic>
        <p:nvPicPr>
          <p:cNvPr id="1074" name="Google Shape;1074;p42"/>
          <p:cNvPicPr preferRelativeResize="0"/>
          <p:nvPr/>
        </p:nvPicPr>
        <p:blipFill>
          <a:blip r:embed="rId3">
            <a:alphaModFix/>
          </a:blip>
          <a:stretch>
            <a:fillRect/>
          </a:stretch>
        </p:blipFill>
        <p:spPr>
          <a:xfrm>
            <a:off x="4443247" y="123103"/>
            <a:ext cx="1125367" cy="1125367"/>
          </a:xfrm>
          <a:prstGeom prst="rect">
            <a:avLst/>
          </a:prstGeom>
          <a:noFill/>
          <a:ln>
            <a:noFill/>
          </a:ln>
        </p:spPr>
      </p:pic>
      <p:pic>
        <p:nvPicPr>
          <p:cNvPr id="25" name="Google Shape;1003;p38">
            <a:extLst>
              <a:ext uri="{FF2B5EF4-FFF2-40B4-BE49-F238E27FC236}">
                <a16:creationId xmlns:a16="http://schemas.microsoft.com/office/drawing/2014/main" id="{C26A5425-CBD9-C346-87F4-F29EA3F4C7E3}"/>
              </a:ext>
            </a:extLst>
          </p:cNvPr>
          <p:cNvPicPr preferRelativeResize="0"/>
          <p:nvPr/>
        </p:nvPicPr>
        <p:blipFill>
          <a:blip r:embed="rId4">
            <a:alphaModFix/>
          </a:blip>
          <a:stretch>
            <a:fillRect/>
          </a:stretch>
        </p:blipFill>
        <p:spPr>
          <a:xfrm>
            <a:off x="763476" y="1564263"/>
            <a:ext cx="1380209" cy="164550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87" name="Google Shape;1087;p43"/>
          <p:cNvSpPr txBox="1">
            <a:spLocks noGrp="1"/>
          </p:cNvSpPr>
          <p:nvPr>
            <p:ph type="title"/>
          </p:nvPr>
        </p:nvSpPr>
        <p:spPr>
          <a:xfrm>
            <a:off x="0" y="5097993"/>
            <a:ext cx="10954127" cy="772052"/>
          </a:xfrm>
          <a:prstGeom prst="rect">
            <a:avLst/>
          </a:prstGeom>
        </p:spPr>
        <p:txBody>
          <a:bodyPr spcFirstLastPara="1" wrap="square" lIns="121900" tIns="121900" rIns="121900" bIns="121900" anchor="ctr" anchorCtr="0">
            <a:noAutofit/>
          </a:bodyPr>
          <a:lstStyle/>
          <a:p>
            <a:pPr algn="ctr"/>
            <a:r>
              <a:rPr lang="en-GB" sz="1867" dirty="0"/>
              <a:t>Knowledge Bases</a:t>
            </a:r>
            <a:endParaRPr sz="1867" dirty="0"/>
          </a:p>
        </p:txBody>
      </p:sp>
      <p:sp>
        <p:nvSpPr>
          <p:cNvPr id="1080" name="Google Shape;1080;p43"/>
          <p:cNvSpPr txBox="1">
            <a:spLocks noGrp="1"/>
          </p:cNvSpPr>
          <p:nvPr>
            <p:ph type="sldNum" idx="12"/>
          </p:nvPr>
        </p:nvSpPr>
        <p:spPr>
          <a:prstGeom prst="rect">
            <a:avLst/>
          </a:prstGeom>
        </p:spPr>
        <p:txBody>
          <a:bodyPr spcFirstLastPara="1" wrap="square" lIns="121900" tIns="121900" rIns="121900" bIns="121900" anchor="t" anchorCtr="0">
            <a:noAutofit/>
          </a:bodyPr>
          <a:lstStyle/>
          <a:p>
            <a:fld id="{00000000-1234-1234-1234-123412341234}" type="slidenum">
              <a:rPr lang="en-GB"/>
              <a:pPr/>
              <a:t>55</a:t>
            </a:fld>
            <a:endParaRPr/>
          </a:p>
        </p:txBody>
      </p:sp>
      <p:sp>
        <p:nvSpPr>
          <p:cNvPr id="1088" name="Google Shape;1088;p43"/>
          <p:cNvSpPr txBox="1">
            <a:spLocks noGrp="1"/>
          </p:cNvSpPr>
          <p:nvPr>
            <p:ph type="title" idx="4294967295"/>
          </p:nvPr>
        </p:nvSpPr>
        <p:spPr>
          <a:xfrm>
            <a:off x="0" y="5270500"/>
            <a:ext cx="2549525" cy="427038"/>
          </a:xfrm>
          <a:prstGeom prst="rect">
            <a:avLst/>
          </a:prstGeom>
        </p:spPr>
        <p:txBody>
          <a:bodyPr spcFirstLastPara="1" wrap="square" lIns="121900" tIns="121900" rIns="121900" bIns="121900" anchor="ctr" anchorCtr="0">
            <a:noAutofit/>
          </a:bodyPr>
          <a:lstStyle/>
          <a:p>
            <a:pPr algn="ctr"/>
            <a:r>
              <a:rPr lang="en-GB" sz="1867"/>
              <a:t>Mining from Text </a:t>
            </a:r>
            <a:endParaRPr sz="1867"/>
          </a:p>
        </p:txBody>
      </p:sp>
      <p:sp>
        <p:nvSpPr>
          <p:cNvPr id="1089" name="Google Shape;1089;p43"/>
          <p:cNvSpPr txBox="1">
            <a:spLocks noGrp="1"/>
          </p:cNvSpPr>
          <p:nvPr>
            <p:ph type="title" idx="4294967295"/>
          </p:nvPr>
        </p:nvSpPr>
        <p:spPr>
          <a:xfrm>
            <a:off x="9642475" y="5270500"/>
            <a:ext cx="2549525" cy="427038"/>
          </a:xfrm>
          <a:prstGeom prst="rect">
            <a:avLst/>
          </a:prstGeom>
        </p:spPr>
        <p:txBody>
          <a:bodyPr spcFirstLastPara="1" wrap="square" lIns="121900" tIns="121900" rIns="121900" bIns="121900" anchor="ctr" anchorCtr="0">
            <a:noAutofit/>
          </a:bodyPr>
          <a:lstStyle/>
          <a:p>
            <a:pPr algn="ctr"/>
            <a:r>
              <a:rPr lang="en-GB" sz="1867"/>
              <a:t>Tools</a:t>
            </a:r>
            <a:endParaRPr sz="1867"/>
          </a:p>
        </p:txBody>
      </p:sp>
      <p:pic>
        <p:nvPicPr>
          <p:cNvPr id="1081" name="Google Shape;1081;p43"/>
          <p:cNvPicPr preferRelativeResize="0"/>
          <p:nvPr/>
        </p:nvPicPr>
        <p:blipFill>
          <a:blip r:embed="rId3">
            <a:alphaModFix/>
          </a:blip>
          <a:stretch>
            <a:fillRect/>
          </a:stretch>
        </p:blipFill>
        <p:spPr>
          <a:xfrm>
            <a:off x="815452" y="1842000"/>
            <a:ext cx="3150033" cy="3428000"/>
          </a:xfrm>
          <a:prstGeom prst="rect">
            <a:avLst/>
          </a:prstGeom>
          <a:noFill/>
          <a:ln>
            <a:noFill/>
          </a:ln>
        </p:spPr>
      </p:pic>
      <p:sp>
        <p:nvSpPr>
          <p:cNvPr id="1082" name="Google Shape;1082;p43"/>
          <p:cNvSpPr txBox="1"/>
          <p:nvPr/>
        </p:nvSpPr>
        <p:spPr>
          <a:xfrm>
            <a:off x="1353149" y="3112967"/>
            <a:ext cx="2301600" cy="116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WordNet</a:t>
            </a:r>
            <a:endParaRPr sz="1867">
              <a:latin typeface="Josefin Sans"/>
              <a:ea typeface="Josefin Sans"/>
              <a:cs typeface="Josefin Sans"/>
              <a:sym typeface="Josefin Sans"/>
            </a:endParaRPr>
          </a:p>
          <a:p>
            <a:r>
              <a:rPr lang="en-GB" sz="1867">
                <a:latin typeface="Josefin Sans"/>
                <a:ea typeface="Josefin Sans"/>
                <a:cs typeface="Josefin Sans"/>
                <a:sym typeface="Josefin Sans"/>
              </a:rPr>
              <a:t>SentiWordNet</a:t>
            </a:r>
            <a:endParaRPr sz="1867">
              <a:latin typeface="Josefin Sans"/>
              <a:ea typeface="Josefin Sans"/>
              <a:cs typeface="Josefin Sans"/>
              <a:sym typeface="Josefin Sans"/>
            </a:endParaRPr>
          </a:p>
          <a:p>
            <a:r>
              <a:rPr lang="en-GB" sz="1867">
                <a:latin typeface="Josefin Sans"/>
                <a:ea typeface="Josefin Sans"/>
                <a:cs typeface="Josefin Sans"/>
                <a:sym typeface="Josefin Sans"/>
              </a:rPr>
              <a:t>ATOMIC</a:t>
            </a:r>
            <a:endParaRPr sz="1867">
              <a:latin typeface="Josefin Sans"/>
              <a:ea typeface="Josefin Sans"/>
              <a:cs typeface="Josefin Sans"/>
              <a:sym typeface="Josefin Sans"/>
            </a:endParaRPr>
          </a:p>
        </p:txBody>
      </p:sp>
      <p:pic>
        <p:nvPicPr>
          <p:cNvPr id="1083" name="Google Shape;1083;p43"/>
          <p:cNvPicPr preferRelativeResize="0"/>
          <p:nvPr/>
        </p:nvPicPr>
        <p:blipFill>
          <a:blip r:embed="rId4">
            <a:alphaModFix/>
          </a:blip>
          <a:stretch>
            <a:fillRect/>
          </a:stretch>
        </p:blipFill>
        <p:spPr>
          <a:xfrm>
            <a:off x="4487850" y="2049534"/>
            <a:ext cx="3367133" cy="2856500"/>
          </a:xfrm>
          <a:prstGeom prst="rect">
            <a:avLst/>
          </a:prstGeom>
          <a:noFill/>
          <a:ln>
            <a:noFill/>
          </a:ln>
        </p:spPr>
      </p:pic>
      <p:sp>
        <p:nvSpPr>
          <p:cNvPr id="1084" name="Google Shape;1084;p43"/>
          <p:cNvSpPr txBox="1"/>
          <p:nvPr/>
        </p:nvSpPr>
        <p:spPr>
          <a:xfrm>
            <a:off x="4337349" y="3112967"/>
            <a:ext cx="3202400" cy="116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Mining script knowledge from corpora, event plausibility from corpora</a:t>
            </a:r>
            <a:endParaRPr sz="1867">
              <a:latin typeface="Josefin Sans"/>
              <a:ea typeface="Josefin Sans"/>
              <a:cs typeface="Josefin Sans"/>
              <a:sym typeface="Josefin Sans"/>
            </a:endParaRPr>
          </a:p>
        </p:txBody>
      </p:sp>
      <p:pic>
        <p:nvPicPr>
          <p:cNvPr id="1085" name="Google Shape;1085;p43"/>
          <p:cNvPicPr preferRelativeResize="0"/>
          <p:nvPr/>
        </p:nvPicPr>
        <p:blipFill>
          <a:blip r:embed="rId5">
            <a:alphaModFix/>
          </a:blip>
          <a:stretch>
            <a:fillRect/>
          </a:stretch>
        </p:blipFill>
        <p:spPr>
          <a:xfrm>
            <a:off x="8174149" y="1972000"/>
            <a:ext cx="2914000" cy="2914000"/>
          </a:xfrm>
          <a:prstGeom prst="rect">
            <a:avLst/>
          </a:prstGeom>
          <a:noFill/>
          <a:ln>
            <a:noFill/>
          </a:ln>
        </p:spPr>
      </p:pic>
      <p:sp>
        <p:nvSpPr>
          <p:cNvPr id="1086" name="Google Shape;1086;p43"/>
          <p:cNvSpPr txBox="1"/>
          <p:nvPr/>
        </p:nvSpPr>
        <p:spPr>
          <a:xfrm>
            <a:off x="8174149" y="3112967"/>
            <a:ext cx="3202400" cy="116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Knowledge base embeddings, sentiment analysis models, COMET</a:t>
            </a:r>
            <a:endParaRPr sz="1867">
              <a:latin typeface="Josefin Sans"/>
              <a:ea typeface="Josefin Sans"/>
              <a:cs typeface="Josefin Sans"/>
              <a:sym typeface="Josefin Sans"/>
            </a:endParaRPr>
          </a:p>
        </p:txBody>
      </p:sp>
      <p:sp>
        <p:nvSpPr>
          <p:cNvPr id="20" name="TextBox 19">
            <a:extLst>
              <a:ext uri="{FF2B5EF4-FFF2-40B4-BE49-F238E27FC236}">
                <a16:creationId xmlns:a16="http://schemas.microsoft.com/office/drawing/2014/main" id="{BABE6D1B-1358-9849-AE1A-C5D47A3D918D}"/>
              </a:ext>
            </a:extLst>
          </p:cNvPr>
          <p:cNvSpPr txBox="1"/>
          <p:nvPr/>
        </p:nvSpPr>
        <p:spPr>
          <a:xfrm>
            <a:off x="7012745" y="-554817"/>
            <a:ext cx="6316392" cy="307777"/>
          </a:xfrm>
          <a:prstGeom prst="rect">
            <a:avLst/>
          </a:prstGeom>
          <a:noFill/>
        </p:spPr>
        <p:txBody>
          <a:bodyPr wrap="square">
            <a:spAutoFit/>
          </a:bodyPr>
          <a:lstStyle/>
          <a:p>
            <a:r>
              <a:rPr lang="en-GB" dirty="0"/>
              <a:t>Other Knowledge Sources</a:t>
            </a:r>
            <a:endParaRPr lang="en-US" dirty="0"/>
          </a:p>
        </p:txBody>
      </p:sp>
      <p:sp>
        <p:nvSpPr>
          <p:cNvPr id="21" name="Title 1">
            <a:extLst>
              <a:ext uri="{FF2B5EF4-FFF2-40B4-BE49-F238E27FC236}">
                <a16:creationId xmlns:a16="http://schemas.microsoft.com/office/drawing/2014/main" id="{C43208E5-9CA9-ED4F-976F-AA0CEE3E1B2F}"/>
              </a:ext>
            </a:extLst>
          </p:cNvPr>
          <p:cNvSpPr txBox="1">
            <a:spLocks/>
          </p:cNvSpPr>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1800"/>
              <a:buFont typeface="Open Sans"/>
              <a:buNone/>
              <a:defRPr sz="3200" b="1"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Other Knowledge Sources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44"/>
          <p:cNvSpPr txBox="1">
            <a:spLocks noGrp="1"/>
          </p:cNvSpPr>
          <p:nvPr>
            <p:ph type="title"/>
          </p:nvPr>
        </p:nvSpPr>
        <p:spPr>
          <a:prstGeom prst="rect">
            <a:avLst/>
          </a:prstGeom>
          <a:solidFill>
            <a:srgbClr val="D0E0E3"/>
          </a:solidFill>
        </p:spPr>
        <p:txBody>
          <a:bodyPr spcFirstLastPara="1" wrap="square" lIns="121900" tIns="121900" rIns="121900" bIns="121900" anchor="ctr" anchorCtr="0">
            <a:noAutofit/>
          </a:bodyPr>
          <a:lstStyle/>
          <a:p>
            <a:pPr algn="l"/>
            <a:r>
              <a:rPr lang="en-GB" sz="4800" dirty="0"/>
              <a:t>Neural Component</a:t>
            </a:r>
          </a:p>
        </p:txBody>
      </p:sp>
      <p:sp>
        <p:nvSpPr>
          <p:cNvPr id="1096" name="Google Shape;1096;p44"/>
          <p:cNvSpPr txBox="1">
            <a:spLocks noGrp="1"/>
          </p:cNvSpPr>
          <p:nvPr>
            <p:ph type="sldNum" idx="12"/>
          </p:nvPr>
        </p:nvSpPr>
        <p:spPr>
          <a:prstGeom prst="rect">
            <a:avLst/>
          </a:prstGeom>
        </p:spPr>
        <p:txBody>
          <a:bodyPr spcFirstLastPara="1" wrap="square" lIns="121900" tIns="121900" rIns="121900" bIns="121900" anchor="t" anchorCtr="0">
            <a:noAutofit/>
          </a:bodyPr>
          <a:lstStyle/>
          <a:p>
            <a:fld id="{00000000-1234-1234-1234-123412341234}" type="slidenum">
              <a:rPr lang="en-GB"/>
              <a:pPr/>
              <a:t>56</a:t>
            </a:fld>
            <a:endParaRPr/>
          </a:p>
        </p:txBody>
      </p:sp>
      <p:pic>
        <p:nvPicPr>
          <p:cNvPr id="1095" name="Google Shape;1095;p44"/>
          <p:cNvPicPr preferRelativeResize="0"/>
          <p:nvPr/>
        </p:nvPicPr>
        <p:blipFill>
          <a:blip r:embed="rId3">
            <a:alphaModFix/>
          </a:blip>
          <a:stretch>
            <a:fillRect/>
          </a:stretch>
        </p:blipFill>
        <p:spPr>
          <a:xfrm>
            <a:off x="10626428" y="5480200"/>
            <a:ext cx="1288065" cy="915033"/>
          </a:xfrm>
          <a:prstGeom prst="rect">
            <a:avLst/>
          </a:prstGeom>
          <a:noFill/>
          <a:ln>
            <a:noFill/>
          </a:ln>
        </p:spPr>
      </p:pic>
      <p:grpSp>
        <p:nvGrpSpPr>
          <p:cNvPr id="1097" name="Google Shape;1097;p44"/>
          <p:cNvGrpSpPr/>
          <p:nvPr/>
        </p:nvGrpSpPr>
        <p:grpSpPr>
          <a:xfrm>
            <a:off x="564400" y="2203859"/>
            <a:ext cx="10789400" cy="1876000"/>
            <a:chOff x="911538" y="2629100"/>
            <a:chExt cx="8092050" cy="1407000"/>
          </a:xfrm>
        </p:grpSpPr>
        <p:sp>
          <p:nvSpPr>
            <p:cNvPr id="1098" name="Google Shape;1098;p44"/>
            <p:cNvSpPr txBox="1"/>
            <p:nvPr/>
          </p:nvSpPr>
          <p:spPr>
            <a:xfrm>
              <a:off x="911538" y="2629100"/>
              <a:ext cx="6288900" cy="6381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2133" dirty="0">
                  <a:highlight>
                    <a:srgbClr val="CFE2F3"/>
                  </a:highlight>
                  <a:latin typeface="Josefin Sans Medium"/>
                  <a:ea typeface="Josefin Sans Medium"/>
                  <a:cs typeface="Josefin Sans Medium"/>
                  <a:sym typeface="Josefin Sans Medium"/>
                </a:rPr>
                <a:t>[CLS]</a:t>
              </a:r>
              <a:r>
                <a:rPr lang="en-GB" sz="2133" dirty="0">
                  <a:latin typeface="Josefin Sans Medium"/>
                  <a:ea typeface="Josefin Sans Medium"/>
                  <a:cs typeface="Josefin Sans Medium"/>
                  <a:sym typeface="Josefin Sans Medium"/>
                </a:rPr>
                <a:t> Katrina had the financial means to afford a new car </a:t>
              </a:r>
              <a:br>
                <a:rPr lang="en-GB" sz="2133" dirty="0">
                  <a:latin typeface="Josefin Sans Medium"/>
                  <a:ea typeface="Josefin Sans Medium"/>
                  <a:cs typeface="Josefin Sans Medium"/>
                  <a:sym typeface="Josefin Sans Medium"/>
                </a:rPr>
              </a:br>
              <a:r>
                <a:rPr lang="en-GB" sz="2133" dirty="0">
                  <a:latin typeface="Josefin Sans Medium"/>
                  <a:ea typeface="Josefin Sans Medium"/>
                  <a:cs typeface="Josefin Sans Medium"/>
                  <a:sym typeface="Josefin Sans Medium"/>
                </a:rPr>
                <a:t>while Monica did not, since [SEP] </a:t>
              </a:r>
              <a:r>
                <a:rPr lang="en-GB" sz="2133" dirty="0">
                  <a:solidFill>
                    <a:srgbClr val="6AA84F"/>
                  </a:solidFill>
                  <a:latin typeface="Josefin Sans Medium"/>
                  <a:ea typeface="Josefin Sans Medium"/>
                  <a:cs typeface="Josefin Sans Medium"/>
                  <a:sym typeface="Josefin Sans Medium"/>
                </a:rPr>
                <a:t>Katrina</a:t>
              </a:r>
              <a:r>
                <a:rPr lang="en-GB" sz="2133" dirty="0">
                  <a:latin typeface="Josefin Sans Medium"/>
                  <a:ea typeface="Josefin Sans Medium"/>
                  <a:cs typeface="Josefin Sans Medium"/>
                  <a:sym typeface="Josefin Sans Medium"/>
                </a:rPr>
                <a:t> had a high paying job.</a:t>
              </a:r>
              <a:endParaRPr sz="2133" dirty="0">
                <a:latin typeface="Josefin Sans Medium"/>
                <a:ea typeface="Josefin Sans Medium"/>
                <a:cs typeface="Josefin Sans Medium"/>
                <a:sym typeface="Josefin Sans Medium"/>
              </a:endParaRPr>
            </a:p>
          </p:txBody>
        </p:sp>
        <p:sp>
          <p:nvSpPr>
            <p:cNvPr id="1099" name="Google Shape;1099;p44"/>
            <p:cNvSpPr txBox="1"/>
            <p:nvPr/>
          </p:nvSpPr>
          <p:spPr>
            <a:xfrm>
              <a:off x="911538" y="3398000"/>
              <a:ext cx="6288900" cy="6381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2133">
                  <a:highlight>
                    <a:srgbClr val="CFE2F3"/>
                  </a:highlight>
                  <a:latin typeface="Josefin Sans Medium"/>
                  <a:ea typeface="Josefin Sans Medium"/>
                  <a:cs typeface="Josefin Sans Medium"/>
                  <a:sym typeface="Josefin Sans Medium"/>
                </a:rPr>
                <a:t>[CLS]</a:t>
              </a:r>
              <a:r>
                <a:rPr lang="en-GB" sz="2133">
                  <a:latin typeface="Josefin Sans Medium"/>
                  <a:ea typeface="Josefin Sans Medium"/>
                  <a:cs typeface="Josefin Sans Medium"/>
                  <a:sym typeface="Josefin Sans Medium"/>
                </a:rPr>
                <a:t> Katrina had the financial means to afford a new car </a:t>
              </a:r>
              <a:br>
                <a:rPr lang="en-GB" sz="2133">
                  <a:latin typeface="Josefin Sans Medium"/>
                  <a:ea typeface="Josefin Sans Medium"/>
                  <a:cs typeface="Josefin Sans Medium"/>
                  <a:sym typeface="Josefin Sans Medium"/>
                </a:rPr>
              </a:br>
              <a:r>
                <a:rPr lang="en-GB" sz="2133">
                  <a:latin typeface="Josefin Sans Medium"/>
                  <a:ea typeface="Josefin Sans Medium"/>
                  <a:cs typeface="Josefin Sans Medium"/>
                  <a:sym typeface="Josefin Sans Medium"/>
                </a:rPr>
                <a:t>while Monica did not, since [SEP] </a:t>
              </a:r>
              <a:r>
                <a:rPr lang="en-GB" sz="2133">
                  <a:solidFill>
                    <a:srgbClr val="6AA84F"/>
                  </a:solidFill>
                  <a:latin typeface="Josefin Sans Medium"/>
                  <a:ea typeface="Josefin Sans Medium"/>
                  <a:cs typeface="Josefin Sans Medium"/>
                  <a:sym typeface="Josefin Sans Medium"/>
                </a:rPr>
                <a:t>Monica</a:t>
              </a:r>
              <a:r>
                <a:rPr lang="en-GB" sz="2133">
                  <a:latin typeface="Josefin Sans Medium"/>
                  <a:ea typeface="Josefin Sans Medium"/>
                  <a:cs typeface="Josefin Sans Medium"/>
                  <a:sym typeface="Josefin Sans Medium"/>
                </a:rPr>
                <a:t> had a high paying job.</a:t>
              </a:r>
              <a:endParaRPr sz="2133">
                <a:latin typeface="Josefin Sans Medium"/>
                <a:ea typeface="Josefin Sans Medium"/>
                <a:cs typeface="Josefin Sans Medium"/>
                <a:sym typeface="Josefin Sans Medium"/>
              </a:endParaRPr>
            </a:p>
          </p:txBody>
        </p:sp>
        <p:pic>
          <p:nvPicPr>
            <p:cNvPr id="1100" name="Google Shape;1100;p44"/>
            <p:cNvPicPr preferRelativeResize="0"/>
            <p:nvPr/>
          </p:nvPicPr>
          <p:blipFill>
            <a:blip r:embed="rId4">
              <a:alphaModFix/>
            </a:blip>
            <a:stretch>
              <a:fillRect/>
            </a:stretch>
          </p:blipFill>
          <p:spPr>
            <a:xfrm>
              <a:off x="7551538" y="2879425"/>
              <a:ext cx="890749" cy="890749"/>
            </a:xfrm>
            <a:prstGeom prst="rect">
              <a:avLst/>
            </a:prstGeom>
            <a:noFill/>
            <a:ln>
              <a:noFill/>
            </a:ln>
          </p:spPr>
        </p:pic>
        <p:cxnSp>
          <p:nvCxnSpPr>
            <p:cNvPr id="1101" name="Google Shape;1101;p44"/>
            <p:cNvCxnSpPr>
              <a:stCxn id="1098" idx="3"/>
              <a:endCxn id="1100" idx="1"/>
            </p:cNvCxnSpPr>
            <p:nvPr/>
          </p:nvCxnSpPr>
          <p:spPr>
            <a:xfrm>
              <a:off x="7200438" y="2948150"/>
              <a:ext cx="351000" cy="376500"/>
            </a:xfrm>
            <a:prstGeom prst="straightConnector1">
              <a:avLst/>
            </a:prstGeom>
            <a:noFill/>
            <a:ln w="9525" cap="flat" cmpd="sng">
              <a:solidFill>
                <a:srgbClr val="595959"/>
              </a:solidFill>
              <a:prstDash val="solid"/>
              <a:round/>
              <a:headEnd type="none" w="med" len="med"/>
              <a:tailEnd type="triangle" w="med" len="med"/>
            </a:ln>
          </p:spPr>
        </p:cxnSp>
        <p:cxnSp>
          <p:nvCxnSpPr>
            <p:cNvPr id="1102" name="Google Shape;1102;p44"/>
            <p:cNvCxnSpPr>
              <a:stCxn id="1099" idx="3"/>
              <a:endCxn id="1100" idx="1"/>
            </p:cNvCxnSpPr>
            <p:nvPr/>
          </p:nvCxnSpPr>
          <p:spPr>
            <a:xfrm rot="10800000" flipH="1">
              <a:off x="7200438" y="3324650"/>
              <a:ext cx="351000" cy="392400"/>
            </a:xfrm>
            <a:prstGeom prst="straightConnector1">
              <a:avLst/>
            </a:prstGeom>
            <a:noFill/>
            <a:ln w="9525" cap="flat" cmpd="sng">
              <a:solidFill>
                <a:srgbClr val="595959"/>
              </a:solidFill>
              <a:prstDash val="solid"/>
              <a:round/>
              <a:headEnd type="none" w="med" len="med"/>
              <a:tailEnd type="triangle" w="med" len="med"/>
            </a:ln>
          </p:spPr>
        </p:cxnSp>
        <p:sp>
          <p:nvSpPr>
            <p:cNvPr id="1103" name="Google Shape;1103;p44"/>
            <p:cNvSpPr txBox="1"/>
            <p:nvPr/>
          </p:nvSpPr>
          <p:spPr>
            <a:xfrm>
              <a:off x="8442288" y="2964050"/>
              <a:ext cx="561300" cy="3765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867">
                  <a:latin typeface="Secular One"/>
                  <a:ea typeface="Secular One"/>
                  <a:cs typeface="Secular One"/>
                  <a:sym typeface="Secular One"/>
                </a:rPr>
                <a:t>0.51</a:t>
              </a:r>
              <a:endParaRPr sz="1867">
                <a:latin typeface="Secular One"/>
                <a:ea typeface="Secular One"/>
                <a:cs typeface="Secular One"/>
                <a:sym typeface="Secular One"/>
              </a:endParaRPr>
            </a:p>
          </p:txBody>
        </p:sp>
        <p:sp>
          <p:nvSpPr>
            <p:cNvPr id="1104" name="Google Shape;1104;p44"/>
            <p:cNvSpPr txBox="1"/>
            <p:nvPr/>
          </p:nvSpPr>
          <p:spPr>
            <a:xfrm>
              <a:off x="8442288" y="3340550"/>
              <a:ext cx="561300" cy="3765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867">
                  <a:latin typeface="Secular One"/>
                  <a:ea typeface="Secular One"/>
                  <a:cs typeface="Secular One"/>
                  <a:sym typeface="Secular One"/>
                </a:rPr>
                <a:t>0.49</a:t>
              </a:r>
              <a:endParaRPr sz="1867">
                <a:latin typeface="Secular One"/>
                <a:ea typeface="Secular One"/>
                <a:cs typeface="Secular One"/>
                <a:sym typeface="Secular One"/>
              </a:endParaRPr>
            </a:p>
          </p:txBody>
        </p:sp>
      </p:grpSp>
      <p:cxnSp>
        <p:nvCxnSpPr>
          <p:cNvPr id="1106" name="Google Shape;1106;p44"/>
          <p:cNvCxnSpPr>
            <a:cxnSpLocks/>
          </p:cNvCxnSpPr>
          <p:nvPr/>
        </p:nvCxnSpPr>
        <p:spPr>
          <a:xfrm rot="10800000">
            <a:off x="11669167" y="2435917"/>
            <a:ext cx="0" cy="243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45"/>
          <p:cNvSpPr txBox="1">
            <a:spLocks noGrp="1"/>
          </p:cNvSpPr>
          <p:nvPr>
            <p:ph type="title"/>
          </p:nvPr>
        </p:nvSpPr>
        <p:spPr>
          <a:xfrm>
            <a:off x="415600" y="288567"/>
            <a:ext cx="11360800" cy="763600"/>
          </a:xfrm>
          <a:prstGeom prst="rect">
            <a:avLst/>
          </a:prstGeom>
          <a:solidFill>
            <a:srgbClr val="D0E0E3"/>
          </a:solidFill>
        </p:spPr>
        <p:txBody>
          <a:bodyPr spcFirstLastPara="1" wrap="square" lIns="121900" tIns="121900" rIns="121900" bIns="121900" anchor="ctr" anchorCtr="0">
            <a:noAutofit/>
          </a:bodyPr>
          <a:lstStyle/>
          <a:p>
            <a:pPr algn="l"/>
            <a:r>
              <a:rPr lang="en-GB" sz="4800"/>
              <a:t>Combination Method</a:t>
            </a:r>
            <a:endParaRPr sz="4800"/>
          </a:p>
        </p:txBody>
      </p:sp>
      <p:sp>
        <p:nvSpPr>
          <p:cNvPr id="1195" name="Google Shape;1195;p45"/>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fld id="{00000000-1234-1234-1234-123412341234}" type="slidenum">
              <a:rPr lang="en-GB"/>
              <a:pPr/>
              <a:t>57</a:t>
            </a:fld>
            <a:endParaRPr/>
          </a:p>
        </p:txBody>
      </p:sp>
      <p:sp>
        <p:nvSpPr>
          <p:cNvPr id="1196" name="Google Shape;1196;p45"/>
          <p:cNvSpPr txBox="1">
            <a:spLocks noGrp="1"/>
          </p:cNvSpPr>
          <p:nvPr>
            <p:ph type="body" idx="1"/>
          </p:nvPr>
        </p:nvSpPr>
        <p:spPr>
          <a:xfrm>
            <a:off x="2096800" y="1858400"/>
            <a:ext cx="7998400" cy="3141200"/>
          </a:xfrm>
          <a:prstGeom prst="rect">
            <a:avLst/>
          </a:prstGeom>
        </p:spPr>
        <p:txBody>
          <a:bodyPr spcFirstLastPara="1" wrap="square" lIns="121900" tIns="121900" rIns="121900" bIns="121900" anchor="b" anchorCtr="0">
            <a:noAutofit/>
          </a:bodyPr>
          <a:lstStyle/>
          <a:p>
            <a:pPr indent="-457189">
              <a:buSzPts val="1800"/>
            </a:pPr>
            <a:r>
              <a:rPr lang="en-GB" sz="2400"/>
              <a:t>Incorporate into scoring function</a:t>
            </a:r>
            <a:br>
              <a:rPr lang="en-GB" sz="2400"/>
            </a:br>
            <a:endParaRPr sz="2400"/>
          </a:p>
          <a:p>
            <a:pPr indent="-457189">
              <a:buSzPts val="1800"/>
            </a:pPr>
            <a:r>
              <a:rPr lang="en-GB" sz="2400"/>
              <a:t>Symbolic → vector representation </a:t>
            </a:r>
            <a:endParaRPr sz="2400"/>
          </a:p>
          <a:p>
            <a:pPr lvl="1" indent="-457189">
              <a:buSzPts val="1800"/>
              <a:buChar char="○"/>
            </a:pPr>
            <a:r>
              <a:rPr lang="en-GB" sz="2400"/>
              <a:t>(+attention)</a:t>
            </a:r>
            <a:br>
              <a:rPr lang="en-GB" sz="2400"/>
            </a:br>
            <a:endParaRPr sz="2400"/>
          </a:p>
          <a:p>
            <a:pPr indent="-457189">
              <a:buSzPts val="1800"/>
            </a:pPr>
            <a:r>
              <a:rPr lang="en-GB" sz="2400"/>
              <a:t>Multi-task learning</a:t>
            </a:r>
            <a:endParaRPr sz="2400"/>
          </a:p>
          <a:p>
            <a:pPr marL="1219170" indent="0">
              <a:buNone/>
            </a:pPr>
            <a:endParaRPr sz="2400"/>
          </a:p>
        </p:txBody>
      </p:sp>
      <p:pic>
        <p:nvPicPr>
          <p:cNvPr id="1197" name="Google Shape;1197;p45"/>
          <p:cNvPicPr preferRelativeResize="0"/>
          <p:nvPr/>
        </p:nvPicPr>
        <p:blipFill>
          <a:blip r:embed="rId3">
            <a:alphaModFix/>
          </a:blip>
          <a:stretch>
            <a:fillRect/>
          </a:stretch>
        </p:blipFill>
        <p:spPr>
          <a:xfrm>
            <a:off x="10861567" y="5005401"/>
            <a:ext cx="1207800" cy="122569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1201"/>
        <p:cNvGrpSpPr/>
        <p:nvPr/>
      </p:nvGrpSpPr>
      <p:grpSpPr>
        <a:xfrm>
          <a:off x="0" y="0"/>
          <a:ext cx="0" cy="0"/>
          <a:chOff x="0" y="0"/>
          <a:chExt cx="0" cy="0"/>
        </a:xfrm>
      </p:grpSpPr>
      <p:sp>
        <p:nvSpPr>
          <p:cNvPr id="1202" name="Google Shape;1202;p46"/>
          <p:cNvSpPr/>
          <p:nvPr/>
        </p:nvSpPr>
        <p:spPr>
          <a:xfrm>
            <a:off x="443000" y="4089833"/>
            <a:ext cx="2764000" cy="2145600"/>
          </a:xfrm>
          <a:prstGeom prst="rect">
            <a:avLst/>
          </a:prstGeom>
          <a:solidFill>
            <a:srgbClr val="FFFFFF"/>
          </a:solidFill>
          <a:ln>
            <a:noFill/>
          </a:ln>
        </p:spPr>
        <p:txBody>
          <a:bodyPr spcFirstLastPara="1" wrap="square" lIns="121900" tIns="121900" rIns="121900" bIns="121900" anchor="ctr" anchorCtr="0">
            <a:noAutofit/>
          </a:bodyPr>
          <a:lstStyle/>
          <a:p>
            <a:endParaRPr sz="1867"/>
          </a:p>
        </p:txBody>
      </p:sp>
      <p:sp>
        <p:nvSpPr>
          <p:cNvPr id="1203" name="Google Shape;1203;p46"/>
          <p:cNvSpPr txBox="1">
            <a:spLocks noGrp="1"/>
          </p:cNvSpPr>
          <p:nvPr>
            <p:ph type="subTitle" idx="2"/>
          </p:nvPr>
        </p:nvSpPr>
        <p:spPr>
          <a:xfrm>
            <a:off x="1156033" y="2234267"/>
            <a:ext cx="1539200" cy="427200"/>
          </a:xfrm>
          <a:prstGeom prst="rect">
            <a:avLst/>
          </a:prstGeom>
        </p:spPr>
        <p:txBody>
          <a:bodyPr spcFirstLastPara="1" wrap="square" lIns="121900" tIns="121900" rIns="121900" bIns="121900" anchor="t" anchorCtr="0">
            <a:noAutofit/>
          </a:bodyPr>
          <a:lstStyle/>
          <a:p>
            <a:pPr marL="0" indent="0"/>
            <a:r>
              <a:rPr lang="en-GB" sz="1867"/>
              <a:t>RocStories</a:t>
            </a:r>
            <a:endParaRPr sz="1867"/>
          </a:p>
        </p:txBody>
      </p:sp>
      <p:sp>
        <p:nvSpPr>
          <p:cNvPr id="1204" name="Google Shape;1204;p46"/>
          <p:cNvSpPr txBox="1">
            <a:spLocks noGrp="1"/>
          </p:cNvSpPr>
          <p:nvPr>
            <p:ph type="subTitle" idx="2"/>
          </p:nvPr>
        </p:nvSpPr>
        <p:spPr>
          <a:xfrm>
            <a:off x="895967" y="977300"/>
            <a:ext cx="3443200" cy="956400"/>
          </a:xfrm>
          <a:prstGeom prst="rect">
            <a:avLst/>
          </a:prstGeom>
        </p:spPr>
        <p:txBody>
          <a:bodyPr spcFirstLastPara="1" wrap="square" lIns="121900" tIns="121900" rIns="121900" bIns="121900" anchor="t" anchorCtr="0">
            <a:noAutofit/>
          </a:bodyPr>
          <a:lstStyle/>
          <a:p>
            <a:pPr marL="0" indent="0" algn="l"/>
            <a:r>
              <a:rPr lang="en-GB" sz="4800">
                <a:latin typeface="Lilita One"/>
                <a:ea typeface="Lilita One"/>
                <a:cs typeface="Lilita One"/>
                <a:sym typeface="Lilita One"/>
              </a:rPr>
              <a:t>Example #1</a:t>
            </a:r>
            <a:endParaRPr/>
          </a:p>
        </p:txBody>
      </p:sp>
      <p:pic>
        <p:nvPicPr>
          <p:cNvPr id="1205" name="Google Shape;1205;p46"/>
          <p:cNvPicPr preferRelativeResize="0"/>
          <p:nvPr/>
        </p:nvPicPr>
        <p:blipFill>
          <a:blip r:embed="rId3">
            <a:alphaModFix/>
          </a:blip>
          <a:stretch>
            <a:fillRect/>
          </a:stretch>
        </p:blipFill>
        <p:spPr>
          <a:xfrm>
            <a:off x="442997" y="2031051"/>
            <a:ext cx="1030267" cy="1030267"/>
          </a:xfrm>
          <a:prstGeom prst="rect">
            <a:avLst/>
          </a:prstGeom>
          <a:noFill/>
          <a:ln>
            <a:noFill/>
          </a:ln>
        </p:spPr>
      </p:pic>
      <p:pic>
        <p:nvPicPr>
          <p:cNvPr id="1206" name="Google Shape;1206;p46"/>
          <p:cNvPicPr preferRelativeResize="0"/>
          <p:nvPr/>
        </p:nvPicPr>
        <p:blipFill>
          <a:blip r:embed="rId4">
            <a:alphaModFix/>
          </a:blip>
          <a:stretch>
            <a:fillRect/>
          </a:stretch>
        </p:blipFill>
        <p:spPr>
          <a:xfrm>
            <a:off x="5082377" y="2895633"/>
            <a:ext cx="1288065" cy="915033"/>
          </a:xfrm>
          <a:prstGeom prst="rect">
            <a:avLst/>
          </a:prstGeom>
          <a:noFill/>
          <a:ln>
            <a:noFill/>
          </a:ln>
        </p:spPr>
      </p:pic>
      <p:sp>
        <p:nvSpPr>
          <p:cNvPr id="1207" name="Google Shape;1207;p46"/>
          <p:cNvSpPr/>
          <p:nvPr/>
        </p:nvSpPr>
        <p:spPr>
          <a:xfrm>
            <a:off x="372433" y="3342233"/>
            <a:ext cx="4372400" cy="28932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pic>
        <p:nvPicPr>
          <p:cNvPr id="1208" name="Google Shape;1208;p46"/>
          <p:cNvPicPr preferRelativeResize="0"/>
          <p:nvPr/>
        </p:nvPicPr>
        <p:blipFill>
          <a:blip r:embed="rId5">
            <a:alphaModFix/>
          </a:blip>
          <a:stretch>
            <a:fillRect/>
          </a:stretch>
        </p:blipFill>
        <p:spPr>
          <a:xfrm>
            <a:off x="442997" y="3430568"/>
            <a:ext cx="802204" cy="956401"/>
          </a:xfrm>
          <a:prstGeom prst="rect">
            <a:avLst/>
          </a:prstGeom>
          <a:noFill/>
          <a:ln>
            <a:noFill/>
          </a:ln>
        </p:spPr>
      </p:pic>
      <p:pic>
        <p:nvPicPr>
          <p:cNvPr id="1209" name="Google Shape;1209;p46"/>
          <p:cNvPicPr preferRelativeResize="0"/>
          <p:nvPr/>
        </p:nvPicPr>
        <p:blipFill>
          <a:blip r:embed="rId6">
            <a:alphaModFix/>
          </a:blip>
          <a:stretch>
            <a:fillRect/>
          </a:stretch>
        </p:blipFill>
        <p:spPr>
          <a:xfrm>
            <a:off x="10843600" y="2661468"/>
            <a:ext cx="1207800" cy="1225697"/>
          </a:xfrm>
          <a:prstGeom prst="rect">
            <a:avLst/>
          </a:prstGeom>
          <a:noFill/>
          <a:ln>
            <a:noFill/>
          </a:ln>
        </p:spPr>
      </p:pic>
      <p:sp>
        <p:nvSpPr>
          <p:cNvPr id="1210" name="Google Shape;1210;p46"/>
          <p:cNvSpPr/>
          <p:nvPr/>
        </p:nvSpPr>
        <p:spPr>
          <a:xfrm>
            <a:off x="10089267" y="4377033"/>
            <a:ext cx="1886800" cy="1858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211" name="Google Shape;1211;p46"/>
          <p:cNvSpPr txBox="1"/>
          <p:nvPr/>
        </p:nvSpPr>
        <p:spPr>
          <a:xfrm>
            <a:off x="984767" y="560167"/>
            <a:ext cx="9720400" cy="638400"/>
          </a:xfrm>
          <a:prstGeom prst="rect">
            <a:avLst/>
          </a:prstGeom>
          <a:solidFill>
            <a:srgbClr val="D0E0E3"/>
          </a:solidFill>
          <a:ln>
            <a:noFill/>
          </a:ln>
        </p:spPr>
        <p:txBody>
          <a:bodyPr spcFirstLastPara="1" wrap="square" lIns="121900" tIns="121900" rIns="121900" bIns="121900" anchor="t" anchorCtr="0">
            <a:noAutofit/>
          </a:bodyPr>
          <a:lstStyle/>
          <a:p>
            <a:pPr>
              <a:buClr>
                <a:schemeClr val="dk1"/>
              </a:buClr>
              <a:buSzPts val="1100"/>
            </a:pPr>
            <a:r>
              <a:rPr lang="en-GB" sz="3200">
                <a:solidFill>
                  <a:schemeClr val="dk1"/>
                </a:solidFill>
                <a:latin typeface="Lilita One"/>
                <a:ea typeface="Lilita One"/>
                <a:cs typeface="Lilita One"/>
                <a:sym typeface="Lilita One"/>
              </a:rPr>
              <a:t>Incorporating External Knowledge into Neural Models</a:t>
            </a:r>
            <a:endParaRPr sz="4800">
              <a:solidFill>
                <a:schemeClr val="dk1"/>
              </a:solidFill>
              <a:latin typeface="Lilita One"/>
              <a:ea typeface="Lilita One"/>
              <a:cs typeface="Lilita One"/>
              <a:sym typeface="Lilita One"/>
            </a:endParaRPr>
          </a:p>
        </p:txBody>
      </p:sp>
      <p:sp>
        <p:nvSpPr>
          <p:cNvPr id="1212" name="Google Shape;1212;p46"/>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fld id="{00000000-1234-1234-1234-123412341234}" type="slidenum">
              <a:rPr lang="en-GB"/>
              <a:pPr/>
              <a:t>58</a:t>
            </a:fld>
            <a:endParaRPr/>
          </a:p>
        </p:txBody>
      </p:sp>
      <p:sp>
        <p:nvSpPr>
          <p:cNvPr id="1213" name="Google Shape;1213;p46"/>
          <p:cNvSpPr txBox="1"/>
          <p:nvPr/>
        </p:nvSpPr>
        <p:spPr>
          <a:xfrm>
            <a:off x="-78700" y="6298067"/>
            <a:ext cx="12417200" cy="726400"/>
          </a:xfrm>
          <a:prstGeom prst="rect">
            <a:avLst/>
          </a:prstGeom>
          <a:noFill/>
          <a:ln>
            <a:noFill/>
          </a:ln>
        </p:spPr>
        <p:txBody>
          <a:bodyPr spcFirstLastPara="1" wrap="square" lIns="121900" tIns="121900" rIns="121900" bIns="121900" anchor="t" anchorCtr="0">
            <a:noAutofit/>
          </a:bodyPr>
          <a:lstStyle/>
          <a:p>
            <a:r>
              <a:rPr lang="en-GB" sz="1467">
                <a:solidFill>
                  <a:srgbClr val="666666"/>
                </a:solidFill>
                <a:latin typeface="Josefin Sans"/>
                <a:ea typeface="Josefin Sans"/>
                <a:cs typeface="Josefin Sans"/>
                <a:sym typeface="Josefin Sans"/>
              </a:rPr>
              <a:t>Reasoning with Heterogeneous Knowledge for Commonsense Machine Comprehension. </a:t>
            </a:r>
            <a:r>
              <a:rPr lang="en-GB" sz="1467" i="1">
                <a:solidFill>
                  <a:srgbClr val="666666"/>
                </a:solidFill>
                <a:latin typeface="Josefin Sans"/>
                <a:ea typeface="Josefin Sans"/>
                <a:cs typeface="Josefin Sans"/>
                <a:sym typeface="Josefin Sans"/>
              </a:rPr>
              <a:t>Hongyu Lin, Le Sun, and Xianpei Han</a:t>
            </a:r>
            <a:r>
              <a:rPr lang="en-GB" sz="1467">
                <a:solidFill>
                  <a:srgbClr val="666666"/>
                </a:solidFill>
                <a:latin typeface="Josefin Sans"/>
                <a:ea typeface="Josefin Sans"/>
                <a:cs typeface="Josefin Sans"/>
                <a:sym typeface="Josefin Sans"/>
              </a:rPr>
              <a:t>. EMNLP 2017</a:t>
            </a:r>
            <a:endParaRPr sz="1467">
              <a:solidFill>
                <a:srgbClr val="666666"/>
              </a:solidFill>
              <a:latin typeface="Josefin Sans"/>
              <a:ea typeface="Josefin Sans"/>
              <a:cs typeface="Josefin Sans"/>
              <a:sym typeface="Josefin Sans"/>
            </a:endParaRPr>
          </a:p>
          <a:p>
            <a:endParaRPr sz="1467">
              <a:solidFill>
                <a:srgbClr val="666666"/>
              </a:solidFill>
              <a:latin typeface="Josefin Sans"/>
              <a:ea typeface="Josefin Sans"/>
              <a:cs typeface="Josefin Sans"/>
              <a:sym typeface="Josefin Sans"/>
            </a:endParaRPr>
          </a:p>
        </p:txBody>
      </p:sp>
      <p:sp>
        <p:nvSpPr>
          <p:cNvPr id="1214" name="Google Shape;1214;p46"/>
          <p:cNvSpPr txBox="1"/>
          <p:nvPr/>
        </p:nvSpPr>
        <p:spPr>
          <a:xfrm>
            <a:off x="372433" y="1891067"/>
            <a:ext cx="2575200" cy="12256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endParaRPr sz="1867">
              <a:latin typeface="Josefin Sans"/>
              <a:ea typeface="Josefin Sans"/>
              <a:cs typeface="Josefin Sans"/>
              <a:sym typeface="Josefin Sans"/>
            </a:endParaRPr>
          </a:p>
        </p:txBody>
      </p:sp>
      <p:sp>
        <p:nvSpPr>
          <p:cNvPr id="1215" name="Google Shape;1215;p46"/>
          <p:cNvSpPr txBox="1">
            <a:spLocks noGrp="1"/>
          </p:cNvSpPr>
          <p:nvPr>
            <p:ph type="subTitle" idx="6"/>
          </p:nvPr>
        </p:nvSpPr>
        <p:spPr>
          <a:xfrm>
            <a:off x="1143600" y="3342367"/>
            <a:ext cx="3676800" cy="2710400"/>
          </a:xfrm>
          <a:prstGeom prst="rect">
            <a:avLst/>
          </a:prstGeom>
        </p:spPr>
        <p:txBody>
          <a:bodyPr spcFirstLastPara="1" wrap="square" lIns="121900" tIns="121900" rIns="121900" bIns="121900" anchor="t" anchorCtr="0">
            <a:noAutofit/>
          </a:bodyPr>
          <a:lstStyle/>
          <a:p>
            <a:pPr marL="0" indent="0" algn="l"/>
            <a:r>
              <a:rPr lang="en-GB" sz="1867" b="1"/>
              <a:t>Inference Rules </a:t>
            </a:r>
            <a:r>
              <a:rPr lang="en-GB" b="1"/>
              <a:t>(with costs)</a:t>
            </a:r>
            <a:endParaRPr b="1"/>
          </a:p>
          <a:p>
            <a:pPr marL="0" indent="0" algn="l"/>
            <a:endParaRPr sz="1600" b="1"/>
          </a:p>
          <a:p>
            <a:pPr marL="0" indent="0" algn="l"/>
            <a:r>
              <a:rPr lang="en-GB" sz="1600" b="1"/>
              <a:t>WordNet</a:t>
            </a:r>
            <a:r>
              <a:rPr lang="en-GB" sz="1600"/>
              <a:t>: restaurant→eatery (1.0)</a:t>
            </a:r>
            <a:endParaRPr sz="1600"/>
          </a:p>
          <a:p>
            <a:pPr marL="0" indent="0" algn="l"/>
            <a:r>
              <a:rPr lang="en-GB" sz="1600" b="1"/>
              <a:t>Wikipedia</a:t>
            </a:r>
            <a:r>
              <a:rPr lang="en-GB" sz="1600"/>
              <a:t>: restaurant→business (1.0)</a:t>
            </a:r>
            <a:endParaRPr sz="1600"/>
          </a:p>
          <a:p>
            <a:pPr marL="0" indent="0" algn="l"/>
            <a:r>
              <a:rPr lang="en-GB" sz="1600" b="1"/>
              <a:t>Script knowledge:</a:t>
            </a:r>
            <a:r>
              <a:rPr lang="en-GB" sz="1600"/>
              <a:t> </a:t>
            </a:r>
            <a:br>
              <a:rPr lang="en-GB" sz="1600"/>
            </a:br>
            <a:r>
              <a:rPr lang="en-GB" sz="1600" i="1"/>
              <a:t>X went to a restaurant</a:t>
            </a:r>
            <a:r>
              <a:rPr lang="en-GB" sz="1600"/>
              <a:t>→</a:t>
            </a:r>
            <a:r>
              <a:rPr lang="en-GB" sz="1600" i="1"/>
              <a:t>X ate</a:t>
            </a:r>
            <a:r>
              <a:rPr lang="en-GB" sz="1600"/>
              <a:t> (0.32)</a:t>
            </a:r>
            <a:endParaRPr sz="1600"/>
          </a:p>
          <a:p>
            <a:pPr marL="0" indent="0" algn="l"/>
            <a:r>
              <a:rPr lang="en-GB" sz="1600" b="1"/>
              <a:t>Relatedness</a:t>
            </a:r>
            <a:r>
              <a:rPr lang="en-GB" sz="1600"/>
              <a:t>: restaurant→food (0.71)</a:t>
            </a:r>
            <a:endParaRPr sz="1600"/>
          </a:p>
          <a:p>
            <a:pPr marL="0" indent="0" algn="l"/>
            <a:r>
              <a:rPr lang="en-GB" sz="1600"/>
              <a:t>Hand-crafted negation rules</a:t>
            </a:r>
            <a:endParaRPr sz="1600"/>
          </a:p>
          <a:p>
            <a:pPr marL="0" indent="0" algn="l"/>
            <a:r>
              <a:rPr lang="en-GB" sz="1600"/>
              <a:t>Sentiment</a:t>
            </a:r>
            <a:endParaRPr sz="1600"/>
          </a:p>
          <a:p>
            <a:pPr marL="0" indent="0" algn="l"/>
            <a:r>
              <a:rPr lang="en-GB" sz="1600"/>
              <a:t>...</a:t>
            </a:r>
            <a:endParaRPr sz="1600"/>
          </a:p>
        </p:txBody>
      </p:sp>
      <p:sp>
        <p:nvSpPr>
          <p:cNvPr id="1216" name="Google Shape;1216;p46"/>
          <p:cNvSpPr/>
          <p:nvPr/>
        </p:nvSpPr>
        <p:spPr>
          <a:xfrm>
            <a:off x="4919265" y="1621033"/>
            <a:ext cx="7272800" cy="46144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latin typeface="Josefin Sans"/>
              <a:ea typeface="Josefin Sans"/>
              <a:cs typeface="Josefin Sans"/>
              <a:sym typeface="Josefin Sans"/>
            </a:endParaRPr>
          </a:p>
        </p:txBody>
      </p:sp>
      <p:sp>
        <p:nvSpPr>
          <p:cNvPr id="1217" name="Google Shape;1217;p46"/>
          <p:cNvSpPr txBox="1"/>
          <p:nvPr/>
        </p:nvSpPr>
        <p:spPr>
          <a:xfrm>
            <a:off x="4961900" y="1693867"/>
            <a:ext cx="7129600" cy="776400"/>
          </a:xfrm>
          <a:prstGeom prst="rect">
            <a:avLst/>
          </a:prstGeom>
          <a:noFill/>
          <a:ln>
            <a:noFill/>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1. For each sentence in the story (premise), find a set of inference rules that “cover” a story ending (hypothesis): </a:t>
            </a:r>
            <a:r>
              <a:rPr lang="en-GB" sz="1867" b="1">
                <a:latin typeface="Josefin Sans"/>
                <a:ea typeface="Josefin Sans"/>
                <a:cs typeface="Josefin Sans"/>
                <a:sym typeface="Josefin Sans"/>
              </a:rPr>
              <a:t>reason</a:t>
            </a:r>
            <a:r>
              <a:rPr lang="en-GB" sz="1867">
                <a:latin typeface="Josefin Sans"/>
                <a:ea typeface="Josefin Sans"/>
                <a:cs typeface="Josefin Sans"/>
                <a:sym typeface="Josefin Sans"/>
              </a:rPr>
              <a:t>.</a:t>
            </a:r>
            <a:endParaRPr sz="1867">
              <a:latin typeface="Josefin Sans"/>
              <a:ea typeface="Josefin Sans"/>
              <a:cs typeface="Josefin Sans"/>
              <a:sym typeface="Josefin Sans"/>
            </a:endParaRPr>
          </a:p>
        </p:txBody>
      </p:sp>
      <p:sp>
        <p:nvSpPr>
          <p:cNvPr id="1218" name="Google Shape;1218;p46"/>
          <p:cNvSpPr txBox="1"/>
          <p:nvPr/>
        </p:nvSpPr>
        <p:spPr>
          <a:xfrm>
            <a:off x="5062467" y="4425333"/>
            <a:ext cx="7129600" cy="1108400"/>
          </a:xfrm>
          <a:prstGeom prst="rect">
            <a:avLst/>
          </a:prstGeom>
          <a:noFill/>
          <a:ln>
            <a:noFill/>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2. Learn to score a reason according to costs, inference types, and relatedness between the involved words, </a:t>
            </a:r>
            <a:br>
              <a:rPr lang="en-GB" sz="1867">
                <a:latin typeface="Josefin Sans"/>
                <a:ea typeface="Josefin Sans"/>
                <a:cs typeface="Josefin Sans"/>
                <a:sym typeface="Josefin Sans"/>
              </a:rPr>
            </a:br>
            <a:r>
              <a:rPr lang="en-GB" sz="1867">
                <a:latin typeface="Josefin Sans"/>
                <a:ea typeface="Josefin Sans"/>
                <a:cs typeface="Josefin Sans"/>
                <a:sym typeface="Josefin Sans"/>
              </a:rPr>
              <a:t>using </a:t>
            </a:r>
            <a:r>
              <a:rPr lang="en-GB" sz="1867" b="1">
                <a:latin typeface="Josefin Sans"/>
                <a:ea typeface="Josefin Sans"/>
                <a:cs typeface="Josefin Sans"/>
                <a:sym typeface="Josefin Sans"/>
              </a:rPr>
              <a:t>attention mechanism</a:t>
            </a:r>
            <a:r>
              <a:rPr lang="en-GB" sz="1867">
                <a:latin typeface="Josefin Sans"/>
                <a:ea typeface="Josefin Sans"/>
                <a:cs typeface="Josefin Sans"/>
                <a:sym typeface="Josefin Sans"/>
              </a:rPr>
              <a:t>. </a:t>
            </a:r>
            <a:endParaRPr sz="1867">
              <a:latin typeface="Josefin Sans"/>
              <a:ea typeface="Josefin Sans"/>
              <a:cs typeface="Josefin Sans"/>
              <a:sym typeface="Josefin Sans"/>
            </a:endParaRPr>
          </a:p>
        </p:txBody>
      </p:sp>
      <p:sp>
        <p:nvSpPr>
          <p:cNvPr id="1219" name="Google Shape;1219;p46"/>
          <p:cNvSpPr txBox="1"/>
          <p:nvPr/>
        </p:nvSpPr>
        <p:spPr>
          <a:xfrm>
            <a:off x="5062467" y="5507733"/>
            <a:ext cx="7129600" cy="524800"/>
          </a:xfrm>
          <a:prstGeom prst="rect">
            <a:avLst/>
          </a:prstGeom>
          <a:noFill/>
          <a:ln>
            <a:noFill/>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3. Aggregate across all the sentences in the story. </a:t>
            </a:r>
            <a:endParaRPr sz="1867">
              <a:latin typeface="Josefin Sans"/>
              <a:ea typeface="Josefin Sans"/>
              <a:cs typeface="Josefin Sans"/>
              <a:sym typeface="Josefin Sans"/>
            </a:endParaRPr>
          </a:p>
        </p:txBody>
      </p:sp>
      <p:pic>
        <p:nvPicPr>
          <p:cNvPr id="1220" name="Google Shape;1220;p46"/>
          <p:cNvPicPr preferRelativeResize="0"/>
          <p:nvPr/>
        </p:nvPicPr>
        <p:blipFill>
          <a:blip r:embed="rId7">
            <a:alphaModFix/>
          </a:blip>
          <a:stretch>
            <a:fillRect/>
          </a:stretch>
        </p:blipFill>
        <p:spPr>
          <a:xfrm>
            <a:off x="6632441" y="2428084"/>
            <a:ext cx="3570028" cy="20018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0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1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1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15">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15">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15">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15">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15">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15">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0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2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47"/>
          <p:cNvSpPr/>
          <p:nvPr/>
        </p:nvSpPr>
        <p:spPr>
          <a:xfrm>
            <a:off x="443000" y="4089833"/>
            <a:ext cx="2764000" cy="2145600"/>
          </a:xfrm>
          <a:prstGeom prst="rect">
            <a:avLst/>
          </a:prstGeom>
          <a:solidFill>
            <a:srgbClr val="FFFFFF"/>
          </a:solidFill>
          <a:ln>
            <a:noFill/>
          </a:ln>
        </p:spPr>
        <p:txBody>
          <a:bodyPr spcFirstLastPara="1" wrap="square" lIns="121900" tIns="121900" rIns="121900" bIns="121900" anchor="ctr" anchorCtr="0">
            <a:noAutofit/>
          </a:bodyPr>
          <a:lstStyle/>
          <a:p>
            <a:endParaRPr sz="1867"/>
          </a:p>
        </p:txBody>
      </p:sp>
      <p:sp>
        <p:nvSpPr>
          <p:cNvPr id="1232" name="Google Shape;1232;p47"/>
          <p:cNvSpPr txBox="1">
            <a:spLocks noGrp="1"/>
          </p:cNvSpPr>
          <p:nvPr>
            <p:ph type="sldNum" sz="quarter" idx="12"/>
          </p:nvPr>
        </p:nvSpPr>
        <p:spPr>
          <a:prstGeom prst="rect">
            <a:avLst/>
          </a:prstGeom>
        </p:spPr>
        <p:txBody>
          <a:bodyPr spcFirstLastPara="1" wrap="square" lIns="121900" tIns="121900" rIns="121900" bIns="121900" anchor="t" anchorCtr="0">
            <a:noAutofit/>
          </a:bodyPr>
          <a:lstStyle/>
          <a:p>
            <a:fld id="{00000000-1234-1234-1234-123412341234}" type="slidenum">
              <a:rPr lang="en-GB"/>
              <a:pPr/>
              <a:t>59</a:t>
            </a:fld>
            <a:endParaRPr/>
          </a:p>
        </p:txBody>
      </p:sp>
      <p:sp>
        <p:nvSpPr>
          <p:cNvPr id="1226" name="Google Shape;1226;p47"/>
          <p:cNvSpPr txBox="1">
            <a:spLocks noGrp="1"/>
          </p:cNvSpPr>
          <p:nvPr>
            <p:ph type="subTitle" idx="4294967295"/>
          </p:nvPr>
        </p:nvSpPr>
        <p:spPr>
          <a:xfrm>
            <a:off x="0" y="977900"/>
            <a:ext cx="3443288" cy="955675"/>
          </a:xfrm>
          <a:prstGeom prst="rect">
            <a:avLst/>
          </a:prstGeom>
        </p:spPr>
        <p:txBody>
          <a:bodyPr spcFirstLastPara="1" wrap="square" lIns="121900" tIns="121900" rIns="121900" bIns="121900" anchor="t" anchorCtr="0">
            <a:noAutofit/>
          </a:bodyPr>
          <a:lstStyle/>
          <a:p>
            <a:pPr marL="0" indent="0" algn="l"/>
            <a:r>
              <a:rPr lang="en-GB" sz="4800" dirty="0">
                <a:latin typeface="Lilita One"/>
                <a:ea typeface="Lilita One"/>
                <a:cs typeface="Lilita One"/>
                <a:sym typeface="Lilita One"/>
              </a:rPr>
              <a:t>Example</a:t>
            </a:r>
            <a:endParaRPr dirty="0"/>
          </a:p>
        </p:txBody>
      </p:sp>
      <p:sp>
        <p:nvSpPr>
          <p:cNvPr id="1237" name="Google Shape;1237;p47"/>
          <p:cNvSpPr txBox="1">
            <a:spLocks noGrp="1"/>
          </p:cNvSpPr>
          <p:nvPr>
            <p:ph type="subTitle" idx="4294967295"/>
          </p:nvPr>
        </p:nvSpPr>
        <p:spPr>
          <a:xfrm>
            <a:off x="1483712" y="2076617"/>
            <a:ext cx="1539875" cy="428625"/>
          </a:xfrm>
          <a:prstGeom prst="rect">
            <a:avLst/>
          </a:prstGeom>
        </p:spPr>
        <p:txBody>
          <a:bodyPr spcFirstLastPara="1" wrap="square" lIns="121900" tIns="121900" rIns="121900" bIns="121900" anchor="t" anchorCtr="0">
            <a:noAutofit/>
          </a:bodyPr>
          <a:lstStyle/>
          <a:p>
            <a:pPr marL="0" indent="0" algn="l"/>
            <a:r>
              <a:rPr lang="en-GB" sz="1867" dirty="0" err="1"/>
              <a:t>RocStories</a:t>
            </a:r>
            <a:endParaRPr sz="1867" dirty="0"/>
          </a:p>
          <a:p>
            <a:pPr marL="0" indent="0" algn="l"/>
            <a:r>
              <a:rPr lang="en-GB" sz="1867" dirty="0" err="1"/>
              <a:t>MCScript</a:t>
            </a:r>
            <a:endParaRPr sz="1867" dirty="0"/>
          </a:p>
        </p:txBody>
      </p:sp>
      <p:pic>
        <p:nvPicPr>
          <p:cNvPr id="1227" name="Google Shape;1227;p47"/>
          <p:cNvPicPr preferRelativeResize="0"/>
          <p:nvPr/>
        </p:nvPicPr>
        <p:blipFill>
          <a:blip r:embed="rId3">
            <a:alphaModFix/>
          </a:blip>
          <a:stretch>
            <a:fillRect/>
          </a:stretch>
        </p:blipFill>
        <p:spPr>
          <a:xfrm>
            <a:off x="3761577" y="2082833"/>
            <a:ext cx="1288065" cy="915033"/>
          </a:xfrm>
          <a:prstGeom prst="rect">
            <a:avLst/>
          </a:prstGeom>
          <a:noFill/>
          <a:ln>
            <a:noFill/>
          </a:ln>
        </p:spPr>
      </p:pic>
      <p:sp>
        <p:nvSpPr>
          <p:cNvPr id="1228" name="Google Shape;1228;p47"/>
          <p:cNvSpPr/>
          <p:nvPr/>
        </p:nvSpPr>
        <p:spPr>
          <a:xfrm>
            <a:off x="372633" y="3357400"/>
            <a:ext cx="3542400" cy="25972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pic>
        <p:nvPicPr>
          <p:cNvPr id="1229" name="Google Shape;1229;p47"/>
          <p:cNvPicPr preferRelativeResize="0"/>
          <p:nvPr/>
        </p:nvPicPr>
        <p:blipFill>
          <a:blip r:embed="rId4">
            <a:alphaModFix/>
          </a:blip>
          <a:stretch>
            <a:fillRect/>
          </a:stretch>
        </p:blipFill>
        <p:spPr>
          <a:xfrm>
            <a:off x="442997" y="3836968"/>
            <a:ext cx="802204" cy="956401"/>
          </a:xfrm>
          <a:prstGeom prst="rect">
            <a:avLst/>
          </a:prstGeom>
          <a:noFill/>
          <a:ln>
            <a:noFill/>
          </a:ln>
        </p:spPr>
      </p:pic>
      <p:sp>
        <p:nvSpPr>
          <p:cNvPr id="1230" name="Google Shape;1230;p47"/>
          <p:cNvSpPr/>
          <p:nvPr/>
        </p:nvSpPr>
        <p:spPr>
          <a:xfrm>
            <a:off x="10089267" y="4377033"/>
            <a:ext cx="1886800" cy="1858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231" name="Google Shape;1231;p47"/>
          <p:cNvSpPr txBox="1"/>
          <p:nvPr/>
        </p:nvSpPr>
        <p:spPr>
          <a:xfrm>
            <a:off x="984767" y="560167"/>
            <a:ext cx="9720400" cy="638400"/>
          </a:xfrm>
          <a:prstGeom prst="rect">
            <a:avLst/>
          </a:prstGeom>
          <a:solidFill>
            <a:srgbClr val="D0E0E3"/>
          </a:solidFill>
          <a:ln>
            <a:noFill/>
          </a:ln>
        </p:spPr>
        <p:txBody>
          <a:bodyPr spcFirstLastPara="1" wrap="square" lIns="121900" tIns="121900" rIns="121900" bIns="121900" anchor="t" anchorCtr="0">
            <a:noAutofit/>
          </a:bodyPr>
          <a:lstStyle/>
          <a:p>
            <a:pPr>
              <a:buClr>
                <a:schemeClr val="dk1"/>
              </a:buClr>
              <a:buSzPts val="1100"/>
            </a:pPr>
            <a:r>
              <a:rPr lang="en-GB" sz="3200">
                <a:solidFill>
                  <a:schemeClr val="dk1"/>
                </a:solidFill>
                <a:latin typeface="Lilita One"/>
                <a:ea typeface="Lilita One"/>
                <a:cs typeface="Lilita One"/>
                <a:sym typeface="Lilita One"/>
              </a:rPr>
              <a:t>Incorporating External Knowledge into Neural Models</a:t>
            </a:r>
            <a:endParaRPr sz="4800">
              <a:solidFill>
                <a:schemeClr val="dk1"/>
              </a:solidFill>
              <a:latin typeface="Lilita One"/>
              <a:ea typeface="Lilita One"/>
              <a:cs typeface="Lilita One"/>
              <a:sym typeface="Lilita One"/>
            </a:endParaRPr>
          </a:p>
        </p:txBody>
      </p:sp>
      <p:sp>
        <p:nvSpPr>
          <p:cNvPr id="1234" name="Google Shape;1234;p47"/>
          <p:cNvSpPr/>
          <p:nvPr/>
        </p:nvSpPr>
        <p:spPr>
          <a:xfrm>
            <a:off x="4919267" y="1621033"/>
            <a:ext cx="7272800" cy="14956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latin typeface="Josefin Sans"/>
              <a:ea typeface="Josefin Sans"/>
              <a:cs typeface="Josefin Sans"/>
              <a:sym typeface="Josefin Sans"/>
            </a:endParaRPr>
          </a:p>
        </p:txBody>
      </p:sp>
      <p:sp>
        <p:nvSpPr>
          <p:cNvPr id="1235" name="Google Shape;1235;p47"/>
          <p:cNvSpPr/>
          <p:nvPr/>
        </p:nvSpPr>
        <p:spPr>
          <a:xfrm>
            <a:off x="4094033" y="3342233"/>
            <a:ext cx="8098000" cy="2822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latin typeface="Josefin Sans"/>
              <a:ea typeface="Josefin Sans"/>
              <a:cs typeface="Josefin Sans"/>
              <a:sym typeface="Josefin Sans"/>
            </a:endParaRPr>
          </a:p>
        </p:txBody>
      </p:sp>
      <p:pic>
        <p:nvPicPr>
          <p:cNvPr id="1236" name="Google Shape;1236;p47"/>
          <p:cNvPicPr preferRelativeResize="0"/>
          <p:nvPr/>
        </p:nvPicPr>
        <p:blipFill>
          <a:blip r:embed="rId5">
            <a:alphaModFix/>
          </a:blip>
          <a:stretch>
            <a:fillRect/>
          </a:stretch>
        </p:blipFill>
        <p:spPr>
          <a:xfrm>
            <a:off x="10945200" y="4795068"/>
            <a:ext cx="1207800" cy="1225697"/>
          </a:xfrm>
          <a:prstGeom prst="rect">
            <a:avLst/>
          </a:prstGeom>
          <a:noFill/>
          <a:ln>
            <a:noFill/>
          </a:ln>
        </p:spPr>
      </p:pic>
      <p:pic>
        <p:nvPicPr>
          <p:cNvPr id="1238" name="Google Shape;1238;p47"/>
          <p:cNvPicPr preferRelativeResize="0"/>
          <p:nvPr/>
        </p:nvPicPr>
        <p:blipFill>
          <a:blip r:embed="rId6">
            <a:alphaModFix/>
          </a:blip>
          <a:stretch>
            <a:fillRect/>
          </a:stretch>
        </p:blipFill>
        <p:spPr>
          <a:xfrm>
            <a:off x="442997" y="2031051"/>
            <a:ext cx="1030267" cy="1030267"/>
          </a:xfrm>
          <a:prstGeom prst="rect">
            <a:avLst/>
          </a:prstGeom>
          <a:noFill/>
          <a:ln>
            <a:noFill/>
          </a:ln>
        </p:spPr>
      </p:pic>
      <p:sp>
        <p:nvSpPr>
          <p:cNvPr id="1239" name="Google Shape;1239;p47"/>
          <p:cNvSpPr txBox="1"/>
          <p:nvPr/>
        </p:nvSpPr>
        <p:spPr>
          <a:xfrm>
            <a:off x="441646" y="1917721"/>
            <a:ext cx="2575200" cy="12256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endParaRPr sz="1867">
              <a:latin typeface="Josefin Sans"/>
              <a:ea typeface="Josefin Sans"/>
              <a:cs typeface="Josefin Sans"/>
              <a:sym typeface="Josefin Sans"/>
            </a:endParaRPr>
          </a:p>
        </p:txBody>
      </p:sp>
      <p:pic>
        <p:nvPicPr>
          <p:cNvPr id="1240" name="Google Shape;1240;p47"/>
          <p:cNvPicPr preferRelativeResize="0"/>
          <p:nvPr/>
        </p:nvPicPr>
        <p:blipFill>
          <a:blip r:embed="rId7">
            <a:alphaModFix/>
          </a:blip>
          <a:stretch>
            <a:fillRect/>
          </a:stretch>
        </p:blipFill>
        <p:spPr>
          <a:xfrm>
            <a:off x="1320267" y="4028667"/>
            <a:ext cx="2145600" cy="2145600"/>
          </a:xfrm>
          <a:prstGeom prst="rect">
            <a:avLst/>
          </a:prstGeom>
          <a:noFill/>
          <a:ln>
            <a:noFill/>
          </a:ln>
        </p:spPr>
      </p:pic>
      <p:sp>
        <p:nvSpPr>
          <p:cNvPr id="1241" name="Google Shape;1241;p47"/>
          <p:cNvSpPr txBox="1"/>
          <p:nvPr/>
        </p:nvSpPr>
        <p:spPr>
          <a:xfrm>
            <a:off x="5141133" y="2458100"/>
            <a:ext cx="4820400" cy="4272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600">
                <a:highlight>
                  <a:srgbClr val="CFE2F3"/>
                </a:highlight>
                <a:latin typeface="Josefin Sans Medium"/>
                <a:ea typeface="Josefin Sans Medium"/>
                <a:cs typeface="Josefin Sans Medium"/>
                <a:sym typeface="Josefin Sans Medium"/>
              </a:rPr>
              <a:t>[CLS]</a:t>
            </a:r>
            <a:r>
              <a:rPr lang="en-GB" sz="1600">
                <a:latin typeface="Josefin Sans Medium"/>
                <a:ea typeface="Josefin Sans Medium"/>
                <a:cs typeface="Josefin Sans Medium"/>
                <a:sym typeface="Josefin Sans Medium"/>
              </a:rPr>
              <a:t> Story: s1 … sn ...  [SEP] Ending 2: e21, … , e2l</a:t>
            </a:r>
            <a:endParaRPr sz="1600">
              <a:latin typeface="Josefin Sans Medium"/>
              <a:ea typeface="Josefin Sans Medium"/>
              <a:cs typeface="Josefin Sans Medium"/>
              <a:sym typeface="Josefin Sans Medium"/>
            </a:endParaRPr>
          </a:p>
        </p:txBody>
      </p:sp>
      <p:pic>
        <p:nvPicPr>
          <p:cNvPr id="1242" name="Google Shape;1242;p47"/>
          <p:cNvPicPr preferRelativeResize="0"/>
          <p:nvPr/>
        </p:nvPicPr>
        <p:blipFill>
          <a:blip r:embed="rId8">
            <a:alphaModFix/>
          </a:blip>
          <a:stretch>
            <a:fillRect/>
          </a:stretch>
        </p:blipFill>
        <p:spPr>
          <a:xfrm>
            <a:off x="10197372" y="1993334"/>
            <a:ext cx="802200" cy="802221"/>
          </a:xfrm>
          <a:prstGeom prst="rect">
            <a:avLst/>
          </a:prstGeom>
          <a:noFill/>
          <a:ln>
            <a:noFill/>
          </a:ln>
        </p:spPr>
      </p:pic>
      <p:sp>
        <p:nvSpPr>
          <p:cNvPr id="1243" name="Google Shape;1243;p47"/>
          <p:cNvSpPr txBox="1"/>
          <p:nvPr/>
        </p:nvSpPr>
        <p:spPr>
          <a:xfrm>
            <a:off x="5141133" y="1935100"/>
            <a:ext cx="4820400" cy="4272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600">
                <a:highlight>
                  <a:srgbClr val="CFE2F3"/>
                </a:highlight>
                <a:latin typeface="Josefin Sans Medium"/>
                <a:ea typeface="Josefin Sans Medium"/>
                <a:cs typeface="Josefin Sans Medium"/>
                <a:sym typeface="Josefin Sans Medium"/>
              </a:rPr>
              <a:t>[CLS]</a:t>
            </a:r>
            <a:r>
              <a:rPr lang="en-GB" sz="1600">
                <a:latin typeface="Josefin Sans Medium"/>
                <a:ea typeface="Josefin Sans Medium"/>
                <a:cs typeface="Josefin Sans Medium"/>
                <a:sym typeface="Josefin Sans Medium"/>
              </a:rPr>
              <a:t> Story: s1 … sn ...  [SEP] Ending 1: e11, … , e1k</a:t>
            </a:r>
            <a:endParaRPr sz="1600">
              <a:latin typeface="Josefin Sans Medium"/>
              <a:ea typeface="Josefin Sans Medium"/>
              <a:cs typeface="Josefin Sans Medium"/>
              <a:sym typeface="Josefin Sans Medium"/>
            </a:endParaRPr>
          </a:p>
        </p:txBody>
      </p:sp>
      <p:cxnSp>
        <p:nvCxnSpPr>
          <p:cNvPr id="1244" name="Google Shape;1244;p47"/>
          <p:cNvCxnSpPr>
            <a:stCxn id="1243" idx="3"/>
            <a:endCxn id="1242" idx="1"/>
          </p:cNvCxnSpPr>
          <p:nvPr/>
        </p:nvCxnSpPr>
        <p:spPr>
          <a:xfrm>
            <a:off x="9961533" y="2148700"/>
            <a:ext cx="236000" cy="245600"/>
          </a:xfrm>
          <a:prstGeom prst="straightConnector1">
            <a:avLst/>
          </a:prstGeom>
          <a:noFill/>
          <a:ln w="9525" cap="flat" cmpd="sng">
            <a:solidFill>
              <a:schemeClr val="dk2"/>
            </a:solidFill>
            <a:prstDash val="solid"/>
            <a:round/>
            <a:headEnd type="none" w="med" len="med"/>
            <a:tailEnd type="triangle" w="med" len="med"/>
          </a:ln>
        </p:spPr>
      </p:cxnSp>
      <p:cxnSp>
        <p:nvCxnSpPr>
          <p:cNvPr id="1245" name="Google Shape;1245;p47"/>
          <p:cNvCxnSpPr>
            <a:stCxn id="1241" idx="3"/>
            <a:endCxn id="1242" idx="1"/>
          </p:cNvCxnSpPr>
          <p:nvPr/>
        </p:nvCxnSpPr>
        <p:spPr>
          <a:xfrm rot="10800000" flipH="1">
            <a:off x="9961533" y="2394500"/>
            <a:ext cx="236000" cy="277200"/>
          </a:xfrm>
          <a:prstGeom prst="straightConnector1">
            <a:avLst/>
          </a:prstGeom>
          <a:noFill/>
          <a:ln w="9525" cap="flat" cmpd="sng">
            <a:solidFill>
              <a:schemeClr val="dk2"/>
            </a:solidFill>
            <a:prstDash val="solid"/>
            <a:round/>
            <a:headEnd type="none" w="med" len="med"/>
            <a:tailEnd type="triangle" w="med" len="med"/>
          </a:ln>
        </p:spPr>
      </p:cxnSp>
      <p:cxnSp>
        <p:nvCxnSpPr>
          <p:cNvPr id="1246" name="Google Shape;1246;p47"/>
          <p:cNvCxnSpPr>
            <a:stCxn id="1242" idx="3"/>
          </p:cNvCxnSpPr>
          <p:nvPr/>
        </p:nvCxnSpPr>
        <p:spPr>
          <a:xfrm>
            <a:off x="10999572" y="2394444"/>
            <a:ext cx="282800" cy="1600"/>
          </a:xfrm>
          <a:prstGeom prst="straightConnector1">
            <a:avLst/>
          </a:prstGeom>
          <a:noFill/>
          <a:ln w="9525" cap="flat" cmpd="sng">
            <a:solidFill>
              <a:schemeClr val="dk2"/>
            </a:solidFill>
            <a:prstDash val="solid"/>
            <a:round/>
            <a:headEnd type="none" w="med" len="med"/>
            <a:tailEnd type="triangle" w="med" len="med"/>
          </a:ln>
        </p:spPr>
      </p:cxnSp>
      <p:sp>
        <p:nvSpPr>
          <p:cNvPr id="1247" name="Google Shape;1247;p47"/>
          <p:cNvSpPr txBox="1"/>
          <p:nvPr/>
        </p:nvSpPr>
        <p:spPr>
          <a:xfrm>
            <a:off x="11343933" y="1968033"/>
            <a:ext cx="632000" cy="427200"/>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467" dirty="0">
                <a:latin typeface="Josefin Sans"/>
                <a:ea typeface="Josefin Sans"/>
                <a:cs typeface="Josefin Sans"/>
                <a:sym typeface="Josefin Sans"/>
              </a:rPr>
              <a:t>0.51</a:t>
            </a:r>
            <a:endParaRPr sz="1467" dirty="0">
              <a:latin typeface="Josefin Sans"/>
              <a:ea typeface="Josefin Sans"/>
              <a:cs typeface="Josefin Sans"/>
              <a:sym typeface="Josefin Sans"/>
            </a:endParaRPr>
          </a:p>
        </p:txBody>
      </p:sp>
      <p:sp>
        <p:nvSpPr>
          <p:cNvPr id="1248" name="Google Shape;1248;p47"/>
          <p:cNvSpPr txBox="1"/>
          <p:nvPr/>
        </p:nvSpPr>
        <p:spPr>
          <a:xfrm>
            <a:off x="11344067" y="2395233"/>
            <a:ext cx="632000" cy="427200"/>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467">
                <a:latin typeface="Josefin Sans"/>
                <a:ea typeface="Josefin Sans"/>
                <a:cs typeface="Josefin Sans"/>
                <a:sym typeface="Josefin Sans"/>
              </a:rPr>
              <a:t>0.49</a:t>
            </a:r>
            <a:endParaRPr sz="1467">
              <a:latin typeface="Josefin Sans"/>
              <a:ea typeface="Josefin Sans"/>
              <a:cs typeface="Josefin Sans"/>
              <a:sym typeface="Josefin Sans"/>
            </a:endParaRPr>
          </a:p>
        </p:txBody>
      </p:sp>
      <p:sp>
        <p:nvSpPr>
          <p:cNvPr id="1249" name="Google Shape;1249;p47"/>
          <p:cNvSpPr txBox="1"/>
          <p:nvPr/>
        </p:nvSpPr>
        <p:spPr>
          <a:xfrm>
            <a:off x="4177400" y="3439033"/>
            <a:ext cx="2575200" cy="524800"/>
          </a:xfrm>
          <a:prstGeom prst="rect">
            <a:avLst/>
          </a:prstGeom>
          <a:noFill/>
          <a:ln>
            <a:noFill/>
          </a:ln>
        </p:spPr>
        <p:txBody>
          <a:bodyPr spcFirstLastPara="1" wrap="square" lIns="121900" tIns="121900" rIns="121900" bIns="121900" anchor="t" anchorCtr="0">
            <a:noAutofit/>
          </a:bodyPr>
          <a:lstStyle/>
          <a:p>
            <a:r>
              <a:rPr lang="en-GB" sz="1867" b="1">
                <a:latin typeface="Josefin Sans"/>
                <a:ea typeface="Josefin Sans"/>
                <a:cs typeface="Josefin Sans"/>
                <a:sym typeface="Josefin Sans"/>
              </a:rPr>
              <a:t>Multi-task Learning</a:t>
            </a:r>
            <a:endParaRPr sz="1867" b="1">
              <a:latin typeface="Josefin Sans"/>
              <a:ea typeface="Josefin Sans"/>
              <a:cs typeface="Josefin Sans"/>
              <a:sym typeface="Josefin Sans"/>
            </a:endParaRPr>
          </a:p>
        </p:txBody>
      </p:sp>
      <p:cxnSp>
        <p:nvCxnSpPr>
          <p:cNvPr id="1250" name="Google Shape;1250;p47"/>
          <p:cNvCxnSpPr>
            <a:endCxn id="1251" idx="1"/>
          </p:cNvCxnSpPr>
          <p:nvPr/>
        </p:nvCxnSpPr>
        <p:spPr>
          <a:xfrm>
            <a:off x="6499367" y="2741117"/>
            <a:ext cx="1368000" cy="956400"/>
          </a:xfrm>
          <a:prstGeom prst="straightConnector1">
            <a:avLst/>
          </a:prstGeom>
          <a:noFill/>
          <a:ln w="9525" cap="flat" cmpd="sng">
            <a:solidFill>
              <a:schemeClr val="dk2"/>
            </a:solidFill>
            <a:prstDash val="solid"/>
            <a:round/>
            <a:headEnd type="none" w="med" len="med"/>
            <a:tailEnd type="triangle" w="med" len="med"/>
          </a:ln>
        </p:spPr>
      </p:cxnSp>
      <p:sp>
        <p:nvSpPr>
          <p:cNvPr id="1251" name="Google Shape;1251;p47"/>
          <p:cNvSpPr txBox="1"/>
          <p:nvPr/>
        </p:nvSpPr>
        <p:spPr>
          <a:xfrm>
            <a:off x="7867367" y="3483917"/>
            <a:ext cx="1886800" cy="427200"/>
          </a:xfrm>
          <a:prstGeom prst="rect">
            <a:avLst/>
          </a:prstGeom>
          <a:noFill/>
          <a:ln>
            <a:noFill/>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Si = restaurant</a:t>
            </a:r>
            <a:endParaRPr sz="1867">
              <a:latin typeface="Josefin Sans"/>
              <a:ea typeface="Josefin Sans"/>
              <a:cs typeface="Josefin Sans"/>
              <a:sym typeface="Josefin Sans"/>
            </a:endParaRPr>
          </a:p>
        </p:txBody>
      </p:sp>
      <p:sp>
        <p:nvSpPr>
          <p:cNvPr id="1252" name="Google Shape;1252;p47"/>
          <p:cNvSpPr txBox="1"/>
          <p:nvPr/>
        </p:nvSpPr>
        <p:spPr>
          <a:xfrm>
            <a:off x="9797767" y="3483917"/>
            <a:ext cx="1886800" cy="427200"/>
          </a:xfrm>
          <a:prstGeom prst="rect">
            <a:avLst/>
          </a:prstGeom>
          <a:noFill/>
          <a:ln>
            <a:noFill/>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Ej = food</a:t>
            </a:r>
            <a:endParaRPr sz="1867">
              <a:latin typeface="Josefin Sans"/>
              <a:ea typeface="Josefin Sans"/>
              <a:cs typeface="Josefin Sans"/>
              <a:sym typeface="Josefin Sans"/>
            </a:endParaRPr>
          </a:p>
        </p:txBody>
      </p:sp>
      <p:sp>
        <p:nvSpPr>
          <p:cNvPr id="1253" name="Google Shape;1253;p47"/>
          <p:cNvSpPr txBox="1"/>
          <p:nvPr/>
        </p:nvSpPr>
        <p:spPr>
          <a:xfrm>
            <a:off x="4458233" y="4080500"/>
            <a:ext cx="2528000" cy="427200"/>
          </a:xfrm>
          <a:prstGeom prst="rect">
            <a:avLst/>
          </a:prstGeom>
          <a:noFill/>
          <a:ln>
            <a:noFill/>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1. Are they related?</a:t>
            </a:r>
            <a:endParaRPr sz="1867">
              <a:latin typeface="Josefin Sans"/>
              <a:ea typeface="Josefin Sans"/>
              <a:cs typeface="Josefin Sans"/>
              <a:sym typeface="Josefin Sans"/>
            </a:endParaRPr>
          </a:p>
        </p:txBody>
      </p:sp>
      <p:sp>
        <p:nvSpPr>
          <p:cNvPr id="1254" name="Google Shape;1254;p47"/>
          <p:cNvSpPr txBox="1"/>
          <p:nvPr/>
        </p:nvSpPr>
        <p:spPr>
          <a:xfrm>
            <a:off x="7303033" y="4080500"/>
            <a:ext cx="2930800" cy="427200"/>
          </a:xfrm>
          <a:prstGeom prst="rect">
            <a:avLst/>
          </a:prstGeom>
          <a:noFill/>
          <a:ln>
            <a:noFill/>
          </a:ln>
        </p:spPr>
        <p:txBody>
          <a:bodyPr spcFirstLastPara="1" wrap="square" lIns="121900" tIns="121900" rIns="121900" bIns="121900" anchor="t" anchorCtr="0">
            <a:noAutofit/>
          </a:bodyPr>
          <a:lstStyle/>
          <a:p>
            <a:r>
              <a:rPr lang="en-GB" sz="1867">
                <a:latin typeface="Josefin Sans"/>
                <a:ea typeface="Josefin Sans"/>
                <a:cs typeface="Josefin Sans"/>
                <a:sym typeface="Josefin Sans"/>
              </a:rPr>
              <a:t>2. What’s the relation?</a:t>
            </a:r>
            <a:endParaRPr sz="1867">
              <a:latin typeface="Josefin Sans"/>
              <a:ea typeface="Josefin Sans"/>
              <a:cs typeface="Josefin Sans"/>
              <a:sym typeface="Josefin Sans"/>
            </a:endParaRPr>
          </a:p>
        </p:txBody>
      </p:sp>
      <p:sp>
        <p:nvSpPr>
          <p:cNvPr id="1255" name="Google Shape;1255;p47"/>
          <p:cNvSpPr/>
          <p:nvPr/>
        </p:nvSpPr>
        <p:spPr>
          <a:xfrm>
            <a:off x="4538033" y="5514333"/>
            <a:ext cx="1125200" cy="3584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GB" sz="1467">
                <a:latin typeface="Josefin Sans Light"/>
                <a:ea typeface="Josefin Sans Light"/>
                <a:cs typeface="Josefin Sans Light"/>
                <a:sym typeface="Josefin Sans Light"/>
              </a:rPr>
              <a:t>restaurant</a:t>
            </a:r>
            <a:endParaRPr sz="1467">
              <a:latin typeface="Josefin Sans Light"/>
              <a:ea typeface="Josefin Sans Light"/>
              <a:cs typeface="Josefin Sans Light"/>
              <a:sym typeface="Josefin Sans Light"/>
            </a:endParaRPr>
          </a:p>
        </p:txBody>
      </p:sp>
      <p:sp>
        <p:nvSpPr>
          <p:cNvPr id="1256" name="Google Shape;1256;p47"/>
          <p:cNvSpPr/>
          <p:nvPr/>
        </p:nvSpPr>
        <p:spPr>
          <a:xfrm>
            <a:off x="5757233" y="5514333"/>
            <a:ext cx="1125200" cy="3584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GB" sz="1467">
                <a:latin typeface="Josefin Sans Light"/>
                <a:ea typeface="Josefin Sans Light"/>
                <a:cs typeface="Josefin Sans Light"/>
                <a:sym typeface="Josefin Sans Light"/>
              </a:rPr>
              <a:t>food</a:t>
            </a:r>
            <a:endParaRPr sz="1467">
              <a:latin typeface="Josefin Sans Light"/>
              <a:ea typeface="Josefin Sans Light"/>
              <a:cs typeface="Josefin Sans Light"/>
              <a:sym typeface="Josefin Sans Light"/>
            </a:endParaRPr>
          </a:p>
        </p:txBody>
      </p:sp>
      <p:sp>
        <p:nvSpPr>
          <p:cNvPr id="1257" name="Google Shape;1257;p47"/>
          <p:cNvSpPr/>
          <p:nvPr/>
        </p:nvSpPr>
        <p:spPr>
          <a:xfrm>
            <a:off x="5014800" y="4854000"/>
            <a:ext cx="1452800" cy="4668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1467">
                <a:latin typeface="Josefin Sans Light"/>
                <a:ea typeface="Josefin Sans Light"/>
                <a:cs typeface="Josefin Sans Light"/>
                <a:sym typeface="Josefin Sans Light"/>
              </a:rPr>
              <a:t>Aux Classifier 1</a:t>
            </a:r>
            <a:endParaRPr sz="1467">
              <a:latin typeface="Josefin Sans Light"/>
              <a:ea typeface="Josefin Sans Light"/>
              <a:cs typeface="Josefin Sans Light"/>
              <a:sym typeface="Josefin Sans Light"/>
            </a:endParaRPr>
          </a:p>
        </p:txBody>
      </p:sp>
      <p:cxnSp>
        <p:nvCxnSpPr>
          <p:cNvPr id="1258" name="Google Shape;1258;p47"/>
          <p:cNvCxnSpPr>
            <a:stCxn id="1255" idx="0"/>
            <a:endCxn id="1257" idx="2"/>
          </p:cNvCxnSpPr>
          <p:nvPr/>
        </p:nvCxnSpPr>
        <p:spPr>
          <a:xfrm rot="10800000" flipH="1">
            <a:off x="5100633" y="5320733"/>
            <a:ext cx="640400" cy="193600"/>
          </a:xfrm>
          <a:prstGeom prst="straightConnector1">
            <a:avLst/>
          </a:prstGeom>
          <a:noFill/>
          <a:ln w="9525" cap="flat" cmpd="sng">
            <a:solidFill>
              <a:schemeClr val="dk2"/>
            </a:solidFill>
            <a:prstDash val="solid"/>
            <a:round/>
            <a:headEnd type="none" w="med" len="med"/>
            <a:tailEnd type="triangle" w="med" len="med"/>
          </a:ln>
        </p:spPr>
      </p:cxnSp>
      <p:cxnSp>
        <p:nvCxnSpPr>
          <p:cNvPr id="1259" name="Google Shape;1259;p47"/>
          <p:cNvCxnSpPr>
            <a:stCxn id="1256" idx="0"/>
            <a:endCxn id="1257" idx="2"/>
          </p:cNvCxnSpPr>
          <p:nvPr/>
        </p:nvCxnSpPr>
        <p:spPr>
          <a:xfrm rot="10800000">
            <a:off x="5741033" y="5320733"/>
            <a:ext cx="578800" cy="193600"/>
          </a:xfrm>
          <a:prstGeom prst="straightConnector1">
            <a:avLst/>
          </a:prstGeom>
          <a:noFill/>
          <a:ln w="9525" cap="flat" cmpd="sng">
            <a:solidFill>
              <a:schemeClr val="dk2"/>
            </a:solidFill>
            <a:prstDash val="solid"/>
            <a:round/>
            <a:headEnd type="none" w="med" len="med"/>
            <a:tailEnd type="triangle" w="med" len="med"/>
          </a:ln>
        </p:spPr>
      </p:cxnSp>
      <p:cxnSp>
        <p:nvCxnSpPr>
          <p:cNvPr id="1260" name="Google Shape;1260;p47"/>
          <p:cNvCxnSpPr>
            <a:stCxn id="1257" idx="0"/>
          </p:cNvCxnSpPr>
          <p:nvPr/>
        </p:nvCxnSpPr>
        <p:spPr>
          <a:xfrm rot="10800000" flipH="1">
            <a:off x="5741200" y="4656000"/>
            <a:ext cx="18800" cy="198000"/>
          </a:xfrm>
          <a:prstGeom prst="straightConnector1">
            <a:avLst/>
          </a:prstGeom>
          <a:noFill/>
          <a:ln w="9525" cap="flat" cmpd="sng">
            <a:solidFill>
              <a:schemeClr val="dk2"/>
            </a:solidFill>
            <a:prstDash val="solid"/>
            <a:round/>
            <a:headEnd type="none" w="med" len="med"/>
            <a:tailEnd type="triangle" w="med" len="med"/>
          </a:ln>
        </p:spPr>
      </p:cxnSp>
      <p:sp>
        <p:nvSpPr>
          <p:cNvPr id="1261" name="Google Shape;1261;p47"/>
          <p:cNvSpPr/>
          <p:nvPr/>
        </p:nvSpPr>
        <p:spPr>
          <a:xfrm>
            <a:off x="7467567" y="5476600"/>
            <a:ext cx="1125200" cy="3584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GB" sz="1467">
                <a:latin typeface="Josefin Sans Light"/>
                <a:ea typeface="Josefin Sans Light"/>
                <a:cs typeface="Josefin Sans Light"/>
                <a:sym typeface="Josefin Sans Light"/>
              </a:rPr>
              <a:t>restaurant</a:t>
            </a:r>
            <a:endParaRPr sz="1467">
              <a:latin typeface="Josefin Sans Light"/>
              <a:ea typeface="Josefin Sans Light"/>
              <a:cs typeface="Josefin Sans Light"/>
              <a:sym typeface="Josefin Sans Light"/>
            </a:endParaRPr>
          </a:p>
        </p:txBody>
      </p:sp>
      <p:sp>
        <p:nvSpPr>
          <p:cNvPr id="1262" name="Google Shape;1262;p47"/>
          <p:cNvSpPr/>
          <p:nvPr/>
        </p:nvSpPr>
        <p:spPr>
          <a:xfrm>
            <a:off x="8686767" y="5476600"/>
            <a:ext cx="1125200" cy="3584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GB" sz="1467">
                <a:latin typeface="Josefin Sans Light"/>
                <a:ea typeface="Josefin Sans Light"/>
                <a:cs typeface="Josefin Sans Light"/>
                <a:sym typeface="Josefin Sans Light"/>
              </a:rPr>
              <a:t>food</a:t>
            </a:r>
            <a:endParaRPr sz="1467">
              <a:latin typeface="Josefin Sans Light"/>
              <a:ea typeface="Josefin Sans Light"/>
              <a:cs typeface="Josefin Sans Light"/>
              <a:sym typeface="Josefin Sans Light"/>
            </a:endParaRPr>
          </a:p>
        </p:txBody>
      </p:sp>
      <p:sp>
        <p:nvSpPr>
          <p:cNvPr id="1263" name="Google Shape;1263;p47"/>
          <p:cNvSpPr/>
          <p:nvPr/>
        </p:nvSpPr>
        <p:spPr>
          <a:xfrm>
            <a:off x="7944333" y="4816267"/>
            <a:ext cx="1494800" cy="4668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GB" sz="1467">
                <a:latin typeface="Josefin Sans Light"/>
                <a:ea typeface="Josefin Sans Light"/>
                <a:cs typeface="Josefin Sans Light"/>
                <a:sym typeface="Josefin Sans Light"/>
              </a:rPr>
              <a:t>Aux Classifier 2</a:t>
            </a:r>
            <a:endParaRPr sz="1467">
              <a:latin typeface="Josefin Sans Light"/>
              <a:ea typeface="Josefin Sans Light"/>
              <a:cs typeface="Josefin Sans Light"/>
              <a:sym typeface="Josefin Sans Light"/>
            </a:endParaRPr>
          </a:p>
        </p:txBody>
      </p:sp>
      <p:cxnSp>
        <p:nvCxnSpPr>
          <p:cNvPr id="1264" name="Google Shape;1264;p47"/>
          <p:cNvCxnSpPr>
            <a:stCxn id="1261" idx="0"/>
            <a:endCxn id="1263" idx="2"/>
          </p:cNvCxnSpPr>
          <p:nvPr/>
        </p:nvCxnSpPr>
        <p:spPr>
          <a:xfrm rot="10800000" flipH="1">
            <a:off x="8030167" y="5283000"/>
            <a:ext cx="661600" cy="193600"/>
          </a:xfrm>
          <a:prstGeom prst="straightConnector1">
            <a:avLst/>
          </a:prstGeom>
          <a:noFill/>
          <a:ln w="9525" cap="flat" cmpd="sng">
            <a:solidFill>
              <a:schemeClr val="dk2"/>
            </a:solidFill>
            <a:prstDash val="solid"/>
            <a:round/>
            <a:headEnd type="none" w="med" len="med"/>
            <a:tailEnd type="triangle" w="med" len="med"/>
          </a:ln>
        </p:spPr>
      </p:cxnSp>
      <p:cxnSp>
        <p:nvCxnSpPr>
          <p:cNvPr id="1265" name="Google Shape;1265;p47"/>
          <p:cNvCxnSpPr>
            <a:stCxn id="1262" idx="0"/>
            <a:endCxn id="1263" idx="2"/>
          </p:cNvCxnSpPr>
          <p:nvPr/>
        </p:nvCxnSpPr>
        <p:spPr>
          <a:xfrm rot="10800000">
            <a:off x="8691767" y="5283000"/>
            <a:ext cx="557600" cy="193600"/>
          </a:xfrm>
          <a:prstGeom prst="straightConnector1">
            <a:avLst/>
          </a:prstGeom>
          <a:noFill/>
          <a:ln w="9525" cap="flat" cmpd="sng">
            <a:solidFill>
              <a:schemeClr val="dk2"/>
            </a:solidFill>
            <a:prstDash val="solid"/>
            <a:round/>
            <a:headEnd type="none" w="med" len="med"/>
            <a:tailEnd type="triangle" w="med" len="med"/>
          </a:ln>
        </p:spPr>
      </p:cxnSp>
      <p:cxnSp>
        <p:nvCxnSpPr>
          <p:cNvPr id="1266" name="Google Shape;1266;p47"/>
          <p:cNvCxnSpPr>
            <a:stCxn id="1263" idx="0"/>
          </p:cNvCxnSpPr>
          <p:nvPr/>
        </p:nvCxnSpPr>
        <p:spPr>
          <a:xfrm rot="10800000" flipH="1">
            <a:off x="8691733" y="4618267"/>
            <a:ext cx="18800" cy="198000"/>
          </a:xfrm>
          <a:prstGeom prst="straightConnector1">
            <a:avLst/>
          </a:prstGeom>
          <a:noFill/>
          <a:ln w="9525" cap="flat" cmpd="sng">
            <a:solidFill>
              <a:schemeClr val="dk2"/>
            </a:solidFill>
            <a:prstDash val="solid"/>
            <a:round/>
            <a:headEnd type="none" w="med" len="med"/>
            <a:tailEnd type="triangle" w="med" len="med"/>
          </a:ln>
        </p:spPr>
      </p:cxnSp>
      <p:sp>
        <p:nvSpPr>
          <p:cNvPr id="1267" name="Google Shape;1267;p47"/>
          <p:cNvSpPr txBox="1"/>
          <p:nvPr/>
        </p:nvSpPr>
        <p:spPr>
          <a:xfrm>
            <a:off x="1431567" y="3638317"/>
            <a:ext cx="2575200" cy="524800"/>
          </a:xfrm>
          <a:prstGeom prst="rect">
            <a:avLst/>
          </a:prstGeom>
          <a:noFill/>
          <a:ln>
            <a:noFill/>
          </a:ln>
        </p:spPr>
        <p:txBody>
          <a:bodyPr spcFirstLastPara="1" wrap="square" lIns="121900" tIns="121900" rIns="121900" bIns="121900" anchor="t" anchorCtr="0">
            <a:noAutofit/>
          </a:bodyPr>
          <a:lstStyle/>
          <a:p>
            <a:r>
              <a:rPr lang="en-GB" sz="1867" b="1">
                <a:latin typeface="Josefin Sans"/>
                <a:ea typeface="Josefin Sans"/>
                <a:cs typeface="Josefin Sans"/>
                <a:sym typeface="Josefin Sans"/>
              </a:rPr>
              <a:t>ConceptNet</a:t>
            </a:r>
            <a:endParaRPr sz="1867" b="1">
              <a:latin typeface="Josefin Sans"/>
              <a:ea typeface="Josefin Sans"/>
              <a:cs typeface="Josefin Sans"/>
              <a:sym typeface="Josefin Sans"/>
            </a:endParaRPr>
          </a:p>
        </p:txBody>
      </p:sp>
      <p:cxnSp>
        <p:nvCxnSpPr>
          <p:cNvPr id="1268" name="Google Shape;1268;p47"/>
          <p:cNvCxnSpPr>
            <a:stCxn id="1240" idx="3"/>
          </p:cNvCxnSpPr>
          <p:nvPr/>
        </p:nvCxnSpPr>
        <p:spPr>
          <a:xfrm rot="10800000" flipH="1">
            <a:off x="3465867" y="4589867"/>
            <a:ext cx="2014800" cy="511600"/>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1269" name="Google Shape;1269;p47"/>
          <p:cNvSpPr txBox="1"/>
          <p:nvPr/>
        </p:nvSpPr>
        <p:spPr>
          <a:xfrm>
            <a:off x="3465867" y="4674533"/>
            <a:ext cx="731600" cy="524800"/>
          </a:xfrm>
          <a:prstGeom prst="rect">
            <a:avLst/>
          </a:prstGeom>
          <a:noFill/>
          <a:ln>
            <a:noFill/>
          </a:ln>
        </p:spPr>
        <p:txBody>
          <a:bodyPr spcFirstLastPara="1" wrap="square" lIns="121900" tIns="121900" rIns="121900" bIns="121900" anchor="t" anchorCtr="0">
            <a:noAutofit/>
          </a:bodyPr>
          <a:lstStyle/>
          <a:p>
            <a:r>
              <a:rPr lang="en-GB" sz="1867">
                <a:latin typeface="Josefin Sans Light"/>
                <a:ea typeface="Josefin Sans Light"/>
                <a:cs typeface="Josefin Sans Light"/>
                <a:sym typeface="Josefin Sans Light"/>
              </a:rPr>
              <a:t>yes</a:t>
            </a:r>
            <a:endParaRPr sz="1867">
              <a:latin typeface="Josefin Sans Light"/>
              <a:ea typeface="Josefin Sans Light"/>
              <a:cs typeface="Josefin Sans Light"/>
              <a:sym typeface="Josefin Sans Light"/>
            </a:endParaRPr>
          </a:p>
        </p:txBody>
      </p:sp>
      <p:sp>
        <p:nvSpPr>
          <p:cNvPr id="1270" name="Google Shape;1270;p47"/>
          <p:cNvSpPr txBox="1"/>
          <p:nvPr/>
        </p:nvSpPr>
        <p:spPr>
          <a:xfrm>
            <a:off x="3221300" y="5283067"/>
            <a:ext cx="802000" cy="524800"/>
          </a:xfrm>
          <a:prstGeom prst="rect">
            <a:avLst/>
          </a:prstGeom>
          <a:noFill/>
          <a:ln>
            <a:noFill/>
          </a:ln>
        </p:spPr>
        <p:txBody>
          <a:bodyPr spcFirstLastPara="1" wrap="square" lIns="121900" tIns="121900" rIns="121900" bIns="121900" anchor="t" anchorCtr="0">
            <a:noAutofit/>
          </a:bodyPr>
          <a:lstStyle/>
          <a:p>
            <a:r>
              <a:rPr lang="en-GB" sz="1867">
                <a:latin typeface="Josefin Sans Light"/>
                <a:ea typeface="Josefin Sans Light"/>
                <a:cs typeface="Josefin Sans Light"/>
                <a:sym typeface="Josefin Sans Light"/>
              </a:rPr>
              <a:t>serve</a:t>
            </a:r>
            <a:endParaRPr sz="1867">
              <a:latin typeface="Josefin Sans Light"/>
              <a:ea typeface="Josefin Sans Light"/>
              <a:cs typeface="Josefin Sans Light"/>
              <a:sym typeface="Josefin Sans Light"/>
            </a:endParaRPr>
          </a:p>
        </p:txBody>
      </p:sp>
      <p:cxnSp>
        <p:nvCxnSpPr>
          <p:cNvPr id="1271" name="Google Shape;1271;p47"/>
          <p:cNvCxnSpPr>
            <a:endCxn id="1263" idx="0"/>
          </p:cNvCxnSpPr>
          <p:nvPr/>
        </p:nvCxnSpPr>
        <p:spPr>
          <a:xfrm rot="10800000" flipH="1">
            <a:off x="3329333" y="4816267"/>
            <a:ext cx="5362400" cy="894800"/>
          </a:xfrm>
          <a:prstGeom prst="curvedConnector4">
            <a:avLst>
              <a:gd name="adj1" fmla="val 20066"/>
              <a:gd name="adj2" fmla="val 135483"/>
            </a:avLst>
          </a:prstGeom>
          <a:noFill/>
          <a:ln w="9525" cap="flat" cmpd="sng">
            <a:solidFill>
              <a:schemeClr val="dk2"/>
            </a:solidFill>
            <a:prstDash val="solid"/>
            <a:round/>
            <a:headEnd type="none" w="med" len="med"/>
            <a:tailEnd type="stealth" w="med" len="med"/>
          </a:ln>
        </p:spPr>
      </p:cxnSp>
      <p:sp>
        <p:nvSpPr>
          <p:cNvPr id="1233" name="Google Shape;1233;p47"/>
          <p:cNvSpPr txBox="1"/>
          <p:nvPr/>
        </p:nvSpPr>
        <p:spPr>
          <a:xfrm>
            <a:off x="-88333" y="6132133"/>
            <a:ext cx="15911400" cy="726400"/>
          </a:xfrm>
          <a:prstGeom prst="rect">
            <a:avLst/>
          </a:prstGeom>
          <a:noFill/>
          <a:ln>
            <a:noFill/>
          </a:ln>
        </p:spPr>
        <p:txBody>
          <a:bodyPr spcFirstLastPara="1" wrap="square" lIns="121900" tIns="121900" rIns="121900" bIns="121900" anchor="t" anchorCtr="0">
            <a:noAutofit/>
          </a:bodyPr>
          <a:lstStyle/>
          <a:p>
            <a:r>
              <a:rPr lang="en-GB" sz="1600" dirty="0">
                <a:solidFill>
                  <a:srgbClr val="666666"/>
                </a:solidFill>
                <a:latin typeface="Josefin Sans"/>
                <a:ea typeface="Josefin Sans"/>
                <a:cs typeface="Josefin Sans"/>
                <a:sym typeface="Josefin Sans"/>
              </a:rPr>
              <a:t>Incorporating </a:t>
            </a:r>
            <a:r>
              <a:rPr lang="en-GB" sz="1600" dirty="0" err="1">
                <a:solidFill>
                  <a:srgbClr val="666666"/>
                </a:solidFill>
                <a:latin typeface="Josefin Sans"/>
                <a:ea typeface="Josefin Sans"/>
                <a:cs typeface="Josefin Sans"/>
                <a:sym typeface="Josefin Sans"/>
              </a:rPr>
              <a:t>Commonsense</a:t>
            </a:r>
            <a:r>
              <a:rPr lang="en-GB" sz="1600" dirty="0">
                <a:solidFill>
                  <a:srgbClr val="666666"/>
                </a:solidFill>
                <a:latin typeface="Josefin Sans"/>
                <a:ea typeface="Josefin Sans"/>
                <a:cs typeface="Josefin Sans"/>
                <a:sym typeface="Josefin Sans"/>
              </a:rPr>
              <a:t> Reading Comprehension with Multi-task Learning. </a:t>
            </a:r>
            <a:r>
              <a:rPr lang="en-GB" sz="1600" i="1" dirty="0">
                <a:solidFill>
                  <a:srgbClr val="666666"/>
                </a:solidFill>
                <a:latin typeface="Josefin Sans"/>
                <a:ea typeface="Josefin Sans"/>
                <a:cs typeface="Josefin Sans"/>
                <a:sym typeface="Josefin Sans"/>
              </a:rPr>
              <a:t>Jiangnan Xia, Chen Wu, and Ming Yan. </a:t>
            </a:r>
            <a:r>
              <a:rPr lang="en-GB" sz="1600" dirty="0">
                <a:solidFill>
                  <a:srgbClr val="666666"/>
                </a:solidFill>
                <a:latin typeface="Josefin Sans"/>
                <a:ea typeface="Josefin Sans"/>
                <a:cs typeface="Josefin Sans"/>
                <a:sym typeface="Josefin Sans"/>
              </a:rPr>
              <a:t>CIKM 2019.</a:t>
            </a:r>
            <a:endParaRPr sz="1600" dirty="0">
              <a:solidFill>
                <a:srgbClr val="666666"/>
              </a:solidFill>
              <a:latin typeface="Josefin Sans"/>
              <a:ea typeface="Josefin Sans"/>
              <a:cs typeface="Josefin Sans"/>
              <a:sym typeface="Josefin Sans"/>
            </a:endParaRPr>
          </a:p>
          <a:p>
            <a:endParaRPr sz="1467" dirty="0">
              <a:solidFill>
                <a:srgbClr val="666666"/>
              </a:solidFill>
              <a:latin typeface="Josefin Sans"/>
              <a:ea typeface="Josefin Sans"/>
              <a:cs typeface="Josefin Sans"/>
              <a:sym typeface="Josefin Sans"/>
            </a:endParaRPr>
          </a:p>
          <a:p>
            <a:endParaRPr sz="1467" dirty="0">
              <a:solidFill>
                <a:srgbClr val="666666"/>
              </a:solidFill>
              <a:latin typeface="Josefin Sans"/>
              <a:ea typeface="Josefin Sans"/>
              <a:cs typeface="Josefin Sans"/>
              <a:sym typeface="Josefi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5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5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5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5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5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6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3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25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6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6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6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26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6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7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CD77-D8AA-2349-8C7A-B971140B35FF}"/>
              </a:ext>
            </a:extLst>
          </p:cNvPr>
          <p:cNvSpPr>
            <a:spLocks noGrp="1"/>
          </p:cNvSpPr>
          <p:nvPr>
            <p:ph type="title"/>
          </p:nvPr>
        </p:nvSpPr>
        <p:spPr/>
        <p:txBody>
          <a:bodyPr>
            <a:normAutofit/>
          </a:bodyPr>
          <a:lstStyle/>
          <a:p>
            <a:r>
              <a:rPr lang="en-US" dirty="0"/>
              <a:t>Theory of Core Knowledge</a:t>
            </a:r>
          </a:p>
        </p:txBody>
      </p:sp>
      <p:sp>
        <p:nvSpPr>
          <p:cNvPr id="3" name="Text Placeholder 2">
            <a:extLst>
              <a:ext uri="{FF2B5EF4-FFF2-40B4-BE49-F238E27FC236}">
                <a16:creationId xmlns:a16="http://schemas.microsoft.com/office/drawing/2014/main" id="{468ED5BF-D596-C643-A30D-9079E78F4443}"/>
              </a:ext>
            </a:extLst>
          </p:cNvPr>
          <p:cNvSpPr>
            <a:spLocks noGrp="1"/>
          </p:cNvSpPr>
          <p:nvPr>
            <p:ph type="body" idx="1"/>
          </p:nvPr>
        </p:nvSpPr>
        <p:spPr>
          <a:xfrm>
            <a:off x="399673" y="5264727"/>
            <a:ext cx="10515600" cy="1108364"/>
          </a:xfrm>
        </p:spPr>
        <p:txBody>
          <a:bodyPr>
            <a:normAutofit/>
          </a:bodyPr>
          <a:lstStyle/>
          <a:p>
            <a:r>
              <a:rPr lang="en-US" dirty="0"/>
              <a:t>Developmental psychologists have shown that children develop the ability to reason about these domains early in life.  Such reasoning is important for later learning. </a:t>
            </a:r>
          </a:p>
        </p:txBody>
      </p:sp>
      <p:graphicFrame>
        <p:nvGraphicFramePr>
          <p:cNvPr id="4" name="Table 4">
            <a:extLst>
              <a:ext uri="{FF2B5EF4-FFF2-40B4-BE49-F238E27FC236}">
                <a16:creationId xmlns:a16="http://schemas.microsoft.com/office/drawing/2014/main" id="{06C90749-AED5-5341-880B-C0B65935B9D5}"/>
              </a:ext>
            </a:extLst>
          </p:cNvPr>
          <p:cNvGraphicFramePr>
            <a:graphicFrameLocks noGrp="1"/>
          </p:cNvGraphicFramePr>
          <p:nvPr>
            <p:extLst>
              <p:ext uri="{D42A27DB-BD31-4B8C-83A1-F6EECF244321}">
                <p14:modId xmlns:p14="http://schemas.microsoft.com/office/powerpoint/2010/main" val="682791428"/>
              </p:ext>
            </p:extLst>
          </p:nvPr>
        </p:nvGraphicFramePr>
        <p:xfrm>
          <a:off x="746580" y="1301557"/>
          <a:ext cx="9821786" cy="3688080"/>
        </p:xfrm>
        <a:graphic>
          <a:graphicData uri="http://schemas.openxmlformats.org/drawingml/2006/table">
            <a:tbl>
              <a:tblPr firstRow="1" bandRow="1">
                <a:tableStyleId>{35758FB7-9AC5-4552-8A53-C91805E547FA}</a:tableStyleId>
              </a:tblPr>
              <a:tblGrid>
                <a:gridCol w="2239889">
                  <a:extLst>
                    <a:ext uri="{9D8B030D-6E8A-4147-A177-3AD203B41FA5}">
                      <a16:colId xmlns:a16="http://schemas.microsoft.com/office/drawing/2014/main" val="4292226910"/>
                    </a:ext>
                  </a:extLst>
                </a:gridCol>
                <a:gridCol w="7581897">
                  <a:extLst>
                    <a:ext uri="{9D8B030D-6E8A-4147-A177-3AD203B41FA5}">
                      <a16:colId xmlns:a16="http://schemas.microsoft.com/office/drawing/2014/main" val="2733169018"/>
                    </a:ext>
                  </a:extLst>
                </a:gridCol>
              </a:tblGrid>
              <a:tr h="370840">
                <a:tc>
                  <a:txBody>
                    <a:bodyPr/>
                    <a:lstStyle/>
                    <a:p>
                      <a:r>
                        <a:rPr lang="en-US" sz="2000" b="1"/>
                        <a:t>Domain</a:t>
                      </a:r>
                    </a:p>
                  </a:txBody>
                  <a:tcPr/>
                </a:tc>
                <a:tc>
                  <a:txBody>
                    <a:bodyPr/>
                    <a:lstStyle/>
                    <a:p>
                      <a:r>
                        <a:rPr lang="en-US" sz="2000" dirty="0"/>
                        <a:t>Description</a:t>
                      </a:r>
                    </a:p>
                  </a:txBody>
                  <a:tcPr/>
                </a:tc>
                <a:extLst>
                  <a:ext uri="{0D108BD9-81ED-4DB2-BD59-A6C34878D82A}">
                    <a16:rowId xmlns:a16="http://schemas.microsoft.com/office/drawing/2014/main" val="3455523789"/>
                  </a:ext>
                </a:extLst>
              </a:tr>
              <a:tr h="370840">
                <a:tc>
                  <a:txBody>
                    <a:bodyPr/>
                    <a:lstStyle/>
                    <a:p>
                      <a:r>
                        <a:rPr lang="en-US" sz="2000" dirty="0"/>
                        <a:t>Objects</a:t>
                      </a:r>
                    </a:p>
                  </a:txBody>
                  <a:tcPr/>
                </a:tc>
                <a:tc>
                  <a:txBody>
                    <a:bodyPr/>
                    <a:lstStyle/>
                    <a:p>
                      <a:r>
                        <a:rPr lang="en-US" sz="2000" dirty="0"/>
                        <a:t>supports reasoning about objects and the laws of physics that govern them</a:t>
                      </a:r>
                    </a:p>
                  </a:txBody>
                  <a:tcPr/>
                </a:tc>
                <a:extLst>
                  <a:ext uri="{0D108BD9-81ED-4DB2-BD59-A6C34878D82A}">
                    <a16:rowId xmlns:a16="http://schemas.microsoft.com/office/drawing/2014/main" val="3200603454"/>
                  </a:ext>
                </a:extLst>
              </a:tr>
              <a:tr h="370840">
                <a:tc>
                  <a:txBody>
                    <a:bodyPr/>
                    <a:lstStyle/>
                    <a:p>
                      <a:r>
                        <a:rPr lang="en-US" sz="2000" dirty="0"/>
                        <a:t>Agents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t>supports reasoning about agents that act autonomously to pursue goals</a:t>
                      </a:r>
                    </a:p>
                  </a:txBody>
                  <a:tcPr/>
                </a:tc>
                <a:extLst>
                  <a:ext uri="{0D108BD9-81ED-4DB2-BD59-A6C34878D82A}">
                    <a16:rowId xmlns:a16="http://schemas.microsoft.com/office/drawing/2014/main" val="1809372828"/>
                  </a:ext>
                </a:extLst>
              </a:tr>
              <a:tr h="370840">
                <a:tc>
                  <a:txBody>
                    <a:bodyPr/>
                    <a:lstStyle/>
                    <a:p>
                      <a:r>
                        <a:rPr lang="en-US" sz="2000" dirty="0"/>
                        <a:t>Places</a:t>
                      </a:r>
                    </a:p>
                  </a:txBody>
                  <a:tcPr/>
                </a:tc>
                <a:tc>
                  <a:txBody>
                    <a:bodyPr/>
                    <a:lstStyle/>
                    <a:p>
                      <a:r>
                        <a:rPr lang="en-US" sz="2000" dirty="0"/>
                        <a:t>supports navigation and spatial reasoning around an environment</a:t>
                      </a:r>
                    </a:p>
                  </a:txBody>
                  <a:tcPr/>
                </a:tc>
                <a:extLst>
                  <a:ext uri="{0D108BD9-81ED-4DB2-BD59-A6C34878D82A}">
                    <a16:rowId xmlns:a16="http://schemas.microsoft.com/office/drawing/2014/main" val="3528924448"/>
                  </a:ext>
                </a:extLst>
              </a:tr>
              <a:tr h="370840">
                <a:tc>
                  <a:txBody>
                    <a:bodyPr/>
                    <a:lstStyle/>
                    <a:p>
                      <a:r>
                        <a:rPr lang="en-US" sz="2000" dirty="0"/>
                        <a:t>Number</a:t>
                      </a:r>
                    </a:p>
                  </a:txBody>
                  <a:tcPr/>
                </a:tc>
                <a:tc>
                  <a:txBody>
                    <a:bodyPr/>
                    <a:lstStyle/>
                    <a:p>
                      <a:r>
                        <a:rPr lang="en-US" sz="2000" dirty="0"/>
                        <a:t>supports reasoning about quality and how many things are present</a:t>
                      </a:r>
                    </a:p>
                  </a:txBody>
                  <a:tcPr/>
                </a:tc>
                <a:extLst>
                  <a:ext uri="{0D108BD9-81ED-4DB2-BD59-A6C34878D82A}">
                    <a16:rowId xmlns:a16="http://schemas.microsoft.com/office/drawing/2014/main" val="1147510958"/>
                  </a:ext>
                </a:extLst>
              </a:tr>
              <a:tr h="370840">
                <a:tc>
                  <a:txBody>
                    <a:bodyPr/>
                    <a:lstStyle/>
                    <a:p>
                      <a:r>
                        <a:rPr lang="en-US" sz="2000" dirty="0"/>
                        <a:t>Forms</a:t>
                      </a:r>
                    </a:p>
                  </a:txBody>
                  <a:tcPr/>
                </a:tc>
                <a:tc>
                  <a:txBody>
                    <a:bodyPr/>
                    <a:lstStyle/>
                    <a:p>
                      <a:r>
                        <a:rPr lang="en-US" sz="2000" dirty="0"/>
                        <a:t>supports representation of shapes and their affordances</a:t>
                      </a:r>
                    </a:p>
                  </a:txBody>
                  <a:tcPr/>
                </a:tc>
                <a:extLst>
                  <a:ext uri="{0D108BD9-81ED-4DB2-BD59-A6C34878D82A}">
                    <a16:rowId xmlns:a16="http://schemas.microsoft.com/office/drawing/2014/main" val="4046996327"/>
                  </a:ext>
                </a:extLst>
              </a:tr>
              <a:tr h="370840">
                <a:tc>
                  <a:txBody>
                    <a:bodyPr/>
                    <a:lstStyle/>
                    <a:p>
                      <a:r>
                        <a:rPr lang="en-US" sz="2000" dirty="0"/>
                        <a:t>Social Beings</a:t>
                      </a:r>
                    </a:p>
                  </a:txBody>
                  <a:tcPr/>
                </a:tc>
                <a:tc>
                  <a:txBody>
                    <a:bodyPr/>
                    <a:lstStyle/>
                    <a:p>
                      <a:r>
                        <a:rPr lang="en-US" sz="2000" dirty="0"/>
                        <a:t>supports reasoning about Theory of Mind and social interaction</a:t>
                      </a:r>
                    </a:p>
                  </a:txBody>
                  <a:tcPr/>
                </a:tc>
                <a:extLst>
                  <a:ext uri="{0D108BD9-81ED-4DB2-BD59-A6C34878D82A}">
                    <a16:rowId xmlns:a16="http://schemas.microsoft.com/office/drawing/2014/main" val="3598405656"/>
                  </a:ext>
                </a:extLst>
              </a:tr>
            </a:tbl>
          </a:graphicData>
        </a:graphic>
      </p:graphicFrame>
    </p:spTree>
    <p:extLst>
      <p:ext uri="{BB962C8B-B14F-4D97-AF65-F5344CB8AC3E}">
        <p14:creationId xmlns:p14="http://schemas.microsoft.com/office/powerpoint/2010/main" val="38657809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1275"/>
        <p:cNvGrpSpPr/>
        <p:nvPr/>
      </p:nvGrpSpPr>
      <p:grpSpPr>
        <a:xfrm>
          <a:off x="0" y="0"/>
          <a:ext cx="0" cy="0"/>
          <a:chOff x="0" y="0"/>
          <a:chExt cx="0" cy="0"/>
        </a:xfrm>
      </p:grpSpPr>
      <p:sp>
        <p:nvSpPr>
          <p:cNvPr id="1276" name="Google Shape;1276;p48"/>
          <p:cNvSpPr/>
          <p:nvPr/>
        </p:nvSpPr>
        <p:spPr>
          <a:xfrm>
            <a:off x="372433" y="3782600"/>
            <a:ext cx="2820400" cy="2452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277" name="Google Shape;1277;p48"/>
          <p:cNvSpPr txBox="1">
            <a:spLocks noGrp="1"/>
          </p:cNvSpPr>
          <p:nvPr>
            <p:ph type="subTitle" idx="2"/>
          </p:nvPr>
        </p:nvSpPr>
        <p:spPr>
          <a:xfrm>
            <a:off x="895967" y="977300"/>
            <a:ext cx="3443200" cy="956400"/>
          </a:xfrm>
          <a:prstGeom prst="rect">
            <a:avLst/>
          </a:prstGeom>
        </p:spPr>
        <p:txBody>
          <a:bodyPr spcFirstLastPara="1" wrap="square" lIns="121900" tIns="121900" rIns="121900" bIns="121900" anchor="t" anchorCtr="0">
            <a:noAutofit/>
          </a:bodyPr>
          <a:lstStyle/>
          <a:p>
            <a:pPr marL="0" indent="0" algn="l"/>
            <a:r>
              <a:rPr lang="en-GB" sz="4800">
                <a:latin typeface="Lilita One"/>
                <a:ea typeface="Lilita One"/>
                <a:cs typeface="Lilita One"/>
                <a:sym typeface="Lilita One"/>
              </a:rPr>
              <a:t>Example #3</a:t>
            </a:r>
            <a:endParaRPr/>
          </a:p>
        </p:txBody>
      </p:sp>
      <p:pic>
        <p:nvPicPr>
          <p:cNvPr id="1278" name="Google Shape;1278;p48"/>
          <p:cNvPicPr preferRelativeResize="0"/>
          <p:nvPr/>
        </p:nvPicPr>
        <p:blipFill>
          <a:blip r:embed="rId3">
            <a:alphaModFix/>
          </a:blip>
          <a:stretch>
            <a:fillRect/>
          </a:stretch>
        </p:blipFill>
        <p:spPr>
          <a:xfrm>
            <a:off x="442997" y="2031051"/>
            <a:ext cx="1030267" cy="1030267"/>
          </a:xfrm>
          <a:prstGeom prst="rect">
            <a:avLst/>
          </a:prstGeom>
          <a:noFill/>
          <a:ln>
            <a:noFill/>
          </a:ln>
        </p:spPr>
      </p:pic>
      <p:pic>
        <p:nvPicPr>
          <p:cNvPr id="1279" name="Google Shape;1279;p48"/>
          <p:cNvPicPr preferRelativeResize="0"/>
          <p:nvPr/>
        </p:nvPicPr>
        <p:blipFill>
          <a:blip r:embed="rId4">
            <a:alphaModFix/>
          </a:blip>
          <a:stretch>
            <a:fillRect/>
          </a:stretch>
        </p:blipFill>
        <p:spPr>
          <a:xfrm>
            <a:off x="3733094" y="2504017"/>
            <a:ext cx="1288065" cy="915033"/>
          </a:xfrm>
          <a:prstGeom prst="rect">
            <a:avLst/>
          </a:prstGeom>
          <a:noFill/>
          <a:ln>
            <a:noFill/>
          </a:ln>
        </p:spPr>
      </p:pic>
      <p:sp>
        <p:nvSpPr>
          <p:cNvPr id="1280" name="Google Shape;1280;p48"/>
          <p:cNvSpPr/>
          <p:nvPr/>
        </p:nvSpPr>
        <p:spPr>
          <a:xfrm>
            <a:off x="10089267" y="4377033"/>
            <a:ext cx="1886800" cy="1858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281" name="Google Shape;1281;p48"/>
          <p:cNvSpPr txBox="1"/>
          <p:nvPr/>
        </p:nvSpPr>
        <p:spPr>
          <a:xfrm>
            <a:off x="984767" y="560167"/>
            <a:ext cx="9720400" cy="638400"/>
          </a:xfrm>
          <a:prstGeom prst="rect">
            <a:avLst/>
          </a:prstGeom>
          <a:solidFill>
            <a:srgbClr val="D0E0E3"/>
          </a:solidFill>
          <a:ln>
            <a:noFill/>
          </a:ln>
        </p:spPr>
        <p:txBody>
          <a:bodyPr spcFirstLastPara="1" wrap="square" lIns="121900" tIns="121900" rIns="121900" bIns="121900" anchor="t" anchorCtr="0">
            <a:noAutofit/>
          </a:bodyPr>
          <a:lstStyle/>
          <a:p>
            <a:pPr>
              <a:buClr>
                <a:schemeClr val="dk1"/>
              </a:buClr>
              <a:buSzPts val="1100"/>
            </a:pPr>
            <a:r>
              <a:rPr lang="en-GB" sz="3200">
                <a:solidFill>
                  <a:schemeClr val="dk1"/>
                </a:solidFill>
                <a:latin typeface="Lilita One"/>
                <a:ea typeface="Lilita One"/>
                <a:cs typeface="Lilita One"/>
                <a:sym typeface="Lilita One"/>
              </a:rPr>
              <a:t>Incorporating External Knowledge into Neural Models</a:t>
            </a:r>
            <a:endParaRPr sz="4800">
              <a:solidFill>
                <a:schemeClr val="dk1"/>
              </a:solidFill>
              <a:latin typeface="Lilita One"/>
              <a:ea typeface="Lilita One"/>
              <a:cs typeface="Lilita One"/>
              <a:sym typeface="Lilita One"/>
            </a:endParaRPr>
          </a:p>
        </p:txBody>
      </p:sp>
      <p:sp>
        <p:nvSpPr>
          <p:cNvPr id="1282" name="Google Shape;1282;p48"/>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fld id="{00000000-1234-1234-1234-123412341234}" type="slidenum">
              <a:rPr lang="en-GB"/>
              <a:pPr/>
              <a:t>60</a:t>
            </a:fld>
            <a:endParaRPr/>
          </a:p>
        </p:txBody>
      </p:sp>
      <p:sp>
        <p:nvSpPr>
          <p:cNvPr id="1283" name="Google Shape;1283;p48"/>
          <p:cNvSpPr txBox="1"/>
          <p:nvPr/>
        </p:nvSpPr>
        <p:spPr>
          <a:xfrm>
            <a:off x="372433" y="1933400"/>
            <a:ext cx="3184000" cy="12256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endParaRPr sz="1867">
              <a:latin typeface="Josefin Sans"/>
              <a:ea typeface="Josefin Sans"/>
              <a:cs typeface="Josefin Sans"/>
              <a:sym typeface="Josefin Sans"/>
            </a:endParaRPr>
          </a:p>
        </p:txBody>
      </p:sp>
      <p:sp>
        <p:nvSpPr>
          <p:cNvPr id="1284" name="Google Shape;1284;p48"/>
          <p:cNvSpPr/>
          <p:nvPr/>
        </p:nvSpPr>
        <p:spPr>
          <a:xfrm>
            <a:off x="3627967" y="1925833"/>
            <a:ext cx="8512800" cy="9564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latin typeface="Josefin Sans"/>
              <a:ea typeface="Josefin Sans"/>
              <a:cs typeface="Josefin Sans"/>
              <a:sym typeface="Josefin Sans"/>
            </a:endParaRPr>
          </a:p>
        </p:txBody>
      </p:sp>
      <p:pic>
        <p:nvPicPr>
          <p:cNvPr id="1285" name="Google Shape;1285;p48"/>
          <p:cNvPicPr preferRelativeResize="0"/>
          <p:nvPr/>
        </p:nvPicPr>
        <p:blipFill>
          <a:blip r:embed="rId5">
            <a:alphaModFix/>
          </a:blip>
          <a:stretch>
            <a:fillRect/>
          </a:stretch>
        </p:blipFill>
        <p:spPr>
          <a:xfrm>
            <a:off x="4527833" y="4915434"/>
            <a:ext cx="1207800" cy="1225697"/>
          </a:xfrm>
          <a:prstGeom prst="rect">
            <a:avLst/>
          </a:prstGeom>
          <a:noFill/>
          <a:ln>
            <a:noFill/>
          </a:ln>
        </p:spPr>
      </p:pic>
      <p:sp>
        <p:nvSpPr>
          <p:cNvPr id="1286" name="Google Shape;1286;p48"/>
          <p:cNvSpPr txBox="1">
            <a:spLocks noGrp="1"/>
          </p:cNvSpPr>
          <p:nvPr>
            <p:ph type="subTitle" idx="2"/>
          </p:nvPr>
        </p:nvSpPr>
        <p:spPr>
          <a:xfrm>
            <a:off x="1359233" y="2132667"/>
            <a:ext cx="2150000" cy="427200"/>
          </a:xfrm>
          <a:prstGeom prst="rect">
            <a:avLst/>
          </a:prstGeom>
        </p:spPr>
        <p:txBody>
          <a:bodyPr spcFirstLastPara="1" wrap="square" lIns="121900" tIns="121900" rIns="121900" bIns="121900" anchor="t" anchorCtr="0">
            <a:noAutofit/>
          </a:bodyPr>
          <a:lstStyle/>
          <a:p>
            <a:pPr marL="0" indent="0" algn="l"/>
            <a:r>
              <a:rPr lang="en-GB" sz="1867"/>
              <a:t>CommonsenseQA</a:t>
            </a:r>
            <a:endParaRPr sz="1867"/>
          </a:p>
        </p:txBody>
      </p:sp>
      <p:grpSp>
        <p:nvGrpSpPr>
          <p:cNvPr id="1287" name="Google Shape;1287;p48"/>
          <p:cNvGrpSpPr/>
          <p:nvPr/>
        </p:nvGrpSpPr>
        <p:grpSpPr>
          <a:xfrm>
            <a:off x="372430" y="3335767"/>
            <a:ext cx="3910404" cy="3025367"/>
            <a:chOff x="279322" y="2501825"/>
            <a:chExt cx="2932803" cy="2269025"/>
          </a:xfrm>
        </p:grpSpPr>
        <p:sp>
          <p:nvSpPr>
            <p:cNvPr id="1288" name="Google Shape;1288;p48"/>
            <p:cNvSpPr/>
            <p:nvPr/>
          </p:nvSpPr>
          <p:spPr>
            <a:xfrm>
              <a:off x="279325" y="2571750"/>
              <a:ext cx="2932800" cy="21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pic>
          <p:nvPicPr>
            <p:cNvPr id="1289" name="Google Shape;1289;p48"/>
            <p:cNvPicPr preferRelativeResize="0"/>
            <p:nvPr/>
          </p:nvPicPr>
          <p:blipFill>
            <a:blip r:embed="rId6">
              <a:alphaModFix/>
            </a:blip>
            <a:stretch>
              <a:fillRect/>
            </a:stretch>
          </p:blipFill>
          <p:spPr>
            <a:xfrm>
              <a:off x="279322" y="2620475"/>
              <a:ext cx="601653" cy="717301"/>
            </a:xfrm>
            <a:prstGeom prst="rect">
              <a:avLst/>
            </a:prstGeom>
            <a:noFill/>
            <a:ln>
              <a:noFill/>
            </a:ln>
          </p:spPr>
        </p:pic>
        <p:pic>
          <p:nvPicPr>
            <p:cNvPr id="1290" name="Google Shape;1290;p48"/>
            <p:cNvPicPr preferRelativeResize="0"/>
            <p:nvPr/>
          </p:nvPicPr>
          <p:blipFill>
            <a:blip r:embed="rId7">
              <a:alphaModFix/>
            </a:blip>
            <a:stretch>
              <a:fillRect/>
            </a:stretch>
          </p:blipFill>
          <p:spPr>
            <a:xfrm>
              <a:off x="332250" y="3400700"/>
              <a:ext cx="601650" cy="601650"/>
            </a:xfrm>
            <a:prstGeom prst="rect">
              <a:avLst/>
            </a:prstGeom>
            <a:noFill/>
            <a:ln>
              <a:noFill/>
            </a:ln>
          </p:spPr>
        </p:pic>
        <p:sp>
          <p:nvSpPr>
            <p:cNvPr id="1291" name="Google Shape;1291;p48"/>
            <p:cNvSpPr txBox="1"/>
            <p:nvPr/>
          </p:nvSpPr>
          <p:spPr>
            <a:xfrm>
              <a:off x="880975" y="2501825"/>
              <a:ext cx="1591200" cy="393600"/>
            </a:xfrm>
            <a:prstGeom prst="rect">
              <a:avLst/>
            </a:prstGeom>
            <a:noFill/>
            <a:ln>
              <a:noFill/>
            </a:ln>
          </p:spPr>
          <p:txBody>
            <a:bodyPr spcFirstLastPara="1" wrap="square" lIns="121900" tIns="121900" rIns="121900" bIns="121900" anchor="t" anchorCtr="0">
              <a:noAutofit/>
            </a:bodyPr>
            <a:lstStyle/>
            <a:p>
              <a:r>
                <a:rPr lang="en-GB" sz="1867" b="1">
                  <a:latin typeface="Josefin Sans"/>
                  <a:ea typeface="Josefin Sans"/>
                  <a:cs typeface="Josefin Sans"/>
                  <a:sym typeface="Josefin Sans"/>
                </a:rPr>
                <a:t>ConceptNet</a:t>
              </a:r>
              <a:endParaRPr sz="1867" b="1">
                <a:latin typeface="Josefin Sans"/>
                <a:ea typeface="Josefin Sans"/>
                <a:cs typeface="Josefin Sans"/>
                <a:sym typeface="Josefin Sans"/>
              </a:endParaRPr>
            </a:p>
          </p:txBody>
        </p:sp>
        <p:pic>
          <p:nvPicPr>
            <p:cNvPr id="1292" name="Google Shape;1292;p48"/>
            <p:cNvPicPr preferRelativeResize="0"/>
            <p:nvPr/>
          </p:nvPicPr>
          <p:blipFill>
            <a:blip r:embed="rId8">
              <a:alphaModFix/>
            </a:blip>
            <a:stretch>
              <a:fillRect/>
            </a:stretch>
          </p:blipFill>
          <p:spPr>
            <a:xfrm>
              <a:off x="969275" y="2815550"/>
              <a:ext cx="2070025" cy="1622250"/>
            </a:xfrm>
            <a:prstGeom prst="rect">
              <a:avLst/>
            </a:prstGeom>
            <a:noFill/>
            <a:ln>
              <a:noFill/>
            </a:ln>
          </p:spPr>
        </p:pic>
        <p:sp>
          <p:nvSpPr>
            <p:cNvPr id="1293" name="Google Shape;1293;p48"/>
            <p:cNvSpPr txBox="1"/>
            <p:nvPr/>
          </p:nvSpPr>
          <p:spPr>
            <a:xfrm>
              <a:off x="332250" y="4377250"/>
              <a:ext cx="2653500" cy="393600"/>
            </a:xfrm>
            <a:prstGeom prst="rect">
              <a:avLst/>
            </a:prstGeom>
            <a:noFill/>
            <a:ln>
              <a:noFill/>
            </a:ln>
          </p:spPr>
          <p:txBody>
            <a:bodyPr spcFirstLastPara="1" wrap="square" lIns="121900" tIns="121900" rIns="121900" bIns="121900" anchor="t" anchorCtr="0">
              <a:noAutofit/>
            </a:bodyPr>
            <a:lstStyle/>
            <a:p>
              <a:r>
                <a:rPr lang="en-GB" sz="1467">
                  <a:latin typeface="Josefin Sans"/>
                  <a:ea typeface="Josefin Sans"/>
                  <a:cs typeface="Josefin Sans"/>
                  <a:sym typeface="Josefin Sans"/>
                </a:rPr>
                <a:t>1. Retrieving subgraphs. 2. Pruning</a:t>
              </a:r>
              <a:endParaRPr sz="1467">
                <a:latin typeface="Josefin Sans"/>
                <a:ea typeface="Josefin Sans"/>
                <a:cs typeface="Josefin Sans"/>
                <a:sym typeface="Josefin Sans"/>
              </a:endParaRPr>
            </a:p>
          </p:txBody>
        </p:sp>
      </p:grpSp>
      <p:grpSp>
        <p:nvGrpSpPr>
          <p:cNvPr id="1294" name="Google Shape;1294;p48"/>
          <p:cNvGrpSpPr/>
          <p:nvPr/>
        </p:nvGrpSpPr>
        <p:grpSpPr>
          <a:xfrm>
            <a:off x="4386100" y="3495667"/>
            <a:ext cx="7590000" cy="956400"/>
            <a:chOff x="3289575" y="2621750"/>
            <a:chExt cx="5692500" cy="717300"/>
          </a:xfrm>
        </p:grpSpPr>
        <p:pic>
          <p:nvPicPr>
            <p:cNvPr id="1295" name="Google Shape;1295;p48"/>
            <p:cNvPicPr preferRelativeResize="0"/>
            <p:nvPr/>
          </p:nvPicPr>
          <p:blipFill>
            <a:blip r:embed="rId9">
              <a:alphaModFix/>
            </a:blip>
            <a:stretch>
              <a:fillRect/>
            </a:stretch>
          </p:blipFill>
          <p:spPr>
            <a:xfrm>
              <a:off x="3289575" y="2621750"/>
              <a:ext cx="2817493" cy="717300"/>
            </a:xfrm>
            <a:prstGeom prst="rect">
              <a:avLst/>
            </a:prstGeom>
            <a:noFill/>
            <a:ln>
              <a:noFill/>
            </a:ln>
          </p:spPr>
        </p:pic>
        <p:sp>
          <p:nvSpPr>
            <p:cNvPr id="1296" name="Google Shape;1296;p48"/>
            <p:cNvSpPr txBox="1"/>
            <p:nvPr/>
          </p:nvSpPr>
          <p:spPr>
            <a:xfrm>
              <a:off x="6107075" y="2693450"/>
              <a:ext cx="1459800" cy="393600"/>
            </a:xfrm>
            <a:prstGeom prst="rect">
              <a:avLst/>
            </a:prstGeom>
            <a:noFill/>
            <a:ln>
              <a:noFill/>
            </a:ln>
          </p:spPr>
          <p:txBody>
            <a:bodyPr spcFirstLastPara="1" wrap="square" lIns="121900" tIns="121900" rIns="121900" bIns="121900" anchor="t" anchorCtr="0">
              <a:noAutofit/>
            </a:bodyPr>
            <a:lstStyle/>
            <a:p>
              <a:r>
                <a:rPr lang="en-GB" sz="1867" b="1">
                  <a:latin typeface="Josefin Sans"/>
                  <a:ea typeface="Josefin Sans"/>
                  <a:cs typeface="Josefin Sans"/>
                  <a:sym typeface="Josefin Sans"/>
                </a:rPr>
                <a:t>+ Attention → </a:t>
              </a:r>
              <a:endParaRPr sz="1867" b="1">
                <a:latin typeface="Josefin Sans"/>
                <a:ea typeface="Josefin Sans"/>
                <a:cs typeface="Josefin Sans"/>
                <a:sym typeface="Josefin Sans"/>
              </a:endParaRPr>
            </a:p>
          </p:txBody>
        </p:sp>
        <p:sp>
          <p:nvSpPr>
            <p:cNvPr id="1297" name="Google Shape;1297;p48"/>
            <p:cNvSpPr/>
            <p:nvPr/>
          </p:nvSpPr>
          <p:spPr>
            <a:xfrm>
              <a:off x="7457475" y="2755850"/>
              <a:ext cx="1524600" cy="2688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GB" sz="1467">
                  <a:latin typeface="Josefin Sans"/>
                  <a:ea typeface="Josefin Sans"/>
                  <a:cs typeface="Josefin Sans"/>
                  <a:sym typeface="Josefin Sans"/>
                </a:rPr>
                <a:t>Graph Vector</a:t>
              </a:r>
              <a:endParaRPr sz="1467">
                <a:latin typeface="Josefin Sans"/>
                <a:ea typeface="Josefin Sans"/>
                <a:cs typeface="Josefin Sans"/>
                <a:sym typeface="Josefin Sans"/>
              </a:endParaRPr>
            </a:p>
          </p:txBody>
        </p:sp>
      </p:grpSp>
      <p:grpSp>
        <p:nvGrpSpPr>
          <p:cNvPr id="1298" name="Google Shape;1298;p48"/>
          <p:cNvGrpSpPr/>
          <p:nvPr/>
        </p:nvGrpSpPr>
        <p:grpSpPr>
          <a:xfrm>
            <a:off x="3684451" y="1889300"/>
            <a:ext cx="8135584" cy="802221"/>
            <a:chOff x="2763338" y="1416975"/>
            <a:chExt cx="6101688" cy="601666"/>
          </a:xfrm>
        </p:grpSpPr>
        <p:pic>
          <p:nvPicPr>
            <p:cNvPr id="1299" name="Google Shape;1299;p48"/>
            <p:cNvPicPr preferRelativeResize="0"/>
            <p:nvPr/>
          </p:nvPicPr>
          <p:blipFill>
            <a:blip r:embed="rId10">
              <a:alphaModFix/>
            </a:blip>
            <a:stretch>
              <a:fillRect/>
            </a:stretch>
          </p:blipFill>
          <p:spPr>
            <a:xfrm>
              <a:off x="6690291" y="1416975"/>
              <a:ext cx="601650" cy="601666"/>
            </a:xfrm>
            <a:prstGeom prst="rect">
              <a:avLst/>
            </a:prstGeom>
            <a:noFill/>
            <a:ln>
              <a:noFill/>
            </a:ln>
          </p:spPr>
        </p:pic>
        <p:sp>
          <p:nvSpPr>
            <p:cNvPr id="1300" name="Google Shape;1300;p48"/>
            <p:cNvSpPr txBox="1"/>
            <p:nvPr/>
          </p:nvSpPr>
          <p:spPr>
            <a:xfrm>
              <a:off x="2763338" y="1557600"/>
              <a:ext cx="3769800" cy="3204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600">
                  <a:highlight>
                    <a:srgbClr val="CFE2F3"/>
                  </a:highlight>
                  <a:latin typeface="Josefin Sans Medium"/>
                  <a:ea typeface="Josefin Sans Medium"/>
                  <a:cs typeface="Josefin Sans Medium"/>
                  <a:sym typeface="Josefin Sans Medium"/>
                </a:rPr>
                <a:t>[CLS]</a:t>
              </a:r>
              <a:r>
                <a:rPr lang="en-GB" sz="1600">
                  <a:latin typeface="Josefin Sans Medium"/>
                  <a:ea typeface="Josefin Sans Medium"/>
                  <a:cs typeface="Josefin Sans Medium"/>
                  <a:sym typeface="Josefin Sans Medium"/>
                </a:rPr>
                <a:t> Where do adults use glue sticks? [SEP] office</a:t>
              </a:r>
              <a:endParaRPr sz="1600">
                <a:latin typeface="Josefin Sans Medium"/>
                <a:ea typeface="Josefin Sans Medium"/>
                <a:cs typeface="Josefin Sans Medium"/>
                <a:sym typeface="Josefin Sans Medium"/>
              </a:endParaRPr>
            </a:p>
          </p:txBody>
        </p:sp>
        <p:cxnSp>
          <p:nvCxnSpPr>
            <p:cNvPr id="1301" name="Google Shape;1301;p48"/>
            <p:cNvCxnSpPr>
              <a:stCxn id="1300" idx="3"/>
              <a:endCxn id="1299" idx="1"/>
            </p:cNvCxnSpPr>
            <p:nvPr/>
          </p:nvCxnSpPr>
          <p:spPr>
            <a:xfrm>
              <a:off x="6533138" y="1717800"/>
              <a:ext cx="157200" cy="0"/>
            </a:xfrm>
            <a:prstGeom prst="straightConnector1">
              <a:avLst/>
            </a:prstGeom>
            <a:noFill/>
            <a:ln w="9525" cap="flat" cmpd="sng">
              <a:solidFill>
                <a:schemeClr val="dk2"/>
              </a:solidFill>
              <a:prstDash val="solid"/>
              <a:round/>
              <a:headEnd type="none" w="med" len="med"/>
              <a:tailEnd type="triangle" w="med" len="med"/>
            </a:ln>
          </p:spPr>
        </p:cxnSp>
        <p:sp>
          <p:nvSpPr>
            <p:cNvPr id="1302" name="Google Shape;1302;p48"/>
            <p:cNvSpPr/>
            <p:nvPr/>
          </p:nvSpPr>
          <p:spPr>
            <a:xfrm>
              <a:off x="7502125" y="1583425"/>
              <a:ext cx="1362900" cy="2688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GB" sz="1467">
                  <a:latin typeface="Josefin Sans"/>
                  <a:ea typeface="Josefin Sans"/>
                  <a:cs typeface="Josefin Sans"/>
                  <a:sym typeface="Josefin Sans"/>
                </a:rPr>
                <a:t>Statement Vector</a:t>
              </a:r>
              <a:endParaRPr sz="1467">
                <a:latin typeface="Josefin Sans"/>
                <a:ea typeface="Josefin Sans"/>
                <a:cs typeface="Josefin Sans"/>
                <a:sym typeface="Josefin Sans"/>
              </a:endParaRPr>
            </a:p>
          </p:txBody>
        </p:sp>
        <p:cxnSp>
          <p:nvCxnSpPr>
            <p:cNvPr id="1303" name="Google Shape;1303;p48"/>
            <p:cNvCxnSpPr>
              <a:stCxn id="1299" idx="3"/>
              <a:endCxn id="1302" idx="1"/>
            </p:cNvCxnSpPr>
            <p:nvPr/>
          </p:nvCxnSpPr>
          <p:spPr>
            <a:xfrm>
              <a:off x="7291941" y="1717808"/>
              <a:ext cx="210300" cy="0"/>
            </a:xfrm>
            <a:prstGeom prst="straightConnector1">
              <a:avLst/>
            </a:prstGeom>
            <a:noFill/>
            <a:ln w="9525" cap="flat" cmpd="sng">
              <a:solidFill>
                <a:schemeClr val="dk2"/>
              </a:solidFill>
              <a:prstDash val="solid"/>
              <a:round/>
              <a:headEnd type="none" w="med" len="med"/>
              <a:tailEnd type="triangle" w="med" len="med"/>
            </a:ln>
          </p:spPr>
        </p:cxnSp>
      </p:grpSp>
      <p:sp>
        <p:nvSpPr>
          <p:cNvPr id="1304" name="Google Shape;1304;p48"/>
          <p:cNvSpPr/>
          <p:nvPr/>
        </p:nvSpPr>
        <p:spPr>
          <a:xfrm>
            <a:off x="4386100" y="3429000"/>
            <a:ext cx="7742000" cy="28064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latin typeface="Josefin Sans"/>
              <a:ea typeface="Josefin Sans"/>
              <a:cs typeface="Josefin Sans"/>
              <a:sym typeface="Josefin Sans"/>
            </a:endParaRPr>
          </a:p>
        </p:txBody>
      </p:sp>
      <p:grpSp>
        <p:nvGrpSpPr>
          <p:cNvPr id="1305" name="Google Shape;1305;p48"/>
          <p:cNvGrpSpPr/>
          <p:nvPr/>
        </p:nvGrpSpPr>
        <p:grpSpPr>
          <a:xfrm>
            <a:off x="6668567" y="4506167"/>
            <a:ext cx="3916533" cy="1478867"/>
            <a:chOff x="5001425" y="3379625"/>
            <a:chExt cx="2937400" cy="1109150"/>
          </a:xfrm>
        </p:grpSpPr>
        <p:sp>
          <p:nvSpPr>
            <p:cNvPr id="1306" name="Google Shape;1306;p48"/>
            <p:cNvSpPr/>
            <p:nvPr/>
          </p:nvSpPr>
          <p:spPr>
            <a:xfrm>
              <a:off x="6414225" y="4219975"/>
              <a:ext cx="1524600" cy="2688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GB" sz="1467">
                  <a:latin typeface="Josefin Sans"/>
                  <a:ea typeface="Josefin Sans"/>
                  <a:cs typeface="Josefin Sans"/>
                  <a:sym typeface="Josefin Sans"/>
                </a:rPr>
                <a:t>Graph Vector</a:t>
              </a:r>
              <a:endParaRPr sz="1467">
                <a:latin typeface="Josefin Sans"/>
                <a:ea typeface="Josefin Sans"/>
                <a:cs typeface="Josefin Sans"/>
                <a:sym typeface="Josefin Sans"/>
              </a:endParaRPr>
            </a:p>
          </p:txBody>
        </p:sp>
        <p:sp>
          <p:nvSpPr>
            <p:cNvPr id="1307" name="Google Shape;1307;p48"/>
            <p:cNvSpPr/>
            <p:nvPr/>
          </p:nvSpPr>
          <p:spPr>
            <a:xfrm>
              <a:off x="5001425" y="4219975"/>
              <a:ext cx="1362900" cy="2688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GB" sz="1467">
                  <a:latin typeface="Josefin Sans"/>
                  <a:ea typeface="Josefin Sans"/>
                  <a:cs typeface="Josefin Sans"/>
                  <a:sym typeface="Josefin Sans"/>
                </a:rPr>
                <a:t>Statement Vector</a:t>
              </a:r>
              <a:endParaRPr sz="1467">
                <a:latin typeface="Josefin Sans"/>
                <a:ea typeface="Josefin Sans"/>
                <a:cs typeface="Josefin Sans"/>
                <a:sym typeface="Josefin Sans"/>
              </a:endParaRPr>
            </a:p>
          </p:txBody>
        </p:sp>
        <p:sp>
          <p:nvSpPr>
            <p:cNvPr id="1308" name="Google Shape;1308;p48"/>
            <p:cNvSpPr/>
            <p:nvPr/>
          </p:nvSpPr>
          <p:spPr>
            <a:xfrm>
              <a:off x="5869450" y="3528125"/>
              <a:ext cx="1089600" cy="3501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467">
                  <a:latin typeface="Josefin Sans"/>
                  <a:ea typeface="Josefin Sans"/>
                  <a:cs typeface="Josefin Sans"/>
                  <a:sym typeface="Josefin Sans"/>
                </a:rPr>
                <a:t>MLP</a:t>
              </a:r>
              <a:endParaRPr sz="1467">
                <a:latin typeface="Josefin Sans"/>
                <a:ea typeface="Josefin Sans"/>
                <a:cs typeface="Josefin Sans"/>
                <a:sym typeface="Josefin Sans"/>
              </a:endParaRPr>
            </a:p>
          </p:txBody>
        </p:sp>
        <p:cxnSp>
          <p:nvCxnSpPr>
            <p:cNvPr id="1309" name="Google Shape;1309;p48"/>
            <p:cNvCxnSpPr>
              <a:stCxn id="1307" idx="0"/>
              <a:endCxn id="1308" idx="2"/>
            </p:cNvCxnSpPr>
            <p:nvPr/>
          </p:nvCxnSpPr>
          <p:spPr>
            <a:xfrm rot="10800000" flipH="1">
              <a:off x="5682875" y="3878275"/>
              <a:ext cx="731400" cy="341700"/>
            </a:xfrm>
            <a:prstGeom prst="straightConnector1">
              <a:avLst/>
            </a:prstGeom>
            <a:noFill/>
            <a:ln w="9525" cap="flat" cmpd="sng">
              <a:solidFill>
                <a:schemeClr val="dk2"/>
              </a:solidFill>
              <a:prstDash val="solid"/>
              <a:round/>
              <a:headEnd type="none" w="med" len="med"/>
              <a:tailEnd type="triangle" w="med" len="med"/>
            </a:ln>
          </p:spPr>
        </p:cxnSp>
        <p:cxnSp>
          <p:nvCxnSpPr>
            <p:cNvPr id="1310" name="Google Shape;1310;p48"/>
            <p:cNvCxnSpPr>
              <a:stCxn id="1306" idx="0"/>
              <a:endCxn id="1308" idx="2"/>
            </p:cNvCxnSpPr>
            <p:nvPr/>
          </p:nvCxnSpPr>
          <p:spPr>
            <a:xfrm rot="10800000">
              <a:off x="6414225" y="3878275"/>
              <a:ext cx="762300" cy="341700"/>
            </a:xfrm>
            <a:prstGeom prst="straightConnector1">
              <a:avLst/>
            </a:prstGeom>
            <a:noFill/>
            <a:ln w="9525" cap="flat" cmpd="sng">
              <a:solidFill>
                <a:schemeClr val="dk2"/>
              </a:solidFill>
              <a:prstDash val="solid"/>
              <a:round/>
              <a:headEnd type="none" w="med" len="med"/>
              <a:tailEnd type="triangle" w="med" len="med"/>
            </a:ln>
          </p:spPr>
        </p:cxnSp>
        <p:cxnSp>
          <p:nvCxnSpPr>
            <p:cNvPr id="1311" name="Google Shape;1311;p48"/>
            <p:cNvCxnSpPr>
              <a:stCxn id="1308" idx="0"/>
            </p:cNvCxnSpPr>
            <p:nvPr/>
          </p:nvCxnSpPr>
          <p:spPr>
            <a:xfrm rot="10800000" flipH="1">
              <a:off x="6414250" y="3379625"/>
              <a:ext cx="14100" cy="148500"/>
            </a:xfrm>
            <a:prstGeom prst="straightConnector1">
              <a:avLst/>
            </a:prstGeom>
            <a:noFill/>
            <a:ln w="9525" cap="flat" cmpd="sng">
              <a:solidFill>
                <a:schemeClr val="dk2"/>
              </a:solidFill>
              <a:prstDash val="solid"/>
              <a:round/>
              <a:headEnd type="none" w="med" len="med"/>
              <a:tailEnd type="triangle" w="med" len="med"/>
            </a:ln>
          </p:spPr>
        </p:cxnSp>
      </p:grpSp>
      <p:sp>
        <p:nvSpPr>
          <p:cNvPr id="1312" name="Google Shape;1312;p48"/>
          <p:cNvSpPr txBox="1"/>
          <p:nvPr/>
        </p:nvSpPr>
        <p:spPr>
          <a:xfrm>
            <a:off x="-78700" y="6298067"/>
            <a:ext cx="12417200" cy="726400"/>
          </a:xfrm>
          <a:prstGeom prst="rect">
            <a:avLst/>
          </a:prstGeom>
          <a:noFill/>
          <a:ln>
            <a:noFill/>
          </a:ln>
        </p:spPr>
        <p:txBody>
          <a:bodyPr spcFirstLastPara="1" wrap="square" lIns="121900" tIns="121900" rIns="121900" bIns="121900" anchor="t" anchorCtr="0">
            <a:noAutofit/>
          </a:bodyPr>
          <a:lstStyle/>
          <a:p>
            <a:r>
              <a:rPr lang="en-GB">
                <a:solidFill>
                  <a:srgbClr val="666666"/>
                </a:solidFill>
                <a:latin typeface="Josefin Sans"/>
                <a:ea typeface="Josefin Sans"/>
                <a:cs typeface="Josefin Sans"/>
                <a:sym typeface="Josefin Sans"/>
              </a:rPr>
              <a:t>KagNet: Knowledge-Aware Graph Networks for Commonsense Reasoning. </a:t>
            </a:r>
            <a:r>
              <a:rPr lang="en-GB" i="1">
                <a:solidFill>
                  <a:srgbClr val="666666"/>
                </a:solidFill>
                <a:latin typeface="Josefin Sans"/>
                <a:ea typeface="Josefin Sans"/>
                <a:cs typeface="Josefin Sans"/>
                <a:sym typeface="Josefin Sans"/>
              </a:rPr>
              <a:t>Bill Yuchen Lin, Xinyue Chen, Jamin Chen, Xiang Ren</a:t>
            </a:r>
            <a:r>
              <a:rPr lang="en-GB">
                <a:solidFill>
                  <a:srgbClr val="666666"/>
                </a:solidFill>
                <a:latin typeface="Josefin Sans"/>
                <a:ea typeface="Josefin Sans"/>
                <a:cs typeface="Josefin Sans"/>
                <a:sym typeface="Josefin Sans"/>
              </a:rPr>
              <a:t>. EMNLP 2019. </a:t>
            </a:r>
            <a:endParaRPr>
              <a:solidFill>
                <a:srgbClr val="666666"/>
              </a:solidFill>
              <a:latin typeface="Josefin Sans"/>
              <a:ea typeface="Josefin Sans"/>
              <a:cs typeface="Josefin Sans"/>
              <a:sym typeface="Josefin Sans"/>
            </a:endParaRPr>
          </a:p>
          <a:p>
            <a:endParaRPr sz="1467">
              <a:solidFill>
                <a:srgbClr val="666666"/>
              </a:solidFill>
              <a:latin typeface="Josefin Sans"/>
              <a:ea typeface="Josefin Sans"/>
              <a:cs typeface="Josefin Sans"/>
              <a:sym typeface="Josefi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0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1316"/>
        <p:cNvGrpSpPr/>
        <p:nvPr/>
      </p:nvGrpSpPr>
      <p:grpSpPr>
        <a:xfrm>
          <a:off x="0" y="0"/>
          <a:ext cx="0" cy="0"/>
          <a:chOff x="0" y="0"/>
          <a:chExt cx="0" cy="0"/>
        </a:xfrm>
      </p:grpSpPr>
      <p:sp>
        <p:nvSpPr>
          <p:cNvPr id="1317" name="Google Shape;1317;p49"/>
          <p:cNvSpPr txBox="1">
            <a:spLocks noGrp="1"/>
          </p:cNvSpPr>
          <p:nvPr>
            <p:ph type="body" idx="1"/>
          </p:nvPr>
        </p:nvSpPr>
        <p:spPr>
          <a:xfrm>
            <a:off x="960000" y="1452000"/>
            <a:ext cx="7481600" cy="1764000"/>
          </a:xfrm>
          <a:prstGeom prst="rect">
            <a:avLst/>
          </a:prstGeom>
        </p:spPr>
        <p:txBody>
          <a:bodyPr spcFirstLastPara="1" wrap="square" lIns="121900" tIns="121900" rIns="121900" bIns="121900" anchor="t" anchorCtr="0">
            <a:noAutofit/>
          </a:bodyPr>
          <a:lstStyle/>
          <a:p>
            <a:pPr indent="-457189">
              <a:buSzPts val="1800"/>
              <a:buChar char="●"/>
            </a:pPr>
            <a:r>
              <a:rPr lang="en-GB" sz="2400"/>
              <a:t>Insufficient Coverage</a:t>
            </a:r>
            <a:endParaRPr sz="2400"/>
          </a:p>
        </p:txBody>
      </p:sp>
      <p:sp>
        <p:nvSpPr>
          <p:cNvPr id="1318" name="Google Shape;1318;p49"/>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fld id="{00000000-1234-1234-1234-123412341234}" type="slidenum">
              <a:rPr lang="en-GB"/>
              <a:pPr/>
              <a:t>61</a:t>
            </a:fld>
            <a:endParaRPr/>
          </a:p>
        </p:txBody>
      </p:sp>
      <p:sp>
        <p:nvSpPr>
          <p:cNvPr id="1319" name="Google Shape;1319;p49"/>
          <p:cNvSpPr txBox="1">
            <a:spLocks noGrp="1"/>
          </p:cNvSpPr>
          <p:nvPr>
            <p:ph type="title"/>
          </p:nvPr>
        </p:nvSpPr>
        <p:spPr>
          <a:xfrm>
            <a:off x="415600" y="288567"/>
            <a:ext cx="11360800" cy="763600"/>
          </a:xfrm>
          <a:prstGeom prst="rect">
            <a:avLst/>
          </a:prstGeom>
          <a:solidFill>
            <a:srgbClr val="D0E0E3"/>
          </a:solidFill>
        </p:spPr>
        <p:txBody>
          <a:bodyPr spcFirstLastPara="1" wrap="square" lIns="121900" tIns="121900" rIns="121900" bIns="121900" anchor="ctr" anchorCtr="0">
            <a:noAutofit/>
          </a:bodyPr>
          <a:lstStyle/>
          <a:p>
            <a:pPr algn="l"/>
            <a:r>
              <a:rPr lang="en-GB" sz="4800"/>
              <a:t>Limitations</a:t>
            </a:r>
            <a:endParaRPr sz="4800"/>
          </a:p>
        </p:txBody>
      </p:sp>
      <p:sp>
        <p:nvSpPr>
          <p:cNvPr id="1320" name="Google Shape;1320;p49"/>
          <p:cNvSpPr/>
          <p:nvPr/>
        </p:nvSpPr>
        <p:spPr>
          <a:xfrm>
            <a:off x="9011200" y="2044851"/>
            <a:ext cx="1905600" cy="1896000"/>
          </a:xfrm>
          <a:prstGeom prst="ellipse">
            <a:avLst/>
          </a:prstGeom>
          <a:solidFill>
            <a:srgbClr val="D9D2E9">
              <a:alpha val="50840"/>
            </a:srgbClr>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321" name="Google Shape;1321;p49"/>
          <p:cNvSpPr/>
          <p:nvPr/>
        </p:nvSpPr>
        <p:spPr>
          <a:xfrm>
            <a:off x="9826633" y="2044851"/>
            <a:ext cx="986400" cy="986000"/>
          </a:xfrm>
          <a:prstGeom prst="ellipse">
            <a:avLst/>
          </a:prstGeom>
          <a:solidFill>
            <a:srgbClr val="D9EAD3">
              <a:alpha val="50840"/>
            </a:srgbClr>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322" name="Google Shape;1322;p49"/>
          <p:cNvSpPr txBox="1"/>
          <p:nvPr/>
        </p:nvSpPr>
        <p:spPr>
          <a:xfrm>
            <a:off x="9205333" y="2911284"/>
            <a:ext cx="1256400" cy="924800"/>
          </a:xfrm>
          <a:prstGeom prst="rect">
            <a:avLst/>
          </a:prstGeom>
          <a:noFill/>
          <a:ln>
            <a:noFill/>
          </a:ln>
        </p:spPr>
        <p:txBody>
          <a:bodyPr spcFirstLastPara="1" wrap="square" lIns="121900" tIns="121900" rIns="121900" bIns="121900" anchor="t" anchorCtr="0">
            <a:noAutofit/>
          </a:bodyPr>
          <a:lstStyle/>
          <a:p>
            <a:pPr algn="ctr"/>
            <a:r>
              <a:rPr lang="en-GB" sz="1333">
                <a:latin typeface="Spectral"/>
                <a:ea typeface="Spectral"/>
                <a:cs typeface="Spectral"/>
                <a:sym typeface="Spectral"/>
              </a:rPr>
              <a:t>factual</a:t>
            </a:r>
            <a:br>
              <a:rPr lang="en-GB" sz="1333">
                <a:latin typeface="Spectral"/>
                <a:ea typeface="Spectral"/>
                <a:cs typeface="Spectral"/>
                <a:sym typeface="Spectral"/>
              </a:rPr>
            </a:br>
            <a:r>
              <a:rPr lang="en-GB" sz="1333">
                <a:latin typeface="Spectral"/>
                <a:ea typeface="Spectral"/>
                <a:cs typeface="Spectral"/>
                <a:sym typeface="Spectral"/>
              </a:rPr>
              <a:t>world</a:t>
            </a:r>
            <a:br>
              <a:rPr lang="en-GB" sz="1333">
                <a:latin typeface="Spectral"/>
                <a:ea typeface="Spectral"/>
                <a:cs typeface="Spectral"/>
                <a:sym typeface="Spectral"/>
              </a:rPr>
            </a:br>
            <a:r>
              <a:rPr lang="en-GB" sz="1333">
                <a:latin typeface="Spectral"/>
                <a:ea typeface="Spectral"/>
                <a:cs typeface="Spectral"/>
                <a:sym typeface="Spectral"/>
              </a:rPr>
              <a:t>knowledge</a:t>
            </a:r>
            <a:endParaRPr sz="1333">
              <a:latin typeface="Spectral"/>
              <a:ea typeface="Spectral"/>
              <a:cs typeface="Spectral"/>
              <a:sym typeface="Spectral"/>
            </a:endParaRPr>
          </a:p>
        </p:txBody>
      </p:sp>
      <p:sp>
        <p:nvSpPr>
          <p:cNvPr id="1323" name="Google Shape;1323;p49"/>
          <p:cNvSpPr txBox="1"/>
          <p:nvPr/>
        </p:nvSpPr>
        <p:spPr>
          <a:xfrm>
            <a:off x="9691633" y="2244684"/>
            <a:ext cx="1256400" cy="924800"/>
          </a:xfrm>
          <a:prstGeom prst="rect">
            <a:avLst/>
          </a:prstGeom>
          <a:noFill/>
          <a:ln>
            <a:noFill/>
          </a:ln>
        </p:spPr>
        <p:txBody>
          <a:bodyPr spcFirstLastPara="1" wrap="square" lIns="121900" tIns="121900" rIns="121900" bIns="121900" anchor="t" anchorCtr="0">
            <a:noAutofit/>
          </a:bodyPr>
          <a:lstStyle/>
          <a:p>
            <a:pPr algn="ctr"/>
            <a:r>
              <a:rPr lang="en-GB" sz="1333">
                <a:latin typeface="Spectral"/>
                <a:ea typeface="Spectral"/>
                <a:cs typeface="Spectral"/>
                <a:sym typeface="Spectral"/>
              </a:rPr>
              <a:t>knowledge</a:t>
            </a:r>
            <a:br>
              <a:rPr lang="en-GB" sz="1333">
                <a:latin typeface="Spectral"/>
                <a:ea typeface="Spectral"/>
                <a:cs typeface="Spectral"/>
                <a:sym typeface="Spectral"/>
              </a:rPr>
            </a:br>
            <a:r>
              <a:rPr lang="en-GB" sz="1333">
                <a:latin typeface="Spectral"/>
                <a:ea typeface="Spectral"/>
                <a:cs typeface="Spectral"/>
                <a:sym typeface="Spectral"/>
              </a:rPr>
              <a:t>In KBs</a:t>
            </a:r>
            <a:endParaRPr sz="1333">
              <a:latin typeface="Spectral"/>
              <a:ea typeface="Spectral"/>
              <a:cs typeface="Spectral"/>
              <a:sym typeface="Spectral"/>
            </a:endParaRPr>
          </a:p>
        </p:txBody>
      </p:sp>
      <p:sp>
        <p:nvSpPr>
          <p:cNvPr id="1324" name="Google Shape;1324;p49"/>
          <p:cNvSpPr txBox="1">
            <a:spLocks noGrp="1"/>
          </p:cNvSpPr>
          <p:nvPr>
            <p:ph type="body" idx="1"/>
          </p:nvPr>
        </p:nvSpPr>
        <p:spPr>
          <a:xfrm>
            <a:off x="960000" y="2189500"/>
            <a:ext cx="7481600" cy="832000"/>
          </a:xfrm>
          <a:prstGeom prst="rect">
            <a:avLst/>
          </a:prstGeom>
        </p:spPr>
        <p:txBody>
          <a:bodyPr spcFirstLastPara="1" wrap="square" lIns="121900" tIns="121900" rIns="121900" bIns="121900" anchor="t" anchorCtr="0">
            <a:noAutofit/>
          </a:bodyPr>
          <a:lstStyle/>
          <a:p>
            <a:pPr indent="-457189">
              <a:buSzPts val="1800"/>
              <a:buChar char="●"/>
            </a:pPr>
            <a:r>
              <a:rPr lang="en-GB" sz="2400"/>
              <a:t>Not 100% accurate</a:t>
            </a:r>
            <a:br>
              <a:rPr lang="en-GB" sz="2400"/>
            </a:br>
            <a:endParaRPr sz="2400"/>
          </a:p>
        </p:txBody>
      </p:sp>
      <p:sp>
        <p:nvSpPr>
          <p:cNvPr id="1325" name="Google Shape;1325;p49"/>
          <p:cNvSpPr txBox="1">
            <a:spLocks noGrp="1"/>
          </p:cNvSpPr>
          <p:nvPr>
            <p:ph type="body" idx="1"/>
          </p:nvPr>
        </p:nvSpPr>
        <p:spPr>
          <a:xfrm>
            <a:off x="960000" y="4623200"/>
            <a:ext cx="11076800" cy="1032000"/>
          </a:xfrm>
          <a:prstGeom prst="rect">
            <a:avLst/>
          </a:prstGeom>
        </p:spPr>
        <p:txBody>
          <a:bodyPr spcFirstLastPara="1" wrap="square" lIns="121900" tIns="121900" rIns="121900" bIns="121900" anchor="t" anchorCtr="0">
            <a:noAutofit/>
          </a:bodyPr>
          <a:lstStyle/>
          <a:p>
            <a:pPr indent="-457189">
              <a:buSzPts val="1800"/>
              <a:buChar char="●"/>
            </a:pPr>
            <a:r>
              <a:rPr lang="en-GB" sz="2400"/>
              <a:t>Easy to incorporate simple resources with stationary facts (ConceptNet) but they are limited in expressiveness:</a:t>
            </a:r>
            <a:endParaRPr sz="2400"/>
          </a:p>
        </p:txBody>
      </p:sp>
      <p:cxnSp>
        <p:nvCxnSpPr>
          <p:cNvPr id="1326" name="Google Shape;1326;p49"/>
          <p:cNvCxnSpPr/>
          <p:nvPr/>
        </p:nvCxnSpPr>
        <p:spPr>
          <a:xfrm>
            <a:off x="4594000" y="1782900"/>
            <a:ext cx="4914800" cy="877600"/>
          </a:xfrm>
          <a:prstGeom prst="straightConnector1">
            <a:avLst/>
          </a:prstGeom>
          <a:noFill/>
          <a:ln w="9525" cap="flat" cmpd="sng">
            <a:solidFill>
              <a:schemeClr val="dk2"/>
            </a:solidFill>
            <a:prstDash val="solid"/>
            <a:round/>
            <a:headEnd type="none" w="med" len="med"/>
            <a:tailEnd type="triangle" w="med" len="med"/>
          </a:ln>
        </p:spPr>
      </p:cxnSp>
      <p:cxnSp>
        <p:nvCxnSpPr>
          <p:cNvPr id="1327" name="Google Shape;1327;p49"/>
          <p:cNvCxnSpPr/>
          <p:nvPr/>
        </p:nvCxnSpPr>
        <p:spPr>
          <a:xfrm rot="10800000" flipH="1">
            <a:off x="4414767" y="2131733"/>
            <a:ext cx="6103600" cy="396400"/>
          </a:xfrm>
          <a:prstGeom prst="straightConnector1">
            <a:avLst/>
          </a:prstGeom>
          <a:noFill/>
          <a:ln w="9525" cap="flat" cmpd="sng">
            <a:solidFill>
              <a:schemeClr val="dk2"/>
            </a:solidFill>
            <a:prstDash val="solid"/>
            <a:round/>
            <a:headEnd type="none" w="med" len="med"/>
            <a:tailEnd type="triangle" w="med" len="med"/>
          </a:ln>
        </p:spPr>
      </p:cxnSp>
      <p:grpSp>
        <p:nvGrpSpPr>
          <p:cNvPr id="1328" name="Google Shape;1328;p49"/>
          <p:cNvGrpSpPr/>
          <p:nvPr/>
        </p:nvGrpSpPr>
        <p:grpSpPr>
          <a:xfrm>
            <a:off x="7110684" y="5191511"/>
            <a:ext cx="4298365" cy="661989"/>
            <a:chOff x="5971438" y="4162483"/>
            <a:chExt cx="3223774" cy="496492"/>
          </a:xfrm>
        </p:grpSpPr>
        <p:sp>
          <p:nvSpPr>
            <p:cNvPr id="1329" name="Google Shape;1329;p49"/>
            <p:cNvSpPr/>
            <p:nvPr/>
          </p:nvSpPr>
          <p:spPr>
            <a:xfrm>
              <a:off x="5971438" y="4177775"/>
              <a:ext cx="1200300" cy="4812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gentleman</a:t>
              </a:r>
              <a:endParaRPr sz="1867">
                <a:latin typeface="Josefin Sans Medium"/>
                <a:ea typeface="Josefin Sans Medium"/>
                <a:cs typeface="Josefin Sans Medium"/>
                <a:sym typeface="Josefin Sans Medium"/>
              </a:endParaRPr>
            </a:p>
          </p:txBody>
        </p:sp>
        <p:cxnSp>
          <p:nvCxnSpPr>
            <p:cNvPr id="1330" name="Google Shape;1330;p49"/>
            <p:cNvCxnSpPr>
              <a:stCxn id="1329" idx="3"/>
              <a:endCxn id="1331" idx="1"/>
            </p:cNvCxnSpPr>
            <p:nvPr/>
          </p:nvCxnSpPr>
          <p:spPr>
            <a:xfrm>
              <a:off x="7171738" y="4418375"/>
              <a:ext cx="755400" cy="0"/>
            </a:xfrm>
            <a:prstGeom prst="straightConnector1">
              <a:avLst/>
            </a:prstGeom>
            <a:noFill/>
            <a:ln w="9525" cap="flat" cmpd="sng">
              <a:solidFill>
                <a:schemeClr val="dk2"/>
              </a:solidFill>
              <a:prstDash val="solid"/>
              <a:round/>
              <a:headEnd type="none" w="med" len="med"/>
              <a:tailEnd type="triangle" w="med" len="med"/>
            </a:ln>
          </p:spPr>
        </p:cxnSp>
        <p:sp>
          <p:nvSpPr>
            <p:cNvPr id="1331" name="Google Shape;1331;p49"/>
            <p:cNvSpPr/>
            <p:nvPr/>
          </p:nvSpPr>
          <p:spPr>
            <a:xfrm>
              <a:off x="7927112" y="4177775"/>
              <a:ext cx="1268100" cy="4812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restaurant</a:t>
              </a:r>
              <a:endParaRPr sz="1867">
                <a:latin typeface="Josefin Sans Medium"/>
                <a:ea typeface="Josefin Sans Medium"/>
                <a:cs typeface="Josefin Sans Medium"/>
                <a:sym typeface="Josefin Sans Medium"/>
              </a:endParaRPr>
            </a:p>
          </p:txBody>
        </p:sp>
        <p:sp>
          <p:nvSpPr>
            <p:cNvPr id="1332" name="Google Shape;1332;p49"/>
            <p:cNvSpPr txBox="1"/>
            <p:nvPr/>
          </p:nvSpPr>
          <p:spPr>
            <a:xfrm>
              <a:off x="7096501" y="4162483"/>
              <a:ext cx="1167300" cy="3321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located at</a:t>
              </a:r>
              <a:endParaRPr sz="1467">
                <a:latin typeface="Josefin Sans Medium"/>
                <a:ea typeface="Josefin Sans Medium"/>
                <a:cs typeface="Josefin Sans Medium"/>
                <a:sym typeface="Josefin Sans Medium"/>
              </a:endParaRPr>
            </a:p>
          </p:txBody>
        </p:sp>
      </p:grpSp>
      <p:grpSp>
        <p:nvGrpSpPr>
          <p:cNvPr id="1333" name="Google Shape;1333;p49"/>
          <p:cNvGrpSpPr/>
          <p:nvPr/>
        </p:nvGrpSpPr>
        <p:grpSpPr>
          <a:xfrm>
            <a:off x="3099231" y="2787400"/>
            <a:ext cx="3398619" cy="1756333"/>
            <a:chOff x="2172023" y="2090550"/>
            <a:chExt cx="2548964" cy="1317250"/>
          </a:xfrm>
        </p:grpSpPr>
        <p:sp>
          <p:nvSpPr>
            <p:cNvPr id="1334" name="Google Shape;1334;p49"/>
            <p:cNvSpPr txBox="1"/>
            <p:nvPr/>
          </p:nvSpPr>
          <p:spPr>
            <a:xfrm>
              <a:off x="3282240" y="2266125"/>
              <a:ext cx="1167300" cy="332100"/>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type of</a:t>
              </a:r>
              <a:endParaRPr sz="1467">
                <a:latin typeface="Josefin Sans Medium"/>
                <a:ea typeface="Josefin Sans Medium"/>
                <a:cs typeface="Josefin Sans Medium"/>
                <a:sym typeface="Josefin Sans Medium"/>
              </a:endParaRPr>
            </a:p>
          </p:txBody>
        </p:sp>
        <p:sp>
          <p:nvSpPr>
            <p:cNvPr id="1335" name="Google Shape;1335;p49"/>
            <p:cNvSpPr txBox="1"/>
            <p:nvPr/>
          </p:nvSpPr>
          <p:spPr>
            <a:xfrm rot="1931467">
              <a:off x="3554862" y="2697407"/>
              <a:ext cx="1167350" cy="332184"/>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type of</a:t>
              </a:r>
              <a:endParaRPr sz="1467">
                <a:latin typeface="Josefin Sans Medium"/>
                <a:ea typeface="Josefin Sans Medium"/>
                <a:cs typeface="Josefin Sans Medium"/>
                <a:sym typeface="Josefin Sans Medium"/>
              </a:endParaRPr>
            </a:p>
          </p:txBody>
        </p:sp>
        <p:sp>
          <p:nvSpPr>
            <p:cNvPr id="1336" name="Google Shape;1336;p49"/>
            <p:cNvSpPr/>
            <p:nvPr/>
          </p:nvSpPr>
          <p:spPr>
            <a:xfrm>
              <a:off x="2172023" y="2926600"/>
              <a:ext cx="858000" cy="4812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job</a:t>
              </a:r>
              <a:endParaRPr sz="1867">
                <a:latin typeface="Josefin Sans Medium"/>
                <a:ea typeface="Josefin Sans Medium"/>
                <a:cs typeface="Josefin Sans Medium"/>
                <a:sym typeface="Josefin Sans Medium"/>
              </a:endParaRPr>
            </a:p>
          </p:txBody>
        </p:sp>
        <p:cxnSp>
          <p:nvCxnSpPr>
            <p:cNvPr id="1337" name="Google Shape;1337;p49"/>
            <p:cNvCxnSpPr>
              <a:stCxn id="1336" idx="0"/>
              <a:endCxn id="1338" idx="2"/>
            </p:cNvCxnSpPr>
            <p:nvPr/>
          </p:nvCxnSpPr>
          <p:spPr>
            <a:xfrm rot="10800000" flipH="1">
              <a:off x="2601023" y="2571700"/>
              <a:ext cx="713100" cy="354900"/>
            </a:xfrm>
            <a:prstGeom prst="straightConnector1">
              <a:avLst/>
            </a:prstGeom>
            <a:noFill/>
            <a:ln w="9525" cap="flat" cmpd="sng">
              <a:solidFill>
                <a:schemeClr val="dk2"/>
              </a:solidFill>
              <a:prstDash val="solid"/>
              <a:round/>
              <a:headEnd type="none" w="med" len="med"/>
              <a:tailEnd type="triangle" w="med" len="med"/>
            </a:ln>
          </p:spPr>
        </p:cxnSp>
        <p:sp>
          <p:nvSpPr>
            <p:cNvPr id="1339" name="Google Shape;1339;p49"/>
            <p:cNvSpPr txBox="1"/>
            <p:nvPr/>
          </p:nvSpPr>
          <p:spPr>
            <a:xfrm>
              <a:off x="3029960" y="2225888"/>
              <a:ext cx="1167300" cy="332400"/>
            </a:xfrm>
            <a:prstGeom prst="rect">
              <a:avLst/>
            </a:prstGeom>
            <a:noFill/>
            <a:ln>
              <a:noFill/>
            </a:ln>
          </p:spPr>
          <p:txBody>
            <a:bodyPr spcFirstLastPara="1" wrap="square" lIns="121900" tIns="121900" rIns="121900" bIns="121900" anchor="t" anchorCtr="0">
              <a:noAutofit/>
            </a:bodyPr>
            <a:lstStyle/>
            <a:p>
              <a:endParaRPr sz="1467">
                <a:latin typeface="Josefin Sans Medium"/>
                <a:ea typeface="Josefin Sans Medium"/>
                <a:cs typeface="Josefin Sans Medium"/>
                <a:sym typeface="Josefin Sans Medium"/>
              </a:endParaRPr>
            </a:p>
          </p:txBody>
        </p:sp>
        <p:sp>
          <p:nvSpPr>
            <p:cNvPr id="1338" name="Google Shape;1338;p49"/>
            <p:cNvSpPr/>
            <p:nvPr/>
          </p:nvSpPr>
          <p:spPr>
            <a:xfrm>
              <a:off x="2730453" y="2090550"/>
              <a:ext cx="1167300" cy="4812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person</a:t>
              </a:r>
              <a:endParaRPr sz="1867">
                <a:latin typeface="Josefin Sans Medium"/>
                <a:ea typeface="Josefin Sans Medium"/>
                <a:cs typeface="Josefin Sans Medium"/>
                <a:sym typeface="Josefin Sans Medium"/>
              </a:endParaRPr>
            </a:p>
          </p:txBody>
        </p:sp>
        <p:sp>
          <p:nvSpPr>
            <p:cNvPr id="1340" name="Google Shape;1340;p49"/>
            <p:cNvSpPr/>
            <p:nvPr/>
          </p:nvSpPr>
          <p:spPr>
            <a:xfrm>
              <a:off x="3507254" y="2926600"/>
              <a:ext cx="942300" cy="481200"/>
            </a:xfrm>
            <a:prstGeom prst="roundRect">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867">
                  <a:latin typeface="Josefin Sans Medium"/>
                  <a:ea typeface="Josefin Sans Medium"/>
                  <a:cs typeface="Josefin Sans Medium"/>
                  <a:sym typeface="Josefin Sans Medium"/>
                </a:rPr>
                <a:t>Monica</a:t>
              </a:r>
              <a:endParaRPr sz="1867">
                <a:latin typeface="Josefin Sans Medium"/>
                <a:ea typeface="Josefin Sans Medium"/>
                <a:cs typeface="Josefin Sans Medium"/>
                <a:sym typeface="Josefin Sans Medium"/>
              </a:endParaRPr>
            </a:p>
          </p:txBody>
        </p:sp>
        <p:cxnSp>
          <p:nvCxnSpPr>
            <p:cNvPr id="1341" name="Google Shape;1341;p49"/>
            <p:cNvCxnSpPr>
              <a:stCxn id="1340" idx="0"/>
              <a:endCxn id="1338" idx="2"/>
            </p:cNvCxnSpPr>
            <p:nvPr/>
          </p:nvCxnSpPr>
          <p:spPr>
            <a:xfrm rot="10800000">
              <a:off x="3314204" y="2571700"/>
              <a:ext cx="664200" cy="354900"/>
            </a:xfrm>
            <a:prstGeom prst="straightConnector1">
              <a:avLst/>
            </a:prstGeom>
            <a:noFill/>
            <a:ln w="9525" cap="flat" cmpd="sng">
              <a:solidFill>
                <a:schemeClr val="dk2"/>
              </a:solidFill>
              <a:prstDash val="solid"/>
              <a:round/>
              <a:headEnd type="none" w="med" len="med"/>
              <a:tailEnd type="triangle" w="med" len="med"/>
            </a:ln>
          </p:spPr>
        </p:cxnSp>
        <p:sp>
          <p:nvSpPr>
            <p:cNvPr id="1342" name="Google Shape;1342;p49"/>
            <p:cNvSpPr txBox="1"/>
            <p:nvPr/>
          </p:nvSpPr>
          <p:spPr>
            <a:xfrm rot="-1463493">
              <a:off x="2368388" y="2430674"/>
              <a:ext cx="1167397" cy="332027"/>
            </a:xfrm>
            <a:prstGeom prst="rect">
              <a:avLst/>
            </a:prstGeom>
            <a:noFill/>
            <a:ln>
              <a:noFill/>
            </a:ln>
          </p:spPr>
          <p:txBody>
            <a:bodyPr spcFirstLastPara="1" wrap="square" lIns="121900" tIns="121900" rIns="121900" bIns="121900" anchor="t" anchorCtr="0">
              <a:noAutofit/>
            </a:bodyPr>
            <a:lstStyle/>
            <a:p>
              <a:r>
                <a:rPr lang="en-GB" sz="1467">
                  <a:latin typeface="Josefin Sans Medium"/>
                  <a:ea typeface="Josefin Sans Medium"/>
                  <a:cs typeface="Josefin Sans Medium"/>
                  <a:sym typeface="Josefin Sans Medium"/>
                </a:rPr>
                <a:t>type of</a:t>
              </a:r>
              <a:endParaRPr sz="1467">
                <a:latin typeface="Josefin Sans Medium"/>
                <a:ea typeface="Josefin Sans Medium"/>
                <a:cs typeface="Josefin Sans Medium"/>
                <a:sym typeface="Josefin Sans Medium"/>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Limitations of Knowledge Graphs"/>
          <p:cNvSpPr txBox="1">
            <a:spLocks noGrp="1"/>
          </p:cNvSpPr>
          <p:nvPr>
            <p:ph type="title" idx="4294967295"/>
          </p:nvPr>
        </p:nvSpPr>
        <p:spPr>
          <a:prstGeom prst="rect">
            <a:avLst/>
          </a:prstGeom>
        </p:spPr>
        <p:txBody>
          <a:bodyPr>
            <a:normAutofit/>
          </a:bodyPr>
          <a:lstStyle>
            <a:lvl1pPr defTabSz="808990">
              <a:defRPr sz="10976">
                <a:latin typeface="+mj-lt"/>
                <a:ea typeface="+mj-ea"/>
                <a:cs typeface="+mj-cs"/>
                <a:sym typeface="Avenir Book"/>
              </a:defRPr>
            </a:lvl1pPr>
          </a:lstStyle>
          <a:p>
            <a:r>
              <a:rPr sz="3500" dirty="0">
                <a:latin typeface="Open Sans" panose="020B0606030504020204" pitchFamily="34" charset="0"/>
                <a:ea typeface="Open Sans" panose="020B0606030504020204" pitchFamily="34" charset="0"/>
                <a:cs typeface="Open Sans" panose="020B0606030504020204" pitchFamily="34" charset="0"/>
              </a:rPr>
              <a:t>Limitations of Knowledge Graphs</a:t>
            </a:r>
          </a:p>
        </p:txBody>
      </p:sp>
      <p:sp>
        <p:nvSpPr>
          <p:cNvPr id="160" name="Insufficient Coverage…"/>
          <p:cNvSpPr txBox="1"/>
          <p:nvPr/>
        </p:nvSpPr>
        <p:spPr>
          <a:xfrm>
            <a:off x="1451819" y="2656886"/>
            <a:ext cx="10502901" cy="2518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p>
            <a:pPr marL="711200" lvl="1" indent="-304800">
              <a:spcBef>
                <a:spcPts val="1600"/>
              </a:spcBef>
              <a:buSzPct val="125000"/>
              <a:buChar char="-"/>
              <a:defRPr sz="5100" b="0">
                <a:latin typeface="+mj-lt"/>
                <a:ea typeface="+mj-ea"/>
                <a:cs typeface="+mj-cs"/>
                <a:sym typeface="Avenir Book"/>
              </a:defRPr>
            </a:pPr>
            <a:r>
              <a:rPr sz="2550"/>
              <a:t>Insufficient Coverage</a:t>
            </a:r>
          </a:p>
          <a:p>
            <a:pPr marL="711200" lvl="1" indent="-304800">
              <a:spcBef>
                <a:spcPts val="1600"/>
              </a:spcBef>
              <a:buSzPct val="125000"/>
              <a:buChar char="-"/>
              <a:defRPr sz="5100" b="0">
                <a:latin typeface="+mj-lt"/>
                <a:ea typeface="+mj-ea"/>
                <a:cs typeface="+mj-cs"/>
                <a:sym typeface="Avenir Book"/>
              </a:defRPr>
            </a:pPr>
            <a:r>
              <a:rPr sz="2550"/>
              <a:t>Not 100% Accurate</a:t>
            </a:r>
          </a:p>
          <a:p>
            <a:pPr marL="711200" lvl="1" indent="-304800">
              <a:spcBef>
                <a:spcPts val="1600"/>
              </a:spcBef>
              <a:buSzPct val="125000"/>
              <a:buChar char="-"/>
              <a:defRPr sz="5100" b="0">
                <a:latin typeface="+mj-lt"/>
                <a:ea typeface="+mj-ea"/>
                <a:cs typeface="+mj-cs"/>
                <a:sym typeface="Avenir Book"/>
              </a:defRPr>
            </a:pPr>
            <a:r>
              <a:rPr sz="2550"/>
              <a:t>Limited expressivity</a:t>
            </a:r>
          </a:p>
        </p:txBody>
      </p:sp>
      <p:pic>
        <p:nvPicPr>
          <p:cNvPr id="161" name="Image" descr="Image"/>
          <p:cNvPicPr>
            <a:picLocks noChangeAspect="1"/>
          </p:cNvPicPr>
          <p:nvPr/>
        </p:nvPicPr>
        <p:blipFill>
          <a:blip r:embed="rId2"/>
          <a:stretch>
            <a:fillRect/>
          </a:stretch>
        </p:blipFill>
        <p:spPr>
          <a:xfrm>
            <a:off x="6668345" y="2324701"/>
            <a:ext cx="4114983" cy="3182524"/>
          </a:xfrm>
          <a:prstGeom prst="rect">
            <a:avLst/>
          </a:prstGeom>
          <a:ln w="12700">
            <a:miter lim="400000"/>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quare"/>
          <p:cNvSpPr/>
          <p:nvPr/>
        </p:nvSpPr>
        <p:spPr>
          <a:xfrm>
            <a:off x="5496431" y="3478587"/>
            <a:ext cx="635001" cy="635001"/>
          </a:xfrm>
          <a:prstGeom prst="rect">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4" name="Group"/>
          <p:cNvSpPr/>
          <p:nvPr/>
        </p:nvSpPr>
        <p:spPr>
          <a:xfrm>
            <a:off x="5161783" y="3408314"/>
            <a:ext cx="2059506" cy="635001"/>
          </a:xfrm>
          <a:prstGeom prst="rightArrow">
            <a:avLst>
              <a:gd name="adj1" fmla="val 32000"/>
              <a:gd name="adj2" fmla="val 64000"/>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6" name="Rounded Rectangle"/>
          <p:cNvSpPr/>
          <p:nvPr/>
        </p:nvSpPr>
        <p:spPr>
          <a:xfrm>
            <a:off x="7691046" y="2931187"/>
            <a:ext cx="1199675" cy="724203"/>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67" name="Image" descr="Image"/>
          <p:cNvPicPr>
            <a:picLocks noChangeAspect="1"/>
          </p:cNvPicPr>
          <p:nvPr/>
        </p:nvPicPr>
        <p:blipFill>
          <a:blip r:embed="rId2"/>
          <a:srcRect t="3060" r="69044" b="63327"/>
          <a:stretch>
            <a:fillRect/>
          </a:stretch>
        </p:blipFill>
        <p:spPr>
          <a:xfrm>
            <a:off x="7679031" y="2943686"/>
            <a:ext cx="1210041" cy="705845"/>
          </a:xfrm>
          <a:custGeom>
            <a:avLst/>
            <a:gdLst/>
            <a:ahLst/>
            <a:cxnLst>
              <a:cxn ang="0">
                <a:pos x="wd2" y="hd2"/>
              </a:cxn>
              <a:cxn ang="5400000">
                <a:pos x="wd2" y="hd2"/>
              </a:cxn>
              <a:cxn ang="10800000">
                <a:pos x="wd2" y="hd2"/>
              </a:cxn>
              <a:cxn ang="16200000">
                <a:pos x="wd2" y="hd2"/>
              </a:cxn>
            </a:cxnLst>
            <a:rect l="0" t="0" r="r" b="b"/>
            <a:pathLst>
              <a:path w="21600" h="21599" extrusionOk="0">
                <a:moveTo>
                  <a:pt x="8933" y="0"/>
                </a:moveTo>
                <a:cubicBezTo>
                  <a:pt x="6376" y="0"/>
                  <a:pt x="4841" y="-1"/>
                  <a:pt x="3818" y="625"/>
                </a:cubicBezTo>
                <a:cubicBezTo>
                  <a:pt x="2210" y="1629"/>
                  <a:pt x="943" y="3800"/>
                  <a:pt x="358" y="6558"/>
                </a:cubicBezTo>
                <a:cubicBezTo>
                  <a:pt x="115" y="7578"/>
                  <a:pt x="9" y="9324"/>
                  <a:pt x="0" y="10620"/>
                </a:cubicBezTo>
                <a:lnTo>
                  <a:pt x="0" y="10972"/>
                </a:lnTo>
                <a:cubicBezTo>
                  <a:pt x="9" y="12269"/>
                  <a:pt x="115" y="14014"/>
                  <a:pt x="358" y="15035"/>
                </a:cubicBezTo>
                <a:cubicBezTo>
                  <a:pt x="943" y="17792"/>
                  <a:pt x="2210" y="19964"/>
                  <a:pt x="3818" y="20967"/>
                </a:cubicBezTo>
                <a:cubicBezTo>
                  <a:pt x="4841" y="21593"/>
                  <a:pt x="6376" y="21599"/>
                  <a:pt x="8933" y="21599"/>
                </a:cubicBezTo>
                <a:lnTo>
                  <a:pt x="12660" y="21599"/>
                </a:lnTo>
                <a:cubicBezTo>
                  <a:pt x="15217" y="21599"/>
                  <a:pt x="16751" y="21593"/>
                  <a:pt x="17774" y="20967"/>
                </a:cubicBezTo>
                <a:cubicBezTo>
                  <a:pt x="19383" y="19964"/>
                  <a:pt x="20650" y="17792"/>
                  <a:pt x="21235" y="15035"/>
                </a:cubicBezTo>
                <a:cubicBezTo>
                  <a:pt x="21488" y="13972"/>
                  <a:pt x="21600" y="12104"/>
                  <a:pt x="21600" y="10796"/>
                </a:cubicBezTo>
                <a:cubicBezTo>
                  <a:pt x="21600" y="9488"/>
                  <a:pt x="21488" y="7620"/>
                  <a:pt x="21235" y="6558"/>
                </a:cubicBezTo>
                <a:cubicBezTo>
                  <a:pt x="20650" y="3800"/>
                  <a:pt x="19383" y="1629"/>
                  <a:pt x="17774" y="625"/>
                </a:cubicBezTo>
                <a:cubicBezTo>
                  <a:pt x="16751" y="-1"/>
                  <a:pt x="15217" y="0"/>
                  <a:pt x="12660" y="0"/>
                </a:cubicBezTo>
                <a:lnTo>
                  <a:pt x="8933" y="0"/>
                </a:lnTo>
                <a:close/>
              </a:path>
            </a:pathLst>
          </a:custGeom>
          <a:ln w="12700" cap="flat">
            <a:noFill/>
            <a:miter lim="400000"/>
          </a:ln>
          <a:effectLst/>
        </p:spPr>
      </p:pic>
      <p:sp>
        <p:nvSpPr>
          <p:cNvPr id="169" name="Oval"/>
          <p:cNvSpPr/>
          <p:nvPr/>
        </p:nvSpPr>
        <p:spPr>
          <a:xfrm>
            <a:off x="8073592" y="3202105"/>
            <a:ext cx="434185" cy="125610"/>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3" name="Oval"/>
          <p:cNvSpPr/>
          <p:nvPr/>
        </p:nvSpPr>
        <p:spPr>
          <a:xfrm>
            <a:off x="8649463" y="3176294"/>
            <a:ext cx="233009" cy="139667"/>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74" name="X buys ____"/>
          <p:cNvSpPr txBox="1"/>
          <p:nvPr/>
        </p:nvSpPr>
        <p:spPr>
          <a:xfrm>
            <a:off x="8711627" y="3209815"/>
            <a:ext cx="119551" cy="726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sp>
        <p:nvSpPr>
          <p:cNvPr id="177" name="Rounded Rectangle"/>
          <p:cNvSpPr/>
          <p:nvPr/>
        </p:nvSpPr>
        <p:spPr>
          <a:xfrm>
            <a:off x="8640615" y="3433988"/>
            <a:ext cx="1199673" cy="724201"/>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78" name="Image" descr="Image"/>
          <p:cNvPicPr>
            <a:picLocks noChangeAspect="1"/>
          </p:cNvPicPr>
          <p:nvPr/>
        </p:nvPicPr>
        <p:blipFill>
          <a:blip r:embed="rId2"/>
          <a:srcRect l="37028" t="33195" r="32004" b="33191"/>
          <a:stretch>
            <a:fillRect/>
          </a:stretch>
        </p:blipFill>
        <p:spPr>
          <a:xfrm>
            <a:off x="8628169" y="3446487"/>
            <a:ext cx="1210470" cy="705843"/>
          </a:xfrm>
          <a:custGeom>
            <a:avLst/>
            <a:gdLst/>
            <a:ahLst/>
            <a:cxnLst>
              <a:cxn ang="0">
                <a:pos x="wd2" y="hd2"/>
              </a:cxn>
              <a:cxn ang="5400000">
                <a:pos x="wd2" y="hd2"/>
              </a:cxn>
              <a:cxn ang="10800000">
                <a:pos x="wd2" y="hd2"/>
              </a:cxn>
              <a:cxn ang="16200000">
                <a:pos x="wd2" y="hd2"/>
              </a:cxn>
            </a:cxnLst>
            <a:rect l="0" t="0" r="r" b="b"/>
            <a:pathLst>
              <a:path w="21600" h="21599" extrusionOk="0">
                <a:moveTo>
                  <a:pt x="8937" y="0"/>
                </a:moveTo>
                <a:cubicBezTo>
                  <a:pt x="6381" y="0"/>
                  <a:pt x="4847" y="-1"/>
                  <a:pt x="3824" y="625"/>
                </a:cubicBezTo>
                <a:cubicBezTo>
                  <a:pt x="2216" y="1629"/>
                  <a:pt x="950" y="3800"/>
                  <a:pt x="365" y="6558"/>
                </a:cubicBezTo>
                <a:cubicBezTo>
                  <a:pt x="112" y="7620"/>
                  <a:pt x="0" y="9488"/>
                  <a:pt x="0" y="10796"/>
                </a:cubicBezTo>
                <a:cubicBezTo>
                  <a:pt x="0" y="12104"/>
                  <a:pt x="112" y="13972"/>
                  <a:pt x="365" y="15035"/>
                </a:cubicBezTo>
                <a:cubicBezTo>
                  <a:pt x="950" y="17792"/>
                  <a:pt x="2216" y="19964"/>
                  <a:pt x="3824" y="20967"/>
                </a:cubicBezTo>
                <a:cubicBezTo>
                  <a:pt x="4847" y="21593"/>
                  <a:pt x="6381" y="21599"/>
                  <a:pt x="8937" y="21599"/>
                </a:cubicBezTo>
                <a:lnTo>
                  <a:pt x="12663" y="21599"/>
                </a:lnTo>
                <a:cubicBezTo>
                  <a:pt x="15219" y="21599"/>
                  <a:pt x="16753" y="21593"/>
                  <a:pt x="17776" y="20967"/>
                </a:cubicBezTo>
                <a:cubicBezTo>
                  <a:pt x="19384" y="19964"/>
                  <a:pt x="20650" y="17792"/>
                  <a:pt x="21235" y="15035"/>
                </a:cubicBezTo>
                <a:cubicBezTo>
                  <a:pt x="21488" y="13972"/>
                  <a:pt x="21600" y="12104"/>
                  <a:pt x="21600" y="10796"/>
                </a:cubicBezTo>
                <a:cubicBezTo>
                  <a:pt x="21600" y="9488"/>
                  <a:pt x="21488" y="7620"/>
                  <a:pt x="21235" y="6558"/>
                </a:cubicBezTo>
                <a:cubicBezTo>
                  <a:pt x="20650" y="3800"/>
                  <a:pt x="19384" y="1629"/>
                  <a:pt x="17776" y="625"/>
                </a:cubicBezTo>
                <a:cubicBezTo>
                  <a:pt x="16753" y="-1"/>
                  <a:pt x="15219" y="0"/>
                  <a:pt x="12663" y="0"/>
                </a:cubicBezTo>
                <a:lnTo>
                  <a:pt x="8937" y="0"/>
                </a:lnTo>
                <a:close/>
              </a:path>
            </a:pathLst>
          </a:custGeom>
          <a:ln w="12700" cap="flat">
            <a:noFill/>
            <a:miter lim="400000"/>
          </a:ln>
          <a:effectLst/>
        </p:spPr>
      </p:pic>
      <p:sp>
        <p:nvSpPr>
          <p:cNvPr id="179" name="Oval"/>
          <p:cNvSpPr/>
          <p:nvPr/>
        </p:nvSpPr>
        <p:spPr>
          <a:xfrm>
            <a:off x="9083298" y="3705845"/>
            <a:ext cx="392318" cy="139667"/>
          </a:xfrm>
          <a:prstGeom prst="ellipse">
            <a:avLst/>
          </a:prstGeom>
          <a:solidFill>
            <a:srgbClr val="D5D5D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0" name="X buys ____"/>
          <p:cNvSpPr txBox="1"/>
          <p:nvPr/>
        </p:nvSpPr>
        <p:spPr>
          <a:xfrm>
            <a:off x="9187963" y="3739365"/>
            <a:ext cx="201289" cy="726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sp>
        <p:nvSpPr>
          <p:cNvPr id="181" name="Oval"/>
          <p:cNvSpPr/>
          <p:nvPr/>
        </p:nvSpPr>
        <p:spPr>
          <a:xfrm>
            <a:off x="9641168" y="3706197"/>
            <a:ext cx="203608" cy="120266"/>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2" name="X buys ____"/>
          <p:cNvSpPr txBox="1"/>
          <p:nvPr/>
        </p:nvSpPr>
        <p:spPr>
          <a:xfrm>
            <a:off x="9695488" y="3735060"/>
            <a:ext cx="104466" cy="625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sp>
        <p:nvSpPr>
          <p:cNvPr id="184" name="Rounded Rectangle"/>
          <p:cNvSpPr/>
          <p:nvPr/>
        </p:nvSpPr>
        <p:spPr>
          <a:xfrm>
            <a:off x="7691046" y="3968761"/>
            <a:ext cx="1199673" cy="724201"/>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185" name="Image" descr="Image"/>
          <p:cNvPicPr>
            <a:picLocks noChangeAspect="1"/>
          </p:cNvPicPr>
          <p:nvPr/>
        </p:nvPicPr>
        <p:blipFill>
          <a:blip r:embed="rId2"/>
          <a:srcRect t="58875" r="70455" b="7511"/>
          <a:stretch>
            <a:fillRect/>
          </a:stretch>
        </p:blipFill>
        <p:spPr>
          <a:xfrm>
            <a:off x="7734188" y="3981260"/>
            <a:ext cx="1154882" cy="705844"/>
          </a:xfrm>
          <a:custGeom>
            <a:avLst/>
            <a:gdLst/>
            <a:ahLst/>
            <a:cxnLst>
              <a:cxn ang="0">
                <a:pos x="wd2" y="hd2"/>
              </a:cxn>
              <a:cxn ang="5400000">
                <a:pos x="wd2" y="hd2"/>
              </a:cxn>
              <a:cxn ang="10800000">
                <a:pos x="wd2" y="hd2"/>
              </a:cxn>
              <a:cxn ang="16200000">
                <a:pos x="wd2" y="hd2"/>
              </a:cxn>
            </a:cxnLst>
            <a:rect l="0" t="0" r="r" b="b"/>
            <a:pathLst>
              <a:path w="21600" h="21599" extrusionOk="0">
                <a:moveTo>
                  <a:pt x="8328" y="0"/>
                </a:moveTo>
                <a:cubicBezTo>
                  <a:pt x="5648" y="0"/>
                  <a:pt x="4041" y="-1"/>
                  <a:pt x="2969" y="625"/>
                </a:cubicBezTo>
                <a:cubicBezTo>
                  <a:pt x="1742" y="1356"/>
                  <a:pt x="710" y="2712"/>
                  <a:pt x="0" y="4457"/>
                </a:cubicBezTo>
                <a:lnTo>
                  <a:pt x="0" y="17136"/>
                </a:lnTo>
                <a:cubicBezTo>
                  <a:pt x="710" y="18881"/>
                  <a:pt x="1742" y="20236"/>
                  <a:pt x="2969" y="20967"/>
                </a:cubicBezTo>
                <a:cubicBezTo>
                  <a:pt x="4041" y="21593"/>
                  <a:pt x="5648" y="21599"/>
                  <a:pt x="8328" y="21599"/>
                </a:cubicBezTo>
                <a:lnTo>
                  <a:pt x="12233" y="21599"/>
                </a:lnTo>
                <a:cubicBezTo>
                  <a:pt x="14912" y="21599"/>
                  <a:pt x="16520" y="21593"/>
                  <a:pt x="17592" y="20967"/>
                </a:cubicBezTo>
                <a:cubicBezTo>
                  <a:pt x="19277" y="19964"/>
                  <a:pt x="20604" y="17792"/>
                  <a:pt x="21218" y="15035"/>
                </a:cubicBezTo>
                <a:cubicBezTo>
                  <a:pt x="21482" y="13972"/>
                  <a:pt x="21600" y="12104"/>
                  <a:pt x="21600" y="10796"/>
                </a:cubicBezTo>
                <a:cubicBezTo>
                  <a:pt x="21600" y="9488"/>
                  <a:pt x="21482" y="7620"/>
                  <a:pt x="21218" y="6558"/>
                </a:cubicBezTo>
                <a:cubicBezTo>
                  <a:pt x="20604" y="3800"/>
                  <a:pt x="19277" y="1629"/>
                  <a:pt x="17592" y="625"/>
                </a:cubicBezTo>
                <a:cubicBezTo>
                  <a:pt x="16520" y="-1"/>
                  <a:pt x="14912" y="0"/>
                  <a:pt x="12233" y="0"/>
                </a:cubicBezTo>
                <a:lnTo>
                  <a:pt x="8328" y="0"/>
                </a:lnTo>
                <a:close/>
              </a:path>
            </a:pathLst>
          </a:custGeom>
          <a:ln w="12700" cap="flat">
            <a:noFill/>
            <a:miter lim="400000"/>
          </a:ln>
          <a:effectLst/>
        </p:spPr>
      </p:pic>
      <p:sp>
        <p:nvSpPr>
          <p:cNvPr id="186" name="Oval"/>
          <p:cNvSpPr/>
          <p:nvPr/>
        </p:nvSpPr>
        <p:spPr>
          <a:xfrm>
            <a:off x="7956193" y="4223457"/>
            <a:ext cx="434184" cy="125608"/>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87" name="X buys ____"/>
          <p:cNvSpPr txBox="1"/>
          <p:nvPr/>
        </p:nvSpPr>
        <p:spPr>
          <a:xfrm>
            <a:off x="8072027" y="4253603"/>
            <a:ext cx="222769" cy="653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pic>
        <p:nvPicPr>
          <p:cNvPr id="189" name="Image" descr="Image"/>
          <p:cNvPicPr>
            <a:picLocks noChangeAspect="1"/>
          </p:cNvPicPr>
          <p:nvPr/>
        </p:nvPicPr>
        <p:blipFill>
          <a:blip r:embed="rId3"/>
          <a:stretch>
            <a:fillRect/>
          </a:stretch>
        </p:blipFill>
        <p:spPr>
          <a:xfrm>
            <a:off x="7594959" y="2801593"/>
            <a:ext cx="2571751" cy="1988990"/>
          </a:xfrm>
          <a:prstGeom prst="rect">
            <a:avLst/>
          </a:prstGeom>
          <a:ln w="12700">
            <a:miter lim="400000"/>
          </a:ln>
        </p:spPr>
      </p:pic>
      <p:sp>
        <p:nvSpPr>
          <p:cNvPr id="190" name="Kai knew that things were getting out of control and managed to keep his temper in check"/>
          <p:cNvSpPr txBox="1"/>
          <p:nvPr/>
        </p:nvSpPr>
        <p:spPr>
          <a:xfrm>
            <a:off x="2025291" y="3400104"/>
            <a:ext cx="2758033" cy="697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800" b="0">
                <a:latin typeface="+mj-lt"/>
                <a:ea typeface="+mj-ea"/>
                <a:cs typeface="+mj-cs"/>
                <a:sym typeface="Avenir Book"/>
              </a:defRPr>
            </a:lvl1pPr>
          </a:lstStyle>
          <a:p>
            <a:r>
              <a:rPr sz="1400"/>
              <a:t>Kai knew that things were getting out of control and managed to keep his temper in check</a:t>
            </a:r>
          </a:p>
        </p:txBody>
      </p:sp>
      <p:sp>
        <p:nvSpPr>
          <p:cNvPr id="191" name="Limitations of Knowledge Graphs"/>
          <p:cNvSpPr txBox="1">
            <a:spLocks noGrp="1"/>
          </p:cNvSpPr>
          <p:nvPr>
            <p:ph type="title"/>
          </p:nvPr>
        </p:nvSpPr>
        <p:spPr>
          <a:prstGeom prst="rect">
            <a:avLst/>
          </a:prstGeom>
        </p:spPr>
        <p:txBody>
          <a:bodyPr/>
          <a:lstStyle/>
          <a:p>
            <a:r>
              <a:t>Limitations of Knowledge Graphs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ATOMIC"/>
          <p:cNvSpPr txBox="1"/>
          <p:nvPr/>
        </p:nvSpPr>
        <p:spPr>
          <a:xfrm>
            <a:off x="3396730" y="2542081"/>
            <a:ext cx="2540258" cy="4473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5800" b="0">
                <a:latin typeface="Avenir Heavy"/>
                <a:ea typeface="Avenir Heavy"/>
                <a:cs typeface="Avenir Heavy"/>
                <a:sym typeface="Avenir Heavy"/>
              </a:defRPr>
            </a:lvl1pPr>
          </a:lstStyle>
          <a:p>
            <a:r>
              <a:rPr sz="2900" dirty="0"/>
              <a:t>ATOMIC</a:t>
            </a:r>
          </a:p>
        </p:txBody>
      </p:sp>
      <p:sp>
        <p:nvSpPr>
          <p:cNvPr id="194" name="Situations rarely found as-is in commonsense knowledge graphs"/>
          <p:cNvSpPr txBox="1"/>
          <p:nvPr/>
        </p:nvSpPr>
        <p:spPr>
          <a:xfrm>
            <a:off x="844550" y="1574800"/>
            <a:ext cx="10502900" cy="1954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marL="711200" lvl="1" indent="-304800">
              <a:spcBef>
                <a:spcPts val="1600"/>
              </a:spcBef>
              <a:buSzPct val="125000"/>
              <a:buChar char="-"/>
              <a:defRPr sz="5100" b="0">
                <a:latin typeface="+mj-lt"/>
                <a:ea typeface="+mj-ea"/>
                <a:cs typeface="+mj-cs"/>
                <a:sym typeface="Avenir Book"/>
              </a:defRPr>
            </a:pPr>
            <a:r>
              <a:rPr sz="2550"/>
              <a:t>Situations rarely found </a:t>
            </a:r>
            <a:r>
              <a:rPr sz="2550">
                <a:solidFill>
                  <a:schemeClr val="accent5">
                    <a:lumOff val="-29866"/>
                  </a:schemeClr>
                </a:solidFill>
                <a:latin typeface="Avenir Heavy"/>
                <a:ea typeface="Avenir Heavy"/>
                <a:cs typeface="Avenir Heavy"/>
                <a:sym typeface="Avenir Heavy"/>
              </a:rPr>
              <a:t>as-is</a:t>
            </a:r>
            <a:r>
              <a:rPr sz="2550">
                <a:latin typeface="Avenir Book Oblique"/>
                <a:ea typeface="Avenir Book Oblique"/>
                <a:cs typeface="Avenir Book Oblique"/>
                <a:sym typeface="Avenir Book Oblique"/>
              </a:rPr>
              <a:t> </a:t>
            </a:r>
            <a:r>
              <a:rPr sz="2550"/>
              <a:t>in commonsense knowledge graphs</a:t>
            </a:r>
          </a:p>
        </p:txBody>
      </p:sp>
      <p:grpSp>
        <p:nvGrpSpPr>
          <p:cNvPr id="198" name="Group"/>
          <p:cNvGrpSpPr/>
          <p:nvPr/>
        </p:nvGrpSpPr>
        <p:grpSpPr>
          <a:xfrm>
            <a:off x="6839638" y="2904368"/>
            <a:ext cx="1952458" cy="2006432"/>
            <a:chOff x="0" y="0"/>
            <a:chExt cx="3904914" cy="4012864"/>
          </a:xfrm>
        </p:grpSpPr>
        <p:sp>
          <p:nvSpPr>
            <p:cNvPr id="195" name="(X goes to the mall,  Effect on X, buys clothes)"/>
            <p:cNvSpPr txBox="1"/>
            <p:nvPr/>
          </p:nvSpPr>
          <p:spPr>
            <a:xfrm>
              <a:off x="0" y="0"/>
              <a:ext cx="3904915" cy="881933"/>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2200" b="0">
                  <a:latin typeface="+mj-lt"/>
                  <a:ea typeface="+mj-ea"/>
                  <a:cs typeface="+mj-cs"/>
                  <a:sym typeface="Avenir Book"/>
                </a:defRPr>
              </a:pPr>
              <a:r>
                <a:rPr sz="1100"/>
                <a:t>(X goes to the mall, </a:t>
              </a:r>
              <a:br>
                <a:rPr sz="1100"/>
              </a:br>
              <a:r>
                <a:rPr sz="1100"/>
                <a:t>Effect on X, buys clothes)</a:t>
              </a:r>
            </a:p>
          </p:txBody>
        </p:sp>
        <p:sp>
          <p:nvSpPr>
            <p:cNvPr id="196" name="(X goes the mall,  Perception of X, rich)"/>
            <p:cNvSpPr txBox="1"/>
            <p:nvPr/>
          </p:nvSpPr>
          <p:spPr>
            <a:xfrm>
              <a:off x="0" y="1565465"/>
              <a:ext cx="3904915" cy="881933"/>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2200" b="0">
                  <a:latin typeface="+mj-lt"/>
                  <a:ea typeface="+mj-ea"/>
                  <a:cs typeface="+mj-cs"/>
                  <a:sym typeface="Avenir Book"/>
                </a:defRPr>
              </a:pPr>
              <a:r>
                <a:rPr sz="1100"/>
                <a:t>(X goes the mall, </a:t>
              </a:r>
              <a:br>
                <a:rPr sz="1100"/>
              </a:br>
              <a:r>
                <a:rPr sz="1100"/>
                <a:t>Perception of X, rich)</a:t>
              </a:r>
            </a:p>
          </p:txBody>
        </p:sp>
        <p:sp>
          <p:nvSpPr>
            <p:cNvPr id="197" name="(X gives Y some money,  Reaction of Y, grateful)"/>
            <p:cNvSpPr txBox="1"/>
            <p:nvPr/>
          </p:nvSpPr>
          <p:spPr>
            <a:xfrm>
              <a:off x="0" y="3130931"/>
              <a:ext cx="3904915" cy="881934"/>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2200" b="0">
                  <a:latin typeface="+mj-lt"/>
                  <a:ea typeface="+mj-ea"/>
                  <a:cs typeface="+mj-cs"/>
                  <a:sym typeface="Avenir Book"/>
                </a:defRPr>
              </a:pPr>
              <a:r>
                <a:rPr sz="1100"/>
                <a:t>(X gives Y some money, </a:t>
              </a:r>
              <a:br>
                <a:rPr sz="1100"/>
              </a:br>
              <a:r>
                <a:rPr sz="1100"/>
                <a:t>Reaction of Y, grateful)</a:t>
              </a:r>
            </a:p>
          </p:txBody>
        </p:sp>
      </p:grpSp>
      <p:sp>
        <p:nvSpPr>
          <p:cNvPr id="199" name="(Sap et al., 2019)"/>
          <p:cNvSpPr txBox="1"/>
          <p:nvPr/>
        </p:nvSpPr>
        <p:spPr>
          <a:xfrm>
            <a:off x="4023326" y="4859388"/>
            <a:ext cx="1027525"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dirty="0"/>
              <a:t>(Sap et al., 2019)</a:t>
            </a:r>
          </a:p>
        </p:txBody>
      </p:sp>
      <p:grpSp>
        <p:nvGrpSpPr>
          <p:cNvPr id="210" name="Group"/>
          <p:cNvGrpSpPr/>
          <p:nvPr/>
        </p:nvGrpSpPr>
        <p:grpSpPr>
          <a:xfrm>
            <a:off x="3915310" y="3545484"/>
            <a:ext cx="1211687" cy="724200"/>
            <a:chOff x="861" y="0"/>
            <a:chExt cx="2423372" cy="1448398"/>
          </a:xfrm>
        </p:grpSpPr>
        <p:grpSp>
          <p:nvGrpSpPr>
            <p:cNvPr id="206" name="Group"/>
            <p:cNvGrpSpPr/>
            <p:nvPr/>
          </p:nvGrpSpPr>
          <p:grpSpPr>
            <a:xfrm>
              <a:off x="861" y="0"/>
              <a:ext cx="2423374" cy="1448399"/>
              <a:chOff x="861" y="0"/>
              <a:chExt cx="2423372" cy="1448398"/>
            </a:xfrm>
          </p:grpSpPr>
          <p:grpSp>
            <p:nvGrpSpPr>
              <p:cNvPr id="202" name="Group"/>
              <p:cNvGrpSpPr/>
              <p:nvPr/>
            </p:nvGrpSpPr>
            <p:grpSpPr>
              <a:xfrm>
                <a:off x="861" y="0"/>
                <a:ext cx="2423374" cy="1448399"/>
                <a:chOff x="861" y="0"/>
                <a:chExt cx="2423372" cy="1448398"/>
              </a:xfrm>
            </p:grpSpPr>
            <p:sp>
              <p:nvSpPr>
                <p:cNvPr id="200" name="Rounded Rectangle"/>
                <p:cNvSpPr/>
                <p:nvPr/>
              </p:nvSpPr>
              <p:spPr>
                <a:xfrm>
                  <a:off x="24891" y="0"/>
                  <a:ext cx="2399344" cy="1448399"/>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01" name="Image" descr="Image"/>
                <p:cNvPicPr>
                  <a:picLocks noChangeAspect="1"/>
                </p:cNvPicPr>
                <p:nvPr/>
              </p:nvPicPr>
              <p:blipFill>
                <a:blip r:embed="rId2"/>
                <a:srcRect t="3060" r="69044" b="63327"/>
                <a:stretch>
                  <a:fillRect/>
                </a:stretch>
              </p:blipFill>
              <p:spPr>
                <a:xfrm>
                  <a:off x="861" y="24998"/>
                  <a:ext cx="2420077" cy="1411685"/>
                </a:xfrm>
                <a:custGeom>
                  <a:avLst/>
                  <a:gdLst/>
                  <a:ahLst/>
                  <a:cxnLst>
                    <a:cxn ang="0">
                      <a:pos x="wd2" y="hd2"/>
                    </a:cxn>
                    <a:cxn ang="5400000">
                      <a:pos x="wd2" y="hd2"/>
                    </a:cxn>
                    <a:cxn ang="10800000">
                      <a:pos x="wd2" y="hd2"/>
                    </a:cxn>
                    <a:cxn ang="16200000">
                      <a:pos x="wd2" y="hd2"/>
                    </a:cxn>
                  </a:cxnLst>
                  <a:rect l="0" t="0" r="r" b="b"/>
                  <a:pathLst>
                    <a:path w="21600" h="21599" extrusionOk="0">
                      <a:moveTo>
                        <a:pt x="8933" y="0"/>
                      </a:moveTo>
                      <a:cubicBezTo>
                        <a:pt x="6376" y="0"/>
                        <a:pt x="4841" y="-1"/>
                        <a:pt x="3818" y="625"/>
                      </a:cubicBezTo>
                      <a:cubicBezTo>
                        <a:pt x="2210" y="1629"/>
                        <a:pt x="943" y="3800"/>
                        <a:pt x="358" y="6558"/>
                      </a:cubicBezTo>
                      <a:cubicBezTo>
                        <a:pt x="115" y="7578"/>
                        <a:pt x="9" y="9324"/>
                        <a:pt x="0" y="10620"/>
                      </a:cubicBezTo>
                      <a:lnTo>
                        <a:pt x="0" y="10972"/>
                      </a:lnTo>
                      <a:cubicBezTo>
                        <a:pt x="9" y="12269"/>
                        <a:pt x="115" y="14014"/>
                        <a:pt x="358" y="15035"/>
                      </a:cubicBezTo>
                      <a:cubicBezTo>
                        <a:pt x="943" y="17792"/>
                        <a:pt x="2210" y="19964"/>
                        <a:pt x="3818" y="20967"/>
                      </a:cubicBezTo>
                      <a:cubicBezTo>
                        <a:pt x="4841" y="21593"/>
                        <a:pt x="6376" y="21599"/>
                        <a:pt x="8933" y="21599"/>
                      </a:cubicBezTo>
                      <a:lnTo>
                        <a:pt x="12660" y="21599"/>
                      </a:lnTo>
                      <a:cubicBezTo>
                        <a:pt x="15217" y="21599"/>
                        <a:pt x="16751" y="21593"/>
                        <a:pt x="17774" y="20967"/>
                      </a:cubicBezTo>
                      <a:cubicBezTo>
                        <a:pt x="19383" y="19964"/>
                        <a:pt x="20650" y="17792"/>
                        <a:pt x="21235" y="15035"/>
                      </a:cubicBezTo>
                      <a:cubicBezTo>
                        <a:pt x="21488" y="13972"/>
                        <a:pt x="21600" y="12104"/>
                        <a:pt x="21600" y="10796"/>
                      </a:cubicBezTo>
                      <a:cubicBezTo>
                        <a:pt x="21600" y="9488"/>
                        <a:pt x="21488" y="7620"/>
                        <a:pt x="21235" y="6558"/>
                      </a:cubicBezTo>
                      <a:cubicBezTo>
                        <a:pt x="20650" y="3800"/>
                        <a:pt x="19383" y="1629"/>
                        <a:pt x="17774" y="625"/>
                      </a:cubicBezTo>
                      <a:cubicBezTo>
                        <a:pt x="16751" y="-1"/>
                        <a:pt x="15217" y="0"/>
                        <a:pt x="12660" y="0"/>
                      </a:cubicBezTo>
                      <a:lnTo>
                        <a:pt x="8933" y="0"/>
                      </a:lnTo>
                      <a:close/>
                    </a:path>
                  </a:pathLst>
                </a:custGeom>
                <a:ln w="12700" cap="flat">
                  <a:noFill/>
                  <a:miter lim="400000"/>
                </a:ln>
                <a:effectLst/>
              </p:spPr>
            </p:pic>
          </p:grpSp>
          <p:grpSp>
            <p:nvGrpSpPr>
              <p:cNvPr id="205" name="Group"/>
              <p:cNvGrpSpPr/>
              <p:nvPr/>
            </p:nvGrpSpPr>
            <p:grpSpPr>
              <a:xfrm>
                <a:off x="789982" y="541834"/>
                <a:ext cx="868367" cy="251217"/>
                <a:chOff x="0" y="0"/>
                <a:chExt cx="868365" cy="251215"/>
              </a:xfrm>
            </p:grpSpPr>
            <p:sp>
              <p:nvSpPr>
                <p:cNvPr id="203" name="Oval"/>
                <p:cNvSpPr/>
                <p:nvPr/>
              </p:nvSpPr>
              <p:spPr>
                <a:xfrm>
                  <a:off x="0" y="0"/>
                  <a:ext cx="868366" cy="251216"/>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04" name="X buys ____"/>
                <p:cNvSpPr txBox="1"/>
                <p:nvPr/>
              </p:nvSpPr>
              <p:spPr>
                <a:xfrm>
                  <a:off x="231668" y="60291"/>
                  <a:ext cx="445537" cy="130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grpSp>
        <p:grpSp>
          <p:nvGrpSpPr>
            <p:cNvPr id="209" name="Group"/>
            <p:cNvGrpSpPr/>
            <p:nvPr/>
          </p:nvGrpSpPr>
          <p:grpSpPr>
            <a:xfrm>
              <a:off x="1941726" y="490215"/>
              <a:ext cx="466016" cy="279332"/>
              <a:chOff x="0" y="0"/>
              <a:chExt cx="466015" cy="279331"/>
            </a:xfrm>
          </p:grpSpPr>
          <p:sp>
            <p:nvSpPr>
              <p:cNvPr id="207" name="Oval"/>
              <p:cNvSpPr/>
              <p:nvPr/>
            </p:nvSpPr>
            <p:spPr>
              <a:xfrm>
                <a:off x="-1" y="-1"/>
                <a:ext cx="466017" cy="279333"/>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08" name="X buys ____"/>
              <p:cNvSpPr txBox="1"/>
              <p:nvPr/>
            </p:nvSpPr>
            <p:spPr>
              <a:xfrm>
                <a:off x="124326" y="67039"/>
                <a:ext cx="239101" cy="1452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grpSp>
      <p:grpSp>
        <p:nvGrpSpPr>
          <p:cNvPr id="217" name="Group"/>
          <p:cNvGrpSpPr/>
          <p:nvPr/>
        </p:nvGrpSpPr>
        <p:grpSpPr>
          <a:xfrm>
            <a:off x="4460214" y="3511400"/>
            <a:ext cx="1216607" cy="724200"/>
            <a:chOff x="0" y="0"/>
            <a:chExt cx="2433213" cy="1448398"/>
          </a:xfrm>
        </p:grpSpPr>
        <p:sp>
          <p:nvSpPr>
            <p:cNvPr id="211" name="Rounded Rectangle"/>
            <p:cNvSpPr/>
            <p:nvPr/>
          </p:nvSpPr>
          <p:spPr>
            <a:xfrm>
              <a:off x="24892" y="0"/>
              <a:ext cx="2399344" cy="1448399"/>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12" name="Image" descr="Image"/>
            <p:cNvPicPr>
              <a:picLocks noChangeAspect="1"/>
            </p:cNvPicPr>
            <p:nvPr/>
          </p:nvPicPr>
          <p:blipFill>
            <a:blip r:embed="rId2"/>
            <a:srcRect l="37028" t="33195" r="32004" b="33191"/>
            <a:stretch>
              <a:fillRect/>
            </a:stretch>
          </p:blipFill>
          <p:spPr>
            <a:xfrm>
              <a:off x="0" y="24998"/>
              <a:ext cx="2420938" cy="1411685"/>
            </a:xfrm>
            <a:custGeom>
              <a:avLst/>
              <a:gdLst/>
              <a:ahLst/>
              <a:cxnLst>
                <a:cxn ang="0">
                  <a:pos x="wd2" y="hd2"/>
                </a:cxn>
                <a:cxn ang="5400000">
                  <a:pos x="wd2" y="hd2"/>
                </a:cxn>
                <a:cxn ang="10800000">
                  <a:pos x="wd2" y="hd2"/>
                </a:cxn>
                <a:cxn ang="16200000">
                  <a:pos x="wd2" y="hd2"/>
                </a:cxn>
              </a:cxnLst>
              <a:rect l="0" t="0" r="r" b="b"/>
              <a:pathLst>
                <a:path w="21600" h="21599" extrusionOk="0">
                  <a:moveTo>
                    <a:pt x="8937" y="0"/>
                  </a:moveTo>
                  <a:cubicBezTo>
                    <a:pt x="6381" y="0"/>
                    <a:pt x="4847" y="-1"/>
                    <a:pt x="3824" y="625"/>
                  </a:cubicBezTo>
                  <a:cubicBezTo>
                    <a:pt x="2216" y="1629"/>
                    <a:pt x="950" y="3800"/>
                    <a:pt x="365" y="6558"/>
                  </a:cubicBezTo>
                  <a:cubicBezTo>
                    <a:pt x="112" y="7620"/>
                    <a:pt x="0" y="9488"/>
                    <a:pt x="0" y="10796"/>
                  </a:cubicBezTo>
                  <a:cubicBezTo>
                    <a:pt x="0" y="12104"/>
                    <a:pt x="112" y="13972"/>
                    <a:pt x="365" y="15035"/>
                  </a:cubicBezTo>
                  <a:cubicBezTo>
                    <a:pt x="950" y="17792"/>
                    <a:pt x="2216" y="19964"/>
                    <a:pt x="3824" y="20967"/>
                  </a:cubicBezTo>
                  <a:cubicBezTo>
                    <a:pt x="4847" y="21593"/>
                    <a:pt x="6381" y="21599"/>
                    <a:pt x="8937" y="21599"/>
                  </a:cubicBezTo>
                  <a:lnTo>
                    <a:pt x="12663" y="21599"/>
                  </a:lnTo>
                  <a:cubicBezTo>
                    <a:pt x="15219" y="21599"/>
                    <a:pt x="16753" y="21593"/>
                    <a:pt x="17776" y="20967"/>
                  </a:cubicBezTo>
                  <a:cubicBezTo>
                    <a:pt x="19384" y="19964"/>
                    <a:pt x="20650" y="17792"/>
                    <a:pt x="21235" y="15035"/>
                  </a:cubicBezTo>
                  <a:cubicBezTo>
                    <a:pt x="21488" y="13972"/>
                    <a:pt x="21600" y="12104"/>
                    <a:pt x="21600" y="10796"/>
                  </a:cubicBezTo>
                  <a:cubicBezTo>
                    <a:pt x="21600" y="9488"/>
                    <a:pt x="21488" y="7620"/>
                    <a:pt x="21235" y="6558"/>
                  </a:cubicBezTo>
                  <a:cubicBezTo>
                    <a:pt x="20650" y="3800"/>
                    <a:pt x="19384" y="1629"/>
                    <a:pt x="17776" y="625"/>
                  </a:cubicBezTo>
                  <a:cubicBezTo>
                    <a:pt x="16753" y="-1"/>
                    <a:pt x="15219" y="0"/>
                    <a:pt x="12663" y="0"/>
                  </a:cubicBezTo>
                  <a:lnTo>
                    <a:pt x="8937" y="0"/>
                  </a:lnTo>
                  <a:close/>
                </a:path>
              </a:pathLst>
            </a:custGeom>
            <a:ln w="12700" cap="flat">
              <a:noFill/>
              <a:miter lim="400000"/>
            </a:ln>
            <a:effectLst/>
          </p:spPr>
        </p:pic>
        <p:sp>
          <p:nvSpPr>
            <p:cNvPr id="213" name="Oval"/>
            <p:cNvSpPr/>
            <p:nvPr/>
          </p:nvSpPr>
          <p:spPr>
            <a:xfrm>
              <a:off x="910258" y="543714"/>
              <a:ext cx="784637" cy="279333"/>
            </a:xfrm>
            <a:prstGeom prst="ellipse">
              <a:avLst/>
            </a:prstGeom>
            <a:solidFill>
              <a:srgbClr val="D5D5D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14" name="X buys ____"/>
            <p:cNvSpPr txBox="1"/>
            <p:nvPr/>
          </p:nvSpPr>
          <p:spPr>
            <a:xfrm>
              <a:off x="1119588" y="610754"/>
              <a:ext cx="402578" cy="145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sp>
          <p:nvSpPr>
            <p:cNvPr id="215" name="Oval"/>
            <p:cNvSpPr/>
            <p:nvPr/>
          </p:nvSpPr>
          <p:spPr>
            <a:xfrm>
              <a:off x="2025998" y="544417"/>
              <a:ext cx="407216" cy="240531"/>
            </a:xfrm>
            <a:prstGeom prst="ellipse">
              <a:avLst/>
            </a:prstGeom>
            <a:solidFill>
              <a:srgbClr val="D5D5D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16" name="X buys ____"/>
            <p:cNvSpPr txBox="1"/>
            <p:nvPr/>
          </p:nvSpPr>
          <p:spPr>
            <a:xfrm>
              <a:off x="2134636" y="602144"/>
              <a:ext cx="208932" cy="1250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grpSp>
        <p:nvGrpSpPr>
          <p:cNvPr id="222" name="Group"/>
          <p:cNvGrpSpPr/>
          <p:nvPr/>
        </p:nvGrpSpPr>
        <p:grpSpPr>
          <a:xfrm>
            <a:off x="4208255" y="3688874"/>
            <a:ext cx="1199672" cy="724200"/>
            <a:chOff x="24892" y="0"/>
            <a:chExt cx="2399342" cy="1448398"/>
          </a:xfrm>
        </p:grpSpPr>
        <p:sp>
          <p:nvSpPr>
            <p:cNvPr id="218" name="Rounded Rectangle"/>
            <p:cNvSpPr/>
            <p:nvPr/>
          </p:nvSpPr>
          <p:spPr>
            <a:xfrm>
              <a:off x="24892" y="0"/>
              <a:ext cx="2399344" cy="1448399"/>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19" name="Image" descr="Image"/>
            <p:cNvPicPr>
              <a:picLocks noChangeAspect="1"/>
            </p:cNvPicPr>
            <p:nvPr/>
          </p:nvPicPr>
          <p:blipFill>
            <a:blip r:embed="rId2"/>
            <a:srcRect t="58875" r="70455" b="7511"/>
            <a:stretch>
              <a:fillRect/>
            </a:stretch>
          </p:blipFill>
          <p:spPr>
            <a:xfrm>
              <a:off x="111175" y="24997"/>
              <a:ext cx="2309763" cy="1411686"/>
            </a:xfrm>
            <a:custGeom>
              <a:avLst/>
              <a:gdLst/>
              <a:ahLst/>
              <a:cxnLst>
                <a:cxn ang="0">
                  <a:pos x="wd2" y="hd2"/>
                </a:cxn>
                <a:cxn ang="5400000">
                  <a:pos x="wd2" y="hd2"/>
                </a:cxn>
                <a:cxn ang="10800000">
                  <a:pos x="wd2" y="hd2"/>
                </a:cxn>
                <a:cxn ang="16200000">
                  <a:pos x="wd2" y="hd2"/>
                </a:cxn>
              </a:cxnLst>
              <a:rect l="0" t="0" r="r" b="b"/>
              <a:pathLst>
                <a:path w="21600" h="21599" extrusionOk="0">
                  <a:moveTo>
                    <a:pt x="8328" y="0"/>
                  </a:moveTo>
                  <a:cubicBezTo>
                    <a:pt x="5648" y="0"/>
                    <a:pt x="4041" y="-1"/>
                    <a:pt x="2969" y="625"/>
                  </a:cubicBezTo>
                  <a:cubicBezTo>
                    <a:pt x="1742" y="1356"/>
                    <a:pt x="710" y="2712"/>
                    <a:pt x="0" y="4457"/>
                  </a:cubicBezTo>
                  <a:lnTo>
                    <a:pt x="0" y="17136"/>
                  </a:lnTo>
                  <a:cubicBezTo>
                    <a:pt x="710" y="18881"/>
                    <a:pt x="1742" y="20236"/>
                    <a:pt x="2969" y="20967"/>
                  </a:cubicBezTo>
                  <a:cubicBezTo>
                    <a:pt x="4041" y="21593"/>
                    <a:pt x="5648" y="21599"/>
                    <a:pt x="8328" y="21599"/>
                  </a:cubicBezTo>
                  <a:lnTo>
                    <a:pt x="12233" y="21599"/>
                  </a:lnTo>
                  <a:cubicBezTo>
                    <a:pt x="14912" y="21599"/>
                    <a:pt x="16520" y="21593"/>
                    <a:pt x="17592" y="20967"/>
                  </a:cubicBezTo>
                  <a:cubicBezTo>
                    <a:pt x="19277" y="19964"/>
                    <a:pt x="20604" y="17792"/>
                    <a:pt x="21218" y="15035"/>
                  </a:cubicBezTo>
                  <a:cubicBezTo>
                    <a:pt x="21482" y="13972"/>
                    <a:pt x="21600" y="12104"/>
                    <a:pt x="21600" y="10796"/>
                  </a:cubicBezTo>
                  <a:cubicBezTo>
                    <a:pt x="21600" y="9488"/>
                    <a:pt x="21482" y="7620"/>
                    <a:pt x="21218" y="6558"/>
                  </a:cubicBezTo>
                  <a:cubicBezTo>
                    <a:pt x="20604" y="3800"/>
                    <a:pt x="19277" y="1629"/>
                    <a:pt x="17592" y="625"/>
                  </a:cubicBezTo>
                  <a:cubicBezTo>
                    <a:pt x="16520" y="-1"/>
                    <a:pt x="14912" y="0"/>
                    <a:pt x="12233" y="0"/>
                  </a:cubicBezTo>
                  <a:lnTo>
                    <a:pt x="8328" y="0"/>
                  </a:lnTo>
                  <a:close/>
                </a:path>
              </a:pathLst>
            </a:custGeom>
            <a:ln w="12700" cap="flat">
              <a:noFill/>
              <a:miter lim="400000"/>
            </a:ln>
            <a:effectLst/>
          </p:spPr>
        </p:pic>
        <p:sp>
          <p:nvSpPr>
            <p:cNvPr id="220" name="Oval"/>
            <p:cNvSpPr/>
            <p:nvPr/>
          </p:nvSpPr>
          <p:spPr>
            <a:xfrm>
              <a:off x="555185" y="509392"/>
              <a:ext cx="868367" cy="251216"/>
            </a:xfrm>
            <a:prstGeom prst="ellipse">
              <a:avLst/>
            </a:prstGeom>
            <a:solidFill>
              <a:srgbClr val="D5D5D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21" name="X buys ____"/>
            <p:cNvSpPr txBox="1"/>
            <p:nvPr/>
          </p:nvSpPr>
          <p:spPr>
            <a:xfrm>
              <a:off x="786852" y="569683"/>
              <a:ext cx="445537" cy="130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pic>
        <p:nvPicPr>
          <p:cNvPr id="223" name="Image" descr="Image"/>
          <p:cNvPicPr>
            <a:picLocks noChangeAspect="1"/>
          </p:cNvPicPr>
          <p:nvPr/>
        </p:nvPicPr>
        <p:blipFill>
          <a:blip r:embed="rId3"/>
          <a:stretch>
            <a:fillRect/>
          </a:stretch>
        </p:blipFill>
        <p:spPr>
          <a:xfrm>
            <a:off x="3488934" y="2996577"/>
            <a:ext cx="2355851" cy="1822013"/>
          </a:xfrm>
          <a:prstGeom prst="rect">
            <a:avLst/>
          </a:prstGeom>
          <a:ln w="12700">
            <a:miter lim="400000"/>
          </a:ln>
        </p:spPr>
      </p:pic>
      <p:sp>
        <p:nvSpPr>
          <p:cNvPr id="224" name="Limitations of Knowledge Graphs"/>
          <p:cNvSpPr txBox="1">
            <a:spLocks noGrp="1"/>
          </p:cNvSpPr>
          <p:nvPr>
            <p:ph type="title"/>
          </p:nvPr>
        </p:nvSpPr>
        <p:spPr>
          <a:prstGeom prst="rect">
            <a:avLst/>
          </a:prstGeom>
        </p:spPr>
        <p:txBody>
          <a:bodyPr/>
          <a:lstStyle/>
          <a:p>
            <a:r>
              <a:t>Limitations of Knowledge Graphs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Oval"/>
          <p:cNvSpPr/>
          <p:nvPr/>
        </p:nvSpPr>
        <p:spPr>
          <a:xfrm>
            <a:off x="4118231" y="3786025"/>
            <a:ext cx="2207677" cy="635001"/>
          </a:xfrm>
          <a:prstGeom prst="ellipse">
            <a:avLst/>
          </a:prstGeom>
          <a:solidFill>
            <a:srgbClr val="D5D5D5"/>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27" name="X keeps X’s temper"/>
          <p:cNvSpPr txBox="1"/>
          <p:nvPr/>
        </p:nvSpPr>
        <p:spPr>
          <a:xfrm>
            <a:off x="4322892" y="3938425"/>
            <a:ext cx="1798354"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r>
              <a:rPr sz="1600"/>
              <a:t>X keeps X’s temper</a:t>
            </a:r>
          </a:p>
        </p:txBody>
      </p:sp>
      <p:grpSp>
        <p:nvGrpSpPr>
          <p:cNvPr id="238" name="Group"/>
          <p:cNvGrpSpPr/>
          <p:nvPr/>
        </p:nvGrpSpPr>
        <p:grpSpPr>
          <a:xfrm>
            <a:off x="6989016" y="3783711"/>
            <a:ext cx="1211687" cy="724200"/>
            <a:chOff x="861" y="0"/>
            <a:chExt cx="2423372" cy="1448398"/>
          </a:xfrm>
        </p:grpSpPr>
        <p:grpSp>
          <p:nvGrpSpPr>
            <p:cNvPr id="234" name="Group"/>
            <p:cNvGrpSpPr/>
            <p:nvPr/>
          </p:nvGrpSpPr>
          <p:grpSpPr>
            <a:xfrm>
              <a:off x="861" y="0"/>
              <a:ext cx="2423374" cy="1448399"/>
              <a:chOff x="861" y="0"/>
              <a:chExt cx="2423372" cy="1448398"/>
            </a:xfrm>
          </p:grpSpPr>
          <p:grpSp>
            <p:nvGrpSpPr>
              <p:cNvPr id="230" name="Group"/>
              <p:cNvGrpSpPr/>
              <p:nvPr/>
            </p:nvGrpSpPr>
            <p:grpSpPr>
              <a:xfrm>
                <a:off x="861" y="0"/>
                <a:ext cx="2423374" cy="1448399"/>
                <a:chOff x="861" y="0"/>
                <a:chExt cx="2423372" cy="1448398"/>
              </a:xfrm>
            </p:grpSpPr>
            <p:sp>
              <p:nvSpPr>
                <p:cNvPr id="228" name="Rounded Rectangle"/>
                <p:cNvSpPr/>
                <p:nvPr/>
              </p:nvSpPr>
              <p:spPr>
                <a:xfrm>
                  <a:off x="24891" y="0"/>
                  <a:ext cx="2399344" cy="1448399"/>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29" name="Image" descr="Image"/>
                <p:cNvPicPr>
                  <a:picLocks noChangeAspect="1"/>
                </p:cNvPicPr>
                <p:nvPr/>
              </p:nvPicPr>
              <p:blipFill>
                <a:blip r:embed="rId2"/>
                <a:srcRect t="3060" r="69044" b="63327"/>
                <a:stretch>
                  <a:fillRect/>
                </a:stretch>
              </p:blipFill>
              <p:spPr>
                <a:xfrm>
                  <a:off x="861" y="24998"/>
                  <a:ext cx="2420077" cy="1411685"/>
                </a:xfrm>
                <a:custGeom>
                  <a:avLst/>
                  <a:gdLst/>
                  <a:ahLst/>
                  <a:cxnLst>
                    <a:cxn ang="0">
                      <a:pos x="wd2" y="hd2"/>
                    </a:cxn>
                    <a:cxn ang="5400000">
                      <a:pos x="wd2" y="hd2"/>
                    </a:cxn>
                    <a:cxn ang="10800000">
                      <a:pos x="wd2" y="hd2"/>
                    </a:cxn>
                    <a:cxn ang="16200000">
                      <a:pos x="wd2" y="hd2"/>
                    </a:cxn>
                  </a:cxnLst>
                  <a:rect l="0" t="0" r="r" b="b"/>
                  <a:pathLst>
                    <a:path w="21600" h="21599" extrusionOk="0">
                      <a:moveTo>
                        <a:pt x="8933" y="0"/>
                      </a:moveTo>
                      <a:cubicBezTo>
                        <a:pt x="6376" y="0"/>
                        <a:pt x="4841" y="-1"/>
                        <a:pt x="3818" y="625"/>
                      </a:cubicBezTo>
                      <a:cubicBezTo>
                        <a:pt x="2210" y="1629"/>
                        <a:pt x="943" y="3800"/>
                        <a:pt x="358" y="6558"/>
                      </a:cubicBezTo>
                      <a:cubicBezTo>
                        <a:pt x="115" y="7578"/>
                        <a:pt x="9" y="9324"/>
                        <a:pt x="0" y="10620"/>
                      </a:cubicBezTo>
                      <a:lnTo>
                        <a:pt x="0" y="10972"/>
                      </a:lnTo>
                      <a:cubicBezTo>
                        <a:pt x="9" y="12269"/>
                        <a:pt x="115" y="14014"/>
                        <a:pt x="358" y="15035"/>
                      </a:cubicBezTo>
                      <a:cubicBezTo>
                        <a:pt x="943" y="17792"/>
                        <a:pt x="2210" y="19964"/>
                        <a:pt x="3818" y="20967"/>
                      </a:cubicBezTo>
                      <a:cubicBezTo>
                        <a:pt x="4841" y="21593"/>
                        <a:pt x="6376" y="21599"/>
                        <a:pt x="8933" y="21599"/>
                      </a:cubicBezTo>
                      <a:lnTo>
                        <a:pt x="12660" y="21599"/>
                      </a:lnTo>
                      <a:cubicBezTo>
                        <a:pt x="15217" y="21599"/>
                        <a:pt x="16751" y="21593"/>
                        <a:pt x="17774" y="20967"/>
                      </a:cubicBezTo>
                      <a:cubicBezTo>
                        <a:pt x="19383" y="19964"/>
                        <a:pt x="20650" y="17792"/>
                        <a:pt x="21235" y="15035"/>
                      </a:cubicBezTo>
                      <a:cubicBezTo>
                        <a:pt x="21488" y="13972"/>
                        <a:pt x="21600" y="12104"/>
                        <a:pt x="21600" y="10796"/>
                      </a:cubicBezTo>
                      <a:cubicBezTo>
                        <a:pt x="21600" y="9488"/>
                        <a:pt x="21488" y="7620"/>
                        <a:pt x="21235" y="6558"/>
                      </a:cubicBezTo>
                      <a:cubicBezTo>
                        <a:pt x="20650" y="3800"/>
                        <a:pt x="19383" y="1629"/>
                        <a:pt x="17774" y="625"/>
                      </a:cubicBezTo>
                      <a:cubicBezTo>
                        <a:pt x="16751" y="-1"/>
                        <a:pt x="15217" y="0"/>
                        <a:pt x="12660" y="0"/>
                      </a:cubicBezTo>
                      <a:lnTo>
                        <a:pt x="8933" y="0"/>
                      </a:lnTo>
                      <a:close/>
                    </a:path>
                  </a:pathLst>
                </a:custGeom>
                <a:ln w="12700" cap="flat">
                  <a:noFill/>
                  <a:miter lim="400000"/>
                </a:ln>
                <a:effectLst/>
              </p:spPr>
            </p:pic>
          </p:grpSp>
          <p:grpSp>
            <p:nvGrpSpPr>
              <p:cNvPr id="233" name="Group"/>
              <p:cNvGrpSpPr/>
              <p:nvPr/>
            </p:nvGrpSpPr>
            <p:grpSpPr>
              <a:xfrm>
                <a:off x="789982" y="541834"/>
                <a:ext cx="868367" cy="251217"/>
                <a:chOff x="0" y="0"/>
                <a:chExt cx="868365" cy="251215"/>
              </a:xfrm>
            </p:grpSpPr>
            <p:sp>
              <p:nvSpPr>
                <p:cNvPr id="231" name="Oval"/>
                <p:cNvSpPr/>
                <p:nvPr/>
              </p:nvSpPr>
              <p:spPr>
                <a:xfrm>
                  <a:off x="0" y="0"/>
                  <a:ext cx="868366" cy="251216"/>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32" name="X buys ____"/>
                <p:cNvSpPr txBox="1"/>
                <p:nvPr/>
              </p:nvSpPr>
              <p:spPr>
                <a:xfrm>
                  <a:off x="231668" y="60291"/>
                  <a:ext cx="445537" cy="130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grpSp>
        <p:grpSp>
          <p:nvGrpSpPr>
            <p:cNvPr id="237" name="Group"/>
            <p:cNvGrpSpPr/>
            <p:nvPr/>
          </p:nvGrpSpPr>
          <p:grpSpPr>
            <a:xfrm>
              <a:off x="1941726" y="490215"/>
              <a:ext cx="466016" cy="279332"/>
              <a:chOff x="0" y="0"/>
              <a:chExt cx="466015" cy="279331"/>
            </a:xfrm>
          </p:grpSpPr>
          <p:sp>
            <p:nvSpPr>
              <p:cNvPr id="235" name="Oval"/>
              <p:cNvSpPr/>
              <p:nvPr/>
            </p:nvSpPr>
            <p:spPr>
              <a:xfrm>
                <a:off x="-1" y="-1"/>
                <a:ext cx="466017" cy="279333"/>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36" name="X buys ____"/>
              <p:cNvSpPr txBox="1"/>
              <p:nvPr/>
            </p:nvSpPr>
            <p:spPr>
              <a:xfrm>
                <a:off x="124326" y="67039"/>
                <a:ext cx="239101" cy="1452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grpSp>
      <p:sp>
        <p:nvSpPr>
          <p:cNvPr id="239" name="Arrow"/>
          <p:cNvSpPr/>
          <p:nvPr/>
        </p:nvSpPr>
        <p:spPr>
          <a:xfrm>
            <a:off x="3419812" y="4683421"/>
            <a:ext cx="654728"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40" name="Oval"/>
          <p:cNvSpPr/>
          <p:nvPr/>
        </p:nvSpPr>
        <p:spPr>
          <a:xfrm>
            <a:off x="4124581" y="4788449"/>
            <a:ext cx="2194977" cy="635001"/>
          </a:xfrm>
          <a:prstGeom prst="ellipse">
            <a:avLst/>
          </a:prstGeom>
          <a:solidFill>
            <a:srgbClr val="D5D5D5"/>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41" name="X keeps ___ under control"/>
          <p:cNvSpPr txBox="1"/>
          <p:nvPr/>
        </p:nvSpPr>
        <p:spPr>
          <a:xfrm>
            <a:off x="4221812" y="4980275"/>
            <a:ext cx="2002151"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2600" b="0">
                <a:latin typeface="+mj-lt"/>
                <a:ea typeface="+mj-ea"/>
                <a:cs typeface="+mj-cs"/>
                <a:sym typeface="Avenir Book"/>
              </a:defRPr>
            </a:lvl1pPr>
          </a:lstStyle>
          <a:p>
            <a:r>
              <a:rPr sz="1300"/>
              <a:t>X keeps ___ under control</a:t>
            </a:r>
          </a:p>
        </p:txBody>
      </p:sp>
      <p:sp>
        <p:nvSpPr>
          <p:cNvPr id="242" name="Oval"/>
          <p:cNvSpPr/>
          <p:nvPr/>
        </p:nvSpPr>
        <p:spPr>
          <a:xfrm>
            <a:off x="4124581" y="5790874"/>
            <a:ext cx="2194977" cy="635001"/>
          </a:xfrm>
          <a:prstGeom prst="ellipse">
            <a:avLst/>
          </a:prstGeom>
          <a:solidFill>
            <a:srgbClr val="D5D5D5"/>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43" name="X keeps X's ___ in check"/>
          <p:cNvSpPr txBox="1"/>
          <p:nvPr/>
        </p:nvSpPr>
        <p:spPr>
          <a:xfrm>
            <a:off x="4300220" y="5982699"/>
            <a:ext cx="1910779"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600" b="0">
                <a:latin typeface="+mj-lt"/>
                <a:ea typeface="+mj-ea"/>
                <a:cs typeface="+mj-cs"/>
                <a:sym typeface="Avenir Book"/>
              </a:defRPr>
            </a:lvl1pPr>
          </a:lstStyle>
          <a:p>
            <a:r>
              <a:rPr sz="1300"/>
              <a:t>X keeps X's ___ in check</a:t>
            </a:r>
          </a:p>
        </p:txBody>
      </p:sp>
      <p:grpSp>
        <p:nvGrpSpPr>
          <p:cNvPr id="250" name="Group"/>
          <p:cNvGrpSpPr/>
          <p:nvPr/>
        </p:nvGrpSpPr>
        <p:grpSpPr>
          <a:xfrm>
            <a:off x="6988585" y="4787292"/>
            <a:ext cx="1216608" cy="724201"/>
            <a:chOff x="0" y="0"/>
            <a:chExt cx="2433214" cy="1448399"/>
          </a:xfrm>
        </p:grpSpPr>
        <p:sp>
          <p:nvSpPr>
            <p:cNvPr id="244" name="Rounded Rectangle"/>
            <p:cNvSpPr/>
            <p:nvPr/>
          </p:nvSpPr>
          <p:spPr>
            <a:xfrm>
              <a:off x="24892" y="0"/>
              <a:ext cx="2399344" cy="1448399"/>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45" name="Image" descr="Image"/>
            <p:cNvPicPr>
              <a:picLocks noChangeAspect="1"/>
            </p:cNvPicPr>
            <p:nvPr/>
          </p:nvPicPr>
          <p:blipFill>
            <a:blip r:embed="rId2"/>
            <a:srcRect l="37028" t="33195" r="32004" b="33191"/>
            <a:stretch>
              <a:fillRect/>
            </a:stretch>
          </p:blipFill>
          <p:spPr>
            <a:xfrm>
              <a:off x="0" y="24998"/>
              <a:ext cx="2420938" cy="1411685"/>
            </a:xfrm>
            <a:custGeom>
              <a:avLst/>
              <a:gdLst/>
              <a:ahLst/>
              <a:cxnLst>
                <a:cxn ang="0">
                  <a:pos x="wd2" y="hd2"/>
                </a:cxn>
                <a:cxn ang="5400000">
                  <a:pos x="wd2" y="hd2"/>
                </a:cxn>
                <a:cxn ang="10800000">
                  <a:pos x="wd2" y="hd2"/>
                </a:cxn>
                <a:cxn ang="16200000">
                  <a:pos x="wd2" y="hd2"/>
                </a:cxn>
              </a:cxnLst>
              <a:rect l="0" t="0" r="r" b="b"/>
              <a:pathLst>
                <a:path w="21600" h="21599" extrusionOk="0">
                  <a:moveTo>
                    <a:pt x="8937" y="0"/>
                  </a:moveTo>
                  <a:cubicBezTo>
                    <a:pt x="6381" y="0"/>
                    <a:pt x="4847" y="-1"/>
                    <a:pt x="3824" y="625"/>
                  </a:cubicBezTo>
                  <a:cubicBezTo>
                    <a:pt x="2216" y="1629"/>
                    <a:pt x="950" y="3800"/>
                    <a:pt x="365" y="6558"/>
                  </a:cubicBezTo>
                  <a:cubicBezTo>
                    <a:pt x="112" y="7620"/>
                    <a:pt x="0" y="9488"/>
                    <a:pt x="0" y="10796"/>
                  </a:cubicBezTo>
                  <a:cubicBezTo>
                    <a:pt x="0" y="12104"/>
                    <a:pt x="112" y="13972"/>
                    <a:pt x="365" y="15035"/>
                  </a:cubicBezTo>
                  <a:cubicBezTo>
                    <a:pt x="950" y="17792"/>
                    <a:pt x="2216" y="19964"/>
                    <a:pt x="3824" y="20967"/>
                  </a:cubicBezTo>
                  <a:cubicBezTo>
                    <a:pt x="4847" y="21593"/>
                    <a:pt x="6381" y="21599"/>
                    <a:pt x="8937" y="21599"/>
                  </a:cubicBezTo>
                  <a:lnTo>
                    <a:pt x="12663" y="21599"/>
                  </a:lnTo>
                  <a:cubicBezTo>
                    <a:pt x="15219" y="21599"/>
                    <a:pt x="16753" y="21593"/>
                    <a:pt x="17776" y="20967"/>
                  </a:cubicBezTo>
                  <a:cubicBezTo>
                    <a:pt x="19384" y="19964"/>
                    <a:pt x="20650" y="17792"/>
                    <a:pt x="21235" y="15035"/>
                  </a:cubicBezTo>
                  <a:cubicBezTo>
                    <a:pt x="21488" y="13972"/>
                    <a:pt x="21600" y="12104"/>
                    <a:pt x="21600" y="10796"/>
                  </a:cubicBezTo>
                  <a:cubicBezTo>
                    <a:pt x="21600" y="9488"/>
                    <a:pt x="21488" y="7620"/>
                    <a:pt x="21235" y="6558"/>
                  </a:cubicBezTo>
                  <a:cubicBezTo>
                    <a:pt x="20650" y="3800"/>
                    <a:pt x="19384" y="1629"/>
                    <a:pt x="17776" y="625"/>
                  </a:cubicBezTo>
                  <a:cubicBezTo>
                    <a:pt x="16753" y="-1"/>
                    <a:pt x="15219" y="0"/>
                    <a:pt x="12663" y="0"/>
                  </a:cubicBezTo>
                  <a:lnTo>
                    <a:pt x="8937" y="0"/>
                  </a:lnTo>
                  <a:close/>
                </a:path>
              </a:pathLst>
            </a:custGeom>
            <a:ln w="12700" cap="flat">
              <a:noFill/>
              <a:miter lim="400000"/>
            </a:ln>
            <a:effectLst/>
          </p:spPr>
        </p:pic>
        <p:sp>
          <p:nvSpPr>
            <p:cNvPr id="246" name="Oval"/>
            <p:cNvSpPr/>
            <p:nvPr/>
          </p:nvSpPr>
          <p:spPr>
            <a:xfrm>
              <a:off x="910258" y="543714"/>
              <a:ext cx="784637" cy="279333"/>
            </a:xfrm>
            <a:prstGeom prst="ellipse">
              <a:avLst/>
            </a:prstGeom>
            <a:solidFill>
              <a:srgbClr val="D5D5D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8" name="Oval"/>
            <p:cNvSpPr/>
            <p:nvPr/>
          </p:nvSpPr>
          <p:spPr>
            <a:xfrm>
              <a:off x="2025998" y="544417"/>
              <a:ext cx="407216" cy="240531"/>
            </a:xfrm>
            <a:prstGeom prst="ellipse">
              <a:avLst/>
            </a:prstGeom>
            <a:solidFill>
              <a:srgbClr val="D5D5D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49" name="X buys ____"/>
            <p:cNvSpPr txBox="1"/>
            <p:nvPr/>
          </p:nvSpPr>
          <p:spPr>
            <a:xfrm>
              <a:off x="2134636" y="602144"/>
              <a:ext cx="208932" cy="1250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sp>
        <p:nvSpPr>
          <p:cNvPr id="251" name="Line"/>
          <p:cNvSpPr/>
          <p:nvPr/>
        </p:nvSpPr>
        <p:spPr>
          <a:xfrm flipV="1">
            <a:off x="6197852" y="5091090"/>
            <a:ext cx="1200688" cy="192804"/>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52" name="Line"/>
          <p:cNvSpPr/>
          <p:nvPr/>
        </p:nvSpPr>
        <p:spPr>
          <a:xfrm>
            <a:off x="6197852" y="4896889"/>
            <a:ext cx="1200688" cy="194202"/>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257" name="Group"/>
          <p:cNvGrpSpPr/>
          <p:nvPr/>
        </p:nvGrpSpPr>
        <p:grpSpPr>
          <a:xfrm>
            <a:off x="7001031" y="5746274"/>
            <a:ext cx="1199672" cy="724200"/>
            <a:chOff x="24892" y="0"/>
            <a:chExt cx="2399342" cy="1448398"/>
          </a:xfrm>
        </p:grpSpPr>
        <p:sp>
          <p:nvSpPr>
            <p:cNvPr id="253" name="Rounded Rectangle"/>
            <p:cNvSpPr/>
            <p:nvPr/>
          </p:nvSpPr>
          <p:spPr>
            <a:xfrm>
              <a:off x="24892" y="0"/>
              <a:ext cx="2399344" cy="1448399"/>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54" name="Image" descr="Image"/>
            <p:cNvPicPr>
              <a:picLocks noChangeAspect="1"/>
            </p:cNvPicPr>
            <p:nvPr/>
          </p:nvPicPr>
          <p:blipFill>
            <a:blip r:embed="rId2"/>
            <a:srcRect t="58875" r="70455" b="7511"/>
            <a:stretch>
              <a:fillRect/>
            </a:stretch>
          </p:blipFill>
          <p:spPr>
            <a:xfrm>
              <a:off x="111175" y="24997"/>
              <a:ext cx="2309763" cy="1411686"/>
            </a:xfrm>
            <a:custGeom>
              <a:avLst/>
              <a:gdLst/>
              <a:ahLst/>
              <a:cxnLst>
                <a:cxn ang="0">
                  <a:pos x="wd2" y="hd2"/>
                </a:cxn>
                <a:cxn ang="5400000">
                  <a:pos x="wd2" y="hd2"/>
                </a:cxn>
                <a:cxn ang="10800000">
                  <a:pos x="wd2" y="hd2"/>
                </a:cxn>
                <a:cxn ang="16200000">
                  <a:pos x="wd2" y="hd2"/>
                </a:cxn>
              </a:cxnLst>
              <a:rect l="0" t="0" r="r" b="b"/>
              <a:pathLst>
                <a:path w="21600" h="21599" extrusionOk="0">
                  <a:moveTo>
                    <a:pt x="8328" y="0"/>
                  </a:moveTo>
                  <a:cubicBezTo>
                    <a:pt x="5648" y="0"/>
                    <a:pt x="4041" y="-1"/>
                    <a:pt x="2969" y="625"/>
                  </a:cubicBezTo>
                  <a:cubicBezTo>
                    <a:pt x="1742" y="1356"/>
                    <a:pt x="710" y="2712"/>
                    <a:pt x="0" y="4457"/>
                  </a:cubicBezTo>
                  <a:lnTo>
                    <a:pt x="0" y="17136"/>
                  </a:lnTo>
                  <a:cubicBezTo>
                    <a:pt x="710" y="18881"/>
                    <a:pt x="1742" y="20236"/>
                    <a:pt x="2969" y="20967"/>
                  </a:cubicBezTo>
                  <a:cubicBezTo>
                    <a:pt x="4041" y="21593"/>
                    <a:pt x="5648" y="21599"/>
                    <a:pt x="8328" y="21599"/>
                  </a:cubicBezTo>
                  <a:lnTo>
                    <a:pt x="12233" y="21599"/>
                  </a:lnTo>
                  <a:cubicBezTo>
                    <a:pt x="14912" y="21599"/>
                    <a:pt x="16520" y="21593"/>
                    <a:pt x="17592" y="20967"/>
                  </a:cubicBezTo>
                  <a:cubicBezTo>
                    <a:pt x="19277" y="19964"/>
                    <a:pt x="20604" y="17792"/>
                    <a:pt x="21218" y="15035"/>
                  </a:cubicBezTo>
                  <a:cubicBezTo>
                    <a:pt x="21482" y="13972"/>
                    <a:pt x="21600" y="12104"/>
                    <a:pt x="21600" y="10796"/>
                  </a:cubicBezTo>
                  <a:cubicBezTo>
                    <a:pt x="21600" y="9488"/>
                    <a:pt x="21482" y="7620"/>
                    <a:pt x="21218" y="6558"/>
                  </a:cubicBezTo>
                  <a:cubicBezTo>
                    <a:pt x="20604" y="3800"/>
                    <a:pt x="19277" y="1629"/>
                    <a:pt x="17592" y="625"/>
                  </a:cubicBezTo>
                  <a:cubicBezTo>
                    <a:pt x="16520" y="-1"/>
                    <a:pt x="14912" y="0"/>
                    <a:pt x="12233" y="0"/>
                  </a:cubicBezTo>
                  <a:lnTo>
                    <a:pt x="8328" y="0"/>
                  </a:lnTo>
                  <a:close/>
                </a:path>
              </a:pathLst>
            </a:custGeom>
            <a:ln w="12700" cap="flat">
              <a:noFill/>
              <a:miter lim="400000"/>
            </a:ln>
            <a:effectLst/>
          </p:spPr>
        </p:pic>
        <p:sp>
          <p:nvSpPr>
            <p:cNvPr id="255" name="Oval"/>
            <p:cNvSpPr/>
            <p:nvPr/>
          </p:nvSpPr>
          <p:spPr>
            <a:xfrm>
              <a:off x="555185" y="509392"/>
              <a:ext cx="868367" cy="251216"/>
            </a:xfrm>
            <a:prstGeom prst="ellipse">
              <a:avLst/>
            </a:prstGeom>
            <a:solidFill>
              <a:srgbClr val="D5D5D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56" name="X buys ____"/>
            <p:cNvSpPr txBox="1"/>
            <p:nvPr/>
          </p:nvSpPr>
          <p:spPr>
            <a:xfrm>
              <a:off x="786852" y="569683"/>
              <a:ext cx="445537" cy="130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sp>
        <p:nvSpPr>
          <p:cNvPr id="258" name="Line"/>
          <p:cNvSpPr/>
          <p:nvPr/>
        </p:nvSpPr>
        <p:spPr>
          <a:xfrm flipV="1">
            <a:off x="6197852" y="6059570"/>
            <a:ext cx="1097276" cy="242310"/>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59" name="Line"/>
          <p:cNvSpPr/>
          <p:nvPr/>
        </p:nvSpPr>
        <p:spPr>
          <a:xfrm>
            <a:off x="6197853" y="5914875"/>
            <a:ext cx="1097276" cy="144696"/>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60" name="Line"/>
          <p:cNvSpPr/>
          <p:nvPr/>
        </p:nvSpPr>
        <p:spPr>
          <a:xfrm flipV="1">
            <a:off x="6248772" y="4107090"/>
            <a:ext cx="1152481" cy="154722"/>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61" name="Line"/>
          <p:cNvSpPr/>
          <p:nvPr/>
        </p:nvSpPr>
        <p:spPr>
          <a:xfrm>
            <a:off x="6197853" y="3943906"/>
            <a:ext cx="1203401" cy="163185"/>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62" name="Kai knew that things were getting out of control and managed to keep his temper in check"/>
          <p:cNvSpPr txBox="1"/>
          <p:nvPr/>
        </p:nvSpPr>
        <p:spPr>
          <a:xfrm>
            <a:off x="670342" y="4652109"/>
            <a:ext cx="2758033" cy="697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800" b="0">
                <a:latin typeface="+mj-lt"/>
                <a:ea typeface="+mj-ea"/>
                <a:cs typeface="+mj-cs"/>
                <a:sym typeface="Avenir Book"/>
              </a:defRPr>
            </a:lvl1pPr>
          </a:lstStyle>
          <a:p>
            <a:r>
              <a:rPr sz="1400"/>
              <a:t>Kai knew that things were getting out of control and managed to keep his temper in check</a:t>
            </a:r>
          </a:p>
        </p:txBody>
      </p:sp>
      <p:sp>
        <p:nvSpPr>
          <p:cNvPr id="263" name="Text"/>
          <p:cNvSpPr txBox="1"/>
          <p:nvPr/>
        </p:nvSpPr>
        <p:spPr>
          <a:xfrm>
            <a:off x="6236761" y="6542815"/>
            <a:ext cx="136256"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sz="1200"/>
              <a:t>65</a:t>
            </a:fld>
            <a:endParaRPr sz="1200"/>
          </a:p>
        </p:txBody>
      </p:sp>
      <p:sp>
        <p:nvSpPr>
          <p:cNvPr id="264" name="Situations rarely found as-is in commonsense knowledge graphs…"/>
          <p:cNvSpPr txBox="1"/>
          <p:nvPr/>
        </p:nvSpPr>
        <p:spPr>
          <a:xfrm>
            <a:off x="844550" y="1574800"/>
            <a:ext cx="10502900" cy="1954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marL="711200" lvl="1" indent="-304800">
              <a:spcBef>
                <a:spcPts val="1600"/>
              </a:spcBef>
              <a:buSzPct val="125000"/>
              <a:buChar char="-"/>
              <a:defRPr sz="5100" b="0">
                <a:latin typeface="+mj-lt"/>
                <a:ea typeface="+mj-ea"/>
                <a:cs typeface="+mj-cs"/>
                <a:sym typeface="Avenir Book"/>
              </a:defRPr>
            </a:pPr>
            <a:r>
              <a:rPr sz="2550"/>
              <a:t>Situations rarely found </a:t>
            </a:r>
            <a:r>
              <a:rPr sz="2550">
                <a:solidFill>
                  <a:schemeClr val="accent5">
                    <a:lumOff val="-29866"/>
                  </a:schemeClr>
                </a:solidFill>
                <a:latin typeface="Avenir Heavy"/>
                <a:ea typeface="Avenir Heavy"/>
                <a:cs typeface="Avenir Heavy"/>
                <a:sym typeface="Avenir Heavy"/>
              </a:rPr>
              <a:t>as-is</a:t>
            </a:r>
            <a:r>
              <a:rPr sz="2550">
                <a:latin typeface="Avenir Book Oblique"/>
                <a:ea typeface="Avenir Book Oblique"/>
                <a:cs typeface="Avenir Book Oblique"/>
                <a:sym typeface="Avenir Book Oblique"/>
              </a:rPr>
              <a:t> </a:t>
            </a:r>
            <a:r>
              <a:rPr sz="2550"/>
              <a:t>in commonsense knowledge graphs</a:t>
            </a:r>
          </a:p>
          <a:p>
            <a:pPr marL="711200" lvl="1" indent="-304800">
              <a:spcBef>
                <a:spcPts val="1600"/>
              </a:spcBef>
              <a:buSzPct val="125000"/>
              <a:buChar char="-"/>
              <a:defRPr sz="5100" b="0">
                <a:latin typeface="+mj-lt"/>
                <a:ea typeface="+mj-ea"/>
                <a:cs typeface="+mj-cs"/>
                <a:sym typeface="Avenir Book"/>
              </a:defRPr>
            </a:pPr>
            <a:r>
              <a:rPr sz="2550"/>
              <a:t>Connecting to knowledge graphs can yield </a:t>
            </a:r>
            <a:r>
              <a:rPr sz="2550">
                <a:solidFill>
                  <a:schemeClr val="accent5">
                    <a:lumOff val="-29866"/>
                  </a:schemeClr>
                </a:solidFill>
                <a:latin typeface="Avenir Heavy"/>
                <a:ea typeface="Avenir Heavy"/>
                <a:cs typeface="Avenir Heavy"/>
                <a:sym typeface="Avenir Heavy"/>
              </a:rPr>
              <a:t>incorrect</a:t>
            </a:r>
            <a:r>
              <a:rPr sz="2550"/>
              <a:t> nodes</a:t>
            </a:r>
          </a:p>
        </p:txBody>
      </p:sp>
      <p:sp>
        <p:nvSpPr>
          <p:cNvPr id="265" name="Limitations of Knowledge Graphs"/>
          <p:cNvSpPr txBox="1">
            <a:spLocks noGrp="1"/>
          </p:cNvSpPr>
          <p:nvPr>
            <p:ph type="title"/>
          </p:nvPr>
        </p:nvSpPr>
        <p:spPr>
          <a:prstGeom prst="rect">
            <a:avLst/>
          </a:prstGeom>
        </p:spPr>
        <p:txBody>
          <a:bodyPr/>
          <a:lstStyle/>
          <a:p>
            <a:r>
              <a:t>Limitations of Knowledge Graphs</a:t>
            </a:r>
          </a:p>
        </p:txBody>
      </p:sp>
    </p:spTree>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a14="http://schemas.microsoft.com/office/drawing/2010/main" xmlns:m="http://schemas.openxmlformats.org/officeDocument/2006/math"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Oval"/>
          <p:cNvSpPr/>
          <p:nvPr/>
        </p:nvSpPr>
        <p:spPr>
          <a:xfrm>
            <a:off x="4118231" y="3786025"/>
            <a:ext cx="2207677" cy="635001"/>
          </a:xfrm>
          <a:prstGeom prst="ellipse">
            <a:avLst/>
          </a:prstGeom>
          <a:solidFill>
            <a:srgbClr val="D5D5D5"/>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68" name="X keeps X’s temper"/>
          <p:cNvSpPr txBox="1"/>
          <p:nvPr/>
        </p:nvSpPr>
        <p:spPr>
          <a:xfrm>
            <a:off x="4322892" y="3938425"/>
            <a:ext cx="1798354"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r>
              <a:rPr sz="1600"/>
              <a:t>X keeps X’s temper</a:t>
            </a:r>
          </a:p>
        </p:txBody>
      </p:sp>
      <p:grpSp>
        <p:nvGrpSpPr>
          <p:cNvPr id="279" name="Group"/>
          <p:cNvGrpSpPr/>
          <p:nvPr/>
        </p:nvGrpSpPr>
        <p:grpSpPr>
          <a:xfrm>
            <a:off x="6989016" y="3783711"/>
            <a:ext cx="1211687" cy="724200"/>
            <a:chOff x="861" y="0"/>
            <a:chExt cx="2423372" cy="1448398"/>
          </a:xfrm>
        </p:grpSpPr>
        <p:grpSp>
          <p:nvGrpSpPr>
            <p:cNvPr id="275" name="Group"/>
            <p:cNvGrpSpPr/>
            <p:nvPr/>
          </p:nvGrpSpPr>
          <p:grpSpPr>
            <a:xfrm>
              <a:off x="861" y="0"/>
              <a:ext cx="2423374" cy="1448399"/>
              <a:chOff x="861" y="0"/>
              <a:chExt cx="2423372" cy="1448398"/>
            </a:xfrm>
          </p:grpSpPr>
          <p:grpSp>
            <p:nvGrpSpPr>
              <p:cNvPr id="271" name="Group"/>
              <p:cNvGrpSpPr/>
              <p:nvPr/>
            </p:nvGrpSpPr>
            <p:grpSpPr>
              <a:xfrm>
                <a:off x="861" y="0"/>
                <a:ext cx="2423374" cy="1448399"/>
                <a:chOff x="861" y="0"/>
                <a:chExt cx="2423372" cy="1448398"/>
              </a:xfrm>
            </p:grpSpPr>
            <p:sp>
              <p:nvSpPr>
                <p:cNvPr id="269" name="Rounded Rectangle"/>
                <p:cNvSpPr/>
                <p:nvPr/>
              </p:nvSpPr>
              <p:spPr>
                <a:xfrm>
                  <a:off x="24891" y="0"/>
                  <a:ext cx="2399344" cy="1448399"/>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270" name="Image" descr="Image"/>
                <p:cNvPicPr>
                  <a:picLocks noChangeAspect="1"/>
                </p:cNvPicPr>
                <p:nvPr/>
              </p:nvPicPr>
              <p:blipFill>
                <a:blip r:embed="rId2"/>
                <a:srcRect t="3060" r="69044" b="63327"/>
                <a:stretch>
                  <a:fillRect/>
                </a:stretch>
              </p:blipFill>
              <p:spPr>
                <a:xfrm>
                  <a:off x="861" y="24998"/>
                  <a:ext cx="2420077" cy="1411685"/>
                </a:xfrm>
                <a:custGeom>
                  <a:avLst/>
                  <a:gdLst/>
                  <a:ahLst/>
                  <a:cxnLst>
                    <a:cxn ang="0">
                      <a:pos x="wd2" y="hd2"/>
                    </a:cxn>
                    <a:cxn ang="5400000">
                      <a:pos x="wd2" y="hd2"/>
                    </a:cxn>
                    <a:cxn ang="10800000">
                      <a:pos x="wd2" y="hd2"/>
                    </a:cxn>
                    <a:cxn ang="16200000">
                      <a:pos x="wd2" y="hd2"/>
                    </a:cxn>
                  </a:cxnLst>
                  <a:rect l="0" t="0" r="r" b="b"/>
                  <a:pathLst>
                    <a:path w="21600" h="21599" extrusionOk="0">
                      <a:moveTo>
                        <a:pt x="8933" y="0"/>
                      </a:moveTo>
                      <a:cubicBezTo>
                        <a:pt x="6376" y="0"/>
                        <a:pt x="4841" y="-1"/>
                        <a:pt x="3818" y="625"/>
                      </a:cubicBezTo>
                      <a:cubicBezTo>
                        <a:pt x="2210" y="1629"/>
                        <a:pt x="943" y="3800"/>
                        <a:pt x="358" y="6558"/>
                      </a:cubicBezTo>
                      <a:cubicBezTo>
                        <a:pt x="115" y="7578"/>
                        <a:pt x="9" y="9324"/>
                        <a:pt x="0" y="10620"/>
                      </a:cubicBezTo>
                      <a:lnTo>
                        <a:pt x="0" y="10972"/>
                      </a:lnTo>
                      <a:cubicBezTo>
                        <a:pt x="9" y="12269"/>
                        <a:pt x="115" y="14014"/>
                        <a:pt x="358" y="15035"/>
                      </a:cubicBezTo>
                      <a:cubicBezTo>
                        <a:pt x="943" y="17792"/>
                        <a:pt x="2210" y="19964"/>
                        <a:pt x="3818" y="20967"/>
                      </a:cubicBezTo>
                      <a:cubicBezTo>
                        <a:pt x="4841" y="21593"/>
                        <a:pt x="6376" y="21599"/>
                        <a:pt x="8933" y="21599"/>
                      </a:cubicBezTo>
                      <a:lnTo>
                        <a:pt x="12660" y="21599"/>
                      </a:lnTo>
                      <a:cubicBezTo>
                        <a:pt x="15217" y="21599"/>
                        <a:pt x="16751" y="21593"/>
                        <a:pt x="17774" y="20967"/>
                      </a:cubicBezTo>
                      <a:cubicBezTo>
                        <a:pt x="19383" y="19964"/>
                        <a:pt x="20650" y="17792"/>
                        <a:pt x="21235" y="15035"/>
                      </a:cubicBezTo>
                      <a:cubicBezTo>
                        <a:pt x="21488" y="13972"/>
                        <a:pt x="21600" y="12104"/>
                        <a:pt x="21600" y="10796"/>
                      </a:cubicBezTo>
                      <a:cubicBezTo>
                        <a:pt x="21600" y="9488"/>
                        <a:pt x="21488" y="7620"/>
                        <a:pt x="21235" y="6558"/>
                      </a:cubicBezTo>
                      <a:cubicBezTo>
                        <a:pt x="20650" y="3800"/>
                        <a:pt x="19383" y="1629"/>
                        <a:pt x="17774" y="625"/>
                      </a:cubicBezTo>
                      <a:cubicBezTo>
                        <a:pt x="16751" y="-1"/>
                        <a:pt x="15217" y="0"/>
                        <a:pt x="12660" y="0"/>
                      </a:cubicBezTo>
                      <a:lnTo>
                        <a:pt x="8933" y="0"/>
                      </a:lnTo>
                      <a:close/>
                    </a:path>
                  </a:pathLst>
                </a:custGeom>
                <a:ln w="12700" cap="flat">
                  <a:noFill/>
                  <a:miter lim="400000"/>
                </a:ln>
                <a:effectLst/>
              </p:spPr>
            </p:pic>
          </p:grpSp>
          <p:grpSp>
            <p:nvGrpSpPr>
              <p:cNvPr id="274" name="Group"/>
              <p:cNvGrpSpPr/>
              <p:nvPr/>
            </p:nvGrpSpPr>
            <p:grpSpPr>
              <a:xfrm>
                <a:off x="789982" y="541834"/>
                <a:ext cx="868367" cy="251217"/>
                <a:chOff x="0" y="0"/>
                <a:chExt cx="868365" cy="251215"/>
              </a:xfrm>
            </p:grpSpPr>
            <p:sp>
              <p:nvSpPr>
                <p:cNvPr id="272" name="Oval"/>
                <p:cNvSpPr/>
                <p:nvPr/>
              </p:nvSpPr>
              <p:spPr>
                <a:xfrm>
                  <a:off x="0" y="0"/>
                  <a:ext cx="868366" cy="251216"/>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73" name="X buys ____"/>
                <p:cNvSpPr txBox="1"/>
                <p:nvPr/>
              </p:nvSpPr>
              <p:spPr>
                <a:xfrm>
                  <a:off x="231668" y="60291"/>
                  <a:ext cx="445537" cy="130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grpSp>
        <p:grpSp>
          <p:nvGrpSpPr>
            <p:cNvPr id="278" name="Group"/>
            <p:cNvGrpSpPr/>
            <p:nvPr/>
          </p:nvGrpSpPr>
          <p:grpSpPr>
            <a:xfrm>
              <a:off x="1941726" y="490215"/>
              <a:ext cx="466016" cy="279332"/>
              <a:chOff x="0" y="0"/>
              <a:chExt cx="466015" cy="279331"/>
            </a:xfrm>
          </p:grpSpPr>
          <p:sp>
            <p:nvSpPr>
              <p:cNvPr id="276" name="Oval"/>
              <p:cNvSpPr/>
              <p:nvPr/>
            </p:nvSpPr>
            <p:spPr>
              <a:xfrm>
                <a:off x="-1" y="-1"/>
                <a:ext cx="466017" cy="279333"/>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77" name="X buys ____"/>
              <p:cNvSpPr txBox="1"/>
              <p:nvPr/>
            </p:nvSpPr>
            <p:spPr>
              <a:xfrm>
                <a:off x="124326" y="67039"/>
                <a:ext cx="239101" cy="1452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grpSp>
      <p:sp>
        <p:nvSpPr>
          <p:cNvPr id="280" name="Arrow"/>
          <p:cNvSpPr/>
          <p:nvPr/>
        </p:nvSpPr>
        <p:spPr>
          <a:xfrm>
            <a:off x="3419812" y="4683421"/>
            <a:ext cx="654728"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81" name="Oval"/>
          <p:cNvSpPr/>
          <p:nvPr/>
        </p:nvSpPr>
        <p:spPr>
          <a:xfrm>
            <a:off x="4124581" y="4788449"/>
            <a:ext cx="2194977" cy="635001"/>
          </a:xfrm>
          <a:prstGeom prst="ellipse">
            <a:avLst/>
          </a:prstGeom>
          <a:solidFill>
            <a:srgbClr val="D5D5D5">
              <a:alpha val="10024"/>
            </a:srgbClr>
          </a:solidFill>
          <a:ln w="25400">
            <a:solidFill>
              <a:srgbClr val="000000">
                <a:alpha val="10024"/>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82" name="X keeps ___ under control"/>
          <p:cNvSpPr txBox="1"/>
          <p:nvPr/>
        </p:nvSpPr>
        <p:spPr>
          <a:xfrm>
            <a:off x="4221812" y="4980275"/>
            <a:ext cx="2002151"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2600" b="0">
                <a:latin typeface="+mj-lt"/>
                <a:ea typeface="+mj-ea"/>
                <a:cs typeface="+mj-cs"/>
                <a:sym typeface="Avenir Book"/>
              </a:defRPr>
            </a:lvl1pPr>
          </a:lstStyle>
          <a:p>
            <a:r>
              <a:rPr sz="1300"/>
              <a:t>X keeps ___ under control</a:t>
            </a:r>
          </a:p>
        </p:txBody>
      </p:sp>
      <p:sp>
        <p:nvSpPr>
          <p:cNvPr id="283" name="Oval"/>
          <p:cNvSpPr/>
          <p:nvPr/>
        </p:nvSpPr>
        <p:spPr>
          <a:xfrm>
            <a:off x="4124581" y="5790874"/>
            <a:ext cx="2194977" cy="635001"/>
          </a:xfrm>
          <a:prstGeom prst="ellipse">
            <a:avLst/>
          </a:prstGeom>
          <a:solidFill>
            <a:srgbClr val="D5D5D5">
              <a:alpha val="10024"/>
            </a:srgbClr>
          </a:solidFill>
          <a:ln w="25400">
            <a:solidFill>
              <a:srgbClr val="000000">
                <a:alpha val="10024"/>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84" name="Rounded Rectangle"/>
          <p:cNvSpPr/>
          <p:nvPr/>
        </p:nvSpPr>
        <p:spPr>
          <a:xfrm>
            <a:off x="7001032" y="4787292"/>
            <a:ext cx="1199672" cy="724200"/>
          </a:xfrm>
          <a:prstGeom prst="roundRect">
            <a:avLst>
              <a:gd name="adj" fmla="val 18928"/>
            </a:avLst>
          </a:prstGeom>
          <a:solidFill>
            <a:srgbClr val="000000">
              <a:alpha val="9870"/>
            </a:srgbClr>
          </a:solidFill>
          <a:ln w="12700">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pic>
        <p:nvPicPr>
          <p:cNvPr id="285" name="Image" descr="Image"/>
          <p:cNvPicPr>
            <a:picLocks noChangeAspect="1"/>
          </p:cNvPicPr>
          <p:nvPr/>
        </p:nvPicPr>
        <p:blipFill>
          <a:blip r:embed="rId2">
            <a:alphaModFix amt="9870"/>
          </a:blip>
          <a:srcRect l="37028" t="33195" r="32004" b="33191"/>
          <a:stretch>
            <a:fillRect/>
          </a:stretch>
        </p:blipFill>
        <p:spPr>
          <a:xfrm>
            <a:off x="6988585" y="4799791"/>
            <a:ext cx="1210469" cy="705843"/>
          </a:xfrm>
          <a:custGeom>
            <a:avLst/>
            <a:gdLst/>
            <a:ahLst/>
            <a:cxnLst>
              <a:cxn ang="0">
                <a:pos x="wd2" y="hd2"/>
              </a:cxn>
              <a:cxn ang="5400000">
                <a:pos x="wd2" y="hd2"/>
              </a:cxn>
              <a:cxn ang="10800000">
                <a:pos x="wd2" y="hd2"/>
              </a:cxn>
              <a:cxn ang="16200000">
                <a:pos x="wd2" y="hd2"/>
              </a:cxn>
            </a:cxnLst>
            <a:rect l="0" t="0" r="r" b="b"/>
            <a:pathLst>
              <a:path w="21600" h="21599" extrusionOk="0">
                <a:moveTo>
                  <a:pt x="8937" y="0"/>
                </a:moveTo>
                <a:cubicBezTo>
                  <a:pt x="6381" y="0"/>
                  <a:pt x="4847" y="-1"/>
                  <a:pt x="3824" y="625"/>
                </a:cubicBezTo>
                <a:cubicBezTo>
                  <a:pt x="2216" y="1629"/>
                  <a:pt x="950" y="3800"/>
                  <a:pt x="365" y="6558"/>
                </a:cubicBezTo>
                <a:cubicBezTo>
                  <a:pt x="112" y="7620"/>
                  <a:pt x="0" y="9488"/>
                  <a:pt x="0" y="10796"/>
                </a:cubicBezTo>
                <a:cubicBezTo>
                  <a:pt x="0" y="12104"/>
                  <a:pt x="112" y="13972"/>
                  <a:pt x="365" y="15035"/>
                </a:cubicBezTo>
                <a:cubicBezTo>
                  <a:pt x="950" y="17792"/>
                  <a:pt x="2216" y="19964"/>
                  <a:pt x="3824" y="20967"/>
                </a:cubicBezTo>
                <a:cubicBezTo>
                  <a:pt x="4847" y="21593"/>
                  <a:pt x="6381" y="21599"/>
                  <a:pt x="8937" y="21599"/>
                </a:cubicBezTo>
                <a:lnTo>
                  <a:pt x="12663" y="21599"/>
                </a:lnTo>
                <a:cubicBezTo>
                  <a:pt x="15219" y="21599"/>
                  <a:pt x="16753" y="21593"/>
                  <a:pt x="17776" y="20967"/>
                </a:cubicBezTo>
                <a:cubicBezTo>
                  <a:pt x="19384" y="19964"/>
                  <a:pt x="20650" y="17792"/>
                  <a:pt x="21235" y="15035"/>
                </a:cubicBezTo>
                <a:cubicBezTo>
                  <a:pt x="21488" y="13972"/>
                  <a:pt x="21600" y="12104"/>
                  <a:pt x="21600" y="10796"/>
                </a:cubicBezTo>
                <a:cubicBezTo>
                  <a:pt x="21600" y="9488"/>
                  <a:pt x="21488" y="7620"/>
                  <a:pt x="21235" y="6558"/>
                </a:cubicBezTo>
                <a:cubicBezTo>
                  <a:pt x="20650" y="3800"/>
                  <a:pt x="19384" y="1629"/>
                  <a:pt x="17776" y="625"/>
                </a:cubicBezTo>
                <a:cubicBezTo>
                  <a:pt x="16753" y="-1"/>
                  <a:pt x="15219" y="0"/>
                  <a:pt x="12663" y="0"/>
                </a:cubicBezTo>
                <a:lnTo>
                  <a:pt x="8937" y="0"/>
                </a:lnTo>
                <a:close/>
              </a:path>
            </a:pathLst>
          </a:custGeom>
          <a:ln w="12700">
            <a:miter lim="400000"/>
          </a:ln>
        </p:spPr>
      </p:pic>
      <p:sp>
        <p:nvSpPr>
          <p:cNvPr id="286" name="Oval"/>
          <p:cNvSpPr/>
          <p:nvPr/>
        </p:nvSpPr>
        <p:spPr>
          <a:xfrm>
            <a:off x="7443715" y="5059149"/>
            <a:ext cx="392319" cy="139667"/>
          </a:xfrm>
          <a:prstGeom prst="ellipse">
            <a:avLst/>
          </a:prstGeom>
          <a:solidFill>
            <a:srgbClr val="D5D5D5">
              <a:alpha val="987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87" name="X buys ____"/>
          <p:cNvSpPr txBox="1"/>
          <p:nvPr/>
        </p:nvSpPr>
        <p:spPr>
          <a:xfrm>
            <a:off x="7548380" y="5092669"/>
            <a:ext cx="201289" cy="72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endParaRPr sz="1600" dirty="0"/>
          </a:p>
        </p:txBody>
      </p:sp>
      <p:sp>
        <p:nvSpPr>
          <p:cNvPr id="288" name="X buys ____"/>
          <p:cNvSpPr txBox="1"/>
          <p:nvPr/>
        </p:nvSpPr>
        <p:spPr>
          <a:xfrm>
            <a:off x="8055904" y="5088364"/>
            <a:ext cx="104466" cy="62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endParaRPr sz="1600" dirty="0"/>
          </a:p>
        </p:txBody>
      </p:sp>
      <p:sp>
        <p:nvSpPr>
          <p:cNvPr id="289" name="Line"/>
          <p:cNvSpPr/>
          <p:nvPr/>
        </p:nvSpPr>
        <p:spPr>
          <a:xfrm flipV="1">
            <a:off x="6197852" y="5091090"/>
            <a:ext cx="1200688" cy="192804"/>
          </a:xfrm>
          <a:prstGeom prst="line">
            <a:avLst/>
          </a:prstGeom>
          <a:ln w="50800">
            <a:solidFill>
              <a:srgbClr val="D5D5D5">
                <a:alpha val="9870"/>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90" name="Line"/>
          <p:cNvSpPr/>
          <p:nvPr/>
        </p:nvSpPr>
        <p:spPr>
          <a:xfrm>
            <a:off x="6197852" y="4896889"/>
            <a:ext cx="1200688" cy="194202"/>
          </a:xfrm>
          <a:prstGeom prst="line">
            <a:avLst/>
          </a:prstGeom>
          <a:ln w="50800">
            <a:solidFill>
              <a:srgbClr val="D5D5D5">
                <a:alpha val="9870"/>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91" name="Rounded Rectangle"/>
          <p:cNvSpPr/>
          <p:nvPr/>
        </p:nvSpPr>
        <p:spPr>
          <a:xfrm>
            <a:off x="7001032" y="5746274"/>
            <a:ext cx="1199672" cy="724200"/>
          </a:xfrm>
          <a:prstGeom prst="roundRect">
            <a:avLst>
              <a:gd name="adj" fmla="val 18928"/>
            </a:avLst>
          </a:prstGeom>
          <a:solidFill>
            <a:srgbClr val="000000">
              <a:alpha val="9870"/>
            </a:srgbClr>
          </a:solidFill>
          <a:ln w="12700">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pic>
        <p:nvPicPr>
          <p:cNvPr id="292" name="Image" descr="Image"/>
          <p:cNvPicPr>
            <a:picLocks noChangeAspect="1"/>
          </p:cNvPicPr>
          <p:nvPr/>
        </p:nvPicPr>
        <p:blipFill>
          <a:blip r:embed="rId2">
            <a:alphaModFix amt="9870"/>
          </a:blip>
          <a:srcRect t="58875" r="70455" b="7511"/>
          <a:stretch>
            <a:fillRect/>
          </a:stretch>
        </p:blipFill>
        <p:spPr>
          <a:xfrm>
            <a:off x="7044173" y="5758773"/>
            <a:ext cx="1154882" cy="705843"/>
          </a:xfrm>
          <a:custGeom>
            <a:avLst/>
            <a:gdLst/>
            <a:ahLst/>
            <a:cxnLst>
              <a:cxn ang="0">
                <a:pos x="wd2" y="hd2"/>
              </a:cxn>
              <a:cxn ang="5400000">
                <a:pos x="wd2" y="hd2"/>
              </a:cxn>
              <a:cxn ang="10800000">
                <a:pos x="wd2" y="hd2"/>
              </a:cxn>
              <a:cxn ang="16200000">
                <a:pos x="wd2" y="hd2"/>
              </a:cxn>
            </a:cxnLst>
            <a:rect l="0" t="0" r="r" b="b"/>
            <a:pathLst>
              <a:path w="21600" h="21599" extrusionOk="0">
                <a:moveTo>
                  <a:pt x="8328" y="0"/>
                </a:moveTo>
                <a:cubicBezTo>
                  <a:pt x="5648" y="0"/>
                  <a:pt x="4041" y="-1"/>
                  <a:pt x="2969" y="625"/>
                </a:cubicBezTo>
                <a:cubicBezTo>
                  <a:pt x="1742" y="1356"/>
                  <a:pt x="710" y="2712"/>
                  <a:pt x="0" y="4457"/>
                </a:cubicBezTo>
                <a:lnTo>
                  <a:pt x="0" y="17136"/>
                </a:lnTo>
                <a:cubicBezTo>
                  <a:pt x="710" y="18881"/>
                  <a:pt x="1742" y="20236"/>
                  <a:pt x="2969" y="20967"/>
                </a:cubicBezTo>
                <a:cubicBezTo>
                  <a:pt x="4041" y="21593"/>
                  <a:pt x="5648" y="21599"/>
                  <a:pt x="8328" y="21599"/>
                </a:cubicBezTo>
                <a:lnTo>
                  <a:pt x="12233" y="21599"/>
                </a:lnTo>
                <a:cubicBezTo>
                  <a:pt x="14912" y="21599"/>
                  <a:pt x="16520" y="21593"/>
                  <a:pt x="17592" y="20967"/>
                </a:cubicBezTo>
                <a:cubicBezTo>
                  <a:pt x="19277" y="19964"/>
                  <a:pt x="20604" y="17792"/>
                  <a:pt x="21218" y="15035"/>
                </a:cubicBezTo>
                <a:cubicBezTo>
                  <a:pt x="21482" y="13972"/>
                  <a:pt x="21600" y="12104"/>
                  <a:pt x="21600" y="10796"/>
                </a:cubicBezTo>
                <a:cubicBezTo>
                  <a:pt x="21600" y="9488"/>
                  <a:pt x="21482" y="7620"/>
                  <a:pt x="21218" y="6558"/>
                </a:cubicBezTo>
                <a:cubicBezTo>
                  <a:pt x="20604" y="3800"/>
                  <a:pt x="19277" y="1629"/>
                  <a:pt x="17592" y="625"/>
                </a:cubicBezTo>
                <a:cubicBezTo>
                  <a:pt x="16520" y="-1"/>
                  <a:pt x="14912" y="0"/>
                  <a:pt x="12233" y="0"/>
                </a:cubicBezTo>
                <a:lnTo>
                  <a:pt x="8328" y="0"/>
                </a:lnTo>
                <a:close/>
              </a:path>
            </a:pathLst>
          </a:custGeom>
          <a:ln w="12700">
            <a:miter lim="400000"/>
          </a:ln>
        </p:spPr>
      </p:pic>
      <p:sp>
        <p:nvSpPr>
          <p:cNvPr id="293" name="Oval"/>
          <p:cNvSpPr/>
          <p:nvPr/>
        </p:nvSpPr>
        <p:spPr>
          <a:xfrm>
            <a:off x="7266178" y="6000970"/>
            <a:ext cx="434184" cy="125608"/>
          </a:xfrm>
          <a:prstGeom prst="ellipse">
            <a:avLst/>
          </a:prstGeom>
          <a:solidFill>
            <a:srgbClr val="D5D5D5">
              <a:alpha val="987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94" name="X buys ____"/>
          <p:cNvSpPr txBox="1"/>
          <p:nvPr/>
        </p:nvSpPr>
        <p:spPr>
          <a:xfrm>
            <a:off x="7382011" y="6031116"/>
            <a:ext cx="222769" cy="653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endParaRPr sz="1600" dirty="0"/>
          </a:p>
        </p:txBody>
      </p:sp>
      <p:sp>
        <p:nvSpPr>
          <p:cNvPr id="295" name="Line"/>
          <p:cNvSpPr/>
          <p:nvPr/>
        </p:nvSpPr>
        <p:spPr>
          <a:xfrm flipV="1">
            <a:off x="6197852" y="6059570"/>
            <a:ext cx="1097276" cy="242310"/>
          </a:xfrm>
          <a:prstGeom prst="line">
            <a:avLst/>
          </a:prstGeom>
          <a:ln w="50800">
            <a:solidFill>
              <a:srgbClr val="D5D5D5">
                <a:alpha val="9870"/>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96" name="Line"/>
          <p:cNvSpPr/>
          <p:nvPr/>
        </p:nvSpPr>
        <p:spPr>
          <a:xfrm>
            <a:off x="6197853" y="5914875"/>
            <a:ext cx="1097276" cy="144696"/>
          </a:xfrm>
          <a:prstGeom prst="line">
            <a:avLst/>
          </a:prstGeom>
          <a:ln w="50800">
            <a:solidFill>
              <a:srgbClr val="D5D5D5">
                <a:alpha val="9870"/>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97" name="Line"/>
          <p:cNvSpPr/>
          <p:nvPr/>
        </p:nvSpPr>
        <p:spPr>
          <a:xfrm flipV="1">
            <a:off x="6248772" y="4107090"/>
            <a:ext cx="1152481" cy="154722"/>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98" name="Line"/>
          <p:cNvSpPr/>
          <p:nvPr/>
        </p:nvSpPr>
        <p:spPr>
          <a:xfrm>
            <a:off x="6197853" y="3943906"/>
            <a:ext cx="1203401" cy="163185"/>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99" name="Kai knew that things were getting out of control and managed to keep his temper in check"/>
          <p:cNvSpPr txBox="1"/>
          <p:nvPr/>
        </p:nvSpPr>
        <p:spPr>
          <a:xfrm>
            <a:off x="670342" y="4652109"/>
            <a:ext cx="2758033" cy="697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800" b="0">
                <a:latin typeface="+mj-lt"/>
                <a:ea typeface="+mj-ea"/>
                <a:cs typeface="+mj-cs"/>
                <a:sym typeface="Avenir Book"/>
              </a:defRPr>
            </a:lvl1pPr>
          </a:lstStyle>
          <a:p>
            <a:r>
              <a:rPr sz="1400"/>
              <a:t>Kai knew that things were getting out of control and managed to keep his temper in check</a:t>
            </a:r>
          </a:p>
        </p:txBody>
      </p:sp>
      <p:sp>
        <p:nvSpPr>
          <p:cNvPr id="300" name="Line"/>
          <p:cNvSpPr/>
          <p:nvPr/>
        </p:nvSpPr>
        <p:spPr>
          <a:xfrm>
            <a:off x="8119274" y="3941279"/>
            <a:ext cx="843872" cy="53222"/>
          </a:xfrm>
          <a:prstGeom prst="line">
            <a:avLst/>
          </a:prstGeom>
          <a:ln w="50800">
            <a:solidFill>
              <a:schemeClr val="accent2">
                <a:hueOff val="-85259"/>
                <a:satOff val="14347"/>
                <a:lumOff val="22373"/>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01" name="Oval"/>
          <p:cNvSpPr/>
          <p:nvPr/>
        </p:nvSpPr>
        <p:spPr>
          <a:xfrm>
            <a:off x="8901398" y="3835802"/>
            <a:ext cx="1877386" cy="548147"/>
          </a:xfrm>
          <a:prstGeom prst="ellipse">
            <a:avLst/>
          </a:prstGeom>
          <a:solidFill>
            <a:schemeClr val="accent2">
              <a:hueOff val="-85259"/>
              <a:satOff val="14347"/>
              <a:lumOff val="22373"/>
              <a:alpha val="29941"/>
            </a:scheme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02" name="X sweats"/>
          <p:cNvSpPr txBox="1"/>
          <p:nvPr/>
        </p:nvSpPr>
        <p:spPr>
          <a:xfrm>
            <a:off x="9416393" y="3961117"/>
            <a:ext cx="883255"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3200" b="0">
                <a:latin typeface="+mj-lt"/>
                <a:ea typeface="+mj-ea"/>
                <a:cs typeface="+mj-cs"/>
                <a:sym typeface="Avenir Book"/>
              </a:defRPr>
            </a:lvl1pPr>
          </a:lstStyle>
          <a:p>
            <a:r>
              <a:rPr sz="1600"/>
              <a:t>X sweats</a:t>
            </a:r>
          </a:p>
        </p:txBody>
      </p:sp>
      <p:grpSp>
        <p:nvGrpSpPr>
          <p:cNvPr id="305" name="Group"/>
          <p:cNvGrpSpPr/>
          <p:nvPr/>
        </p:nvGrpSpPr>
        <p:grpSpPr>
          <a:xfrm>
            <a:off x="8901398" y="5734569"/>
            <a:ext cx="1877386" cy="548148"/>
            <a:chOff x="0" y="0"/>
            <a:chExt cx="3754771" cy="1096294"/>
          </a:xfrm>
        </p:grpSpPr>
        <p:sp>
          <p:nvSpPr>
            <p:cNvPr id="303" name="Oval"/>
            <p:cNvSpPr/>
            <p:nvPr/>
          </p:nvSpPr>
          <p:spPr>
            <a:xfrm>
              <a:off x="0" y="0"/>
              <a:ext cx="3754771" cy="1096294"/>
            </a:xfrm>
            <a:prstGeom prst="ellipse">
              <a:avLst/>
            </a:prstGeom>
            <a:solidFill>
              <a:schemeClr val="accent5">
                <a:alpha val="3026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04" name="X avoids a fight"/>
            <p:cNvSpPr txBox="1"/>
            <p:nvPr/>
          </p:nvSpPr>
          <p:spPr>
            <a:xfrm>
              <a:off x="420390" y="250630"/>
              <a:ext cx="2907847" cy="5950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sz="3200" b="0">
                  <a:latin typeface="+mj-lt"/>
                  <a:ea typeface="+mj-ea"/>
                  <a:cs typeface="+mj-cs"/>
                  <a:sym typeface="Avenir Book"/>
                </a:defRPr>
              </a:lvl1pPr>
            </a:lstStyle>
            <a:p>
              <a:r>
                <a:rPr sz="1600"/>
                <a:t>X avoids a fight</a:t>
              </a:r>
            </a:p>
          </p:txBody>
        </p:sp>
      </p:grpSp>
      <p:sp>
        <p:nvSpPr>
          <p:cNvPr id="306" name="Oval"/>
          <p:cNvSpPr/>
          <p:nvPr/>
        </p:nvSpPr>
        <p:spPr>
          <a:xfrm>
            <a:off x="8901398" y="4786824"/>
            <a:ext cx="1877386" cy="548148"/>
          </a:xfrm>
          <a:prstGeom prst="ellipse">
            <a:avLst/>
          </a:prstGeom>
          <a:solidFill>
            <a:srgbClr val="0066FF">
              <a:alpha val="33029"/>
            </a:srgb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07" name="X wants to show strength"/>
          <p:cNvSpPr txBox="1"/>
          <p:nvPr/>
        </p:nvSpPr>
        <p:spPr>
          <a:xfrm>
            <a:off x="8957923" y="4942917"/>
            <a:ext cx="1768113"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2400" b="0">
                <a:latin typeface="+mj-lt"/>
                <a:ea typeface="+mj-ea"/>
                <a:cs typeface="+mj-cs"/>
                <a:sym typeface="Avenir Book"/>
              </a:defRPr>
            </a:lvl1pPr>
          </a:lstStyle>
          <a:p>
            <a:r>
              <a:rPr sz="1200"/>
              <a:t>X wants to show strength</a:t>
            </a:r>
          </a:p>
        </p:txBody>
      </p:sp>
      <p:sp>
        <p:nvSpPr>
          <p:cNvPr id="308" name="Line"/>
          <p:cNvSpPr/>
          <p:nvPr/>
        </p:nvSpPr>
        <p:spPr>
          <a:xfrm>
            <a:off x="8119273" y="3941279"/>
            <a:ext cx="843872" cy="299093"/>
          </a:xfrm>
          <a:prstGeom prst="line">
            <a:avLst/>
          </a:prstGeom>
          <a:ln w="50800">
            <a:solidFill>
              <a:schemeClr val="accent2">
                <a:hueOff val="-85259"/>
                <a:satOff val="14347"/>
                <a:lumOff val="22373"/>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09" name="Line"/>
          <p:cNvSpPr/>
          <p:nvPr/>
        </p:nvSpPr>
        <p:spPr>
          <a:xfrm>
            <a:off x="8034923" y="4248040"/>
            <a:ext cx="1012573" cy="703073"/>
          </a:xfrm>
          <a:prstGeom prst="line">
            <a:avLst/>
          </a:prstGeom>
          <a:ln w="50800">
            <a:solidFill>
              <a:schemeClr val="accent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10" name="Line"/>
          <p:cNvSpPr/>
          <p:nvPr/>
        </p:nvSpPr>
        <p:spPr>
          <a:xfrm>
            <a:off x="8034923" y="4248039"/>
            <a:ext cx="843872" cy="826143"/>
          </a:xfrm>
          <a:prstGeom prst="line">
            <a:avLst/>
          </a:prstGeom>
          <a:ln w="50800">
            <a:solidFill>
              <a:schemeClr val="accent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11" name="Line"/>
          <p:cNvSpPr/>
          <p:nvPr/>
        </p:nvSpPr>
        <p:spPr>
          <a:xfrm>
            <a:off x="8035744" y="4414186"/>
            <a:ext cx="1010932" cy="1473292"/>
          </a:xfrm>
          <a:prstGeom prst="line">
            <a:avLst/>
          </a:prstGeom>
          <a:ln w="50800">
            <a:solidFill>
              <a:schemeClr val="accent5">
                <a:hueOff val="-82419"/>
                <a:satOff val="-9513"/>
                <a:lumOff val="-16343"/>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12" name="Line"/>
          <p:cNvSpPr/>
          <p:nvPr/>
        </p:nvSpPr>
        <p:spPr>
          <a:xfrm>
            <a:off x="8035743" y="4414186"/>
            <a:ext cx="886681" cy="1671050"/>
          </a:xfrm>
          <a:prstGeom prst="line">
            <a:avLst/>
          </a:prstGeom>
          <a:ln w="50800">
            <a:solidFill>
              <a:schemeClr val="accent5">
                <a:hueOff val="-82419"/>
                <a:satOff val="-9513"/>
                <a:lumOff val="-16343"/>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13" name="X keeps X's ___ in check"/>
          <p:cNvSpPr txBox="1"/>
          <p:nvPr/>
        </p:nvSpPr>
        <p:spPr>
          <a:xfrm>
            <a:off x="4300220" y="5982699"/>
            <a:ext cx="1910779"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600" b="0">
                <a:latin typeface="+mj-lt"/>
                <a:ea typeface="+mj-ea"/>
                <a:cs typeface="+mj-cs"/>
                <a:sym typeface="Avenir Book"/>
              </a:defRPr>
            </a:lvl1pPr>
          </a:lstStyle>
          <a:p>
            <a:r>
              <a:rPr sz="1300"/>
              <a:t>X keeps X's ___ in check</a:t>
            </a:r>
          </a:p>
        </p:txBody>
      </p:sp>
      <p:sp>
        <p:nvSpPr>
          <p:cNvPr id="314" name="Limitations of Knowledge Graphs"/>
          <p:cNvSpPr txBox="1">
            <a:spLocks noGrp="1"/>
          </p:cNvSpPr>
          <p:nvPr>
            <p:ph type="title"/>
          </p:nvPr>
        </p:nvSpPr>
        <p:spPr>
          <a:prstGeom prst="rect">
            <a:avLst/>
          </a:prstGeom>
        </p:spPr>
        <p:txBody>
          <a:bodyPr/>
          <a:lstStyle/>
          <a:p>
            <a:r>
              <a:t>Limitations of Knowledge Graphs</a:t>
            </a:r>
          </a:p>
        </p:txBody>
      </p:sp>
      <p:sp>
        <p:nvSpPr>
          <p:cNvPr id="315" name="Situations rarely found as-is in commonsense knowledge graphs…"/>
          <p:cNvSpPr txBox="1"/>
          <p:nvPr/>
        </p:nvSpPr>
        <p:spPr>
          <a:xfrm>
            <a:off x="844550" y="1574800"/>
            <a:ext cx="10502900" cy="1954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marL="711200" lvl="1" indent="-304800">
              <a:spcBef>
                <a:spcPts val="1600"/>
              </a:spcBef>
              <a:buSzPct val="125000"/>
              <a:buChar char="-"/>
              <a:defRPr sz="5100" b="0">
                <a:latin typeface="+mj-lt"/>
                <a:ea typeface="+mj-ea"/>
                <a:cs typeface="+mj-cs"/>
                <a:sym typeface="Avenir Book"/>
              </a:defRPr>
            </a:pPr>
            <a:r>
              <a:rPr sz="2550"/>
              <a:t>Situations rarely found </a:t>
            </a:r>
            <a:r>
              <a:rPr sz="2550">
                <a:solidFill>
                  <a:schemeClr val="accent5">
                    <a:lumOff val="-29866"/>
                  </a:schemeClr>
                </a:solidFill>
                <a:latin typeface="Avenir Heavy"/>
                <a:ea typeface="Avenir Heavy"/>
                <a:cs typeface="Avenir Heavy"/>
                <a:sym typeface="Avenir Heavy"/>
              </a:rPr>
              <a:t>as-is</a:t>
            </a:r>
            <a:r>
              <a:rPr sz="2550">
                <a:solidFill>
                  <a:schemeClr val="accent5">
                    <a:lumOff val="-29866"/>
                  </a:schemeClr>
                </a:solidFill>
                <a:latin typeface="Avenir Book Oblique"/>
                <a:ea typeface="Avenir Book Oblique"/>
                <a:cs typeface="Avenir Book Oblique"/>
                <a:sym typeface="Avenir Book Oblique"/>
              </a:rPr>
              <a:t> </a:t>
            </a:r>
            <a:r>
              <a:rPr sz="2550"/>
              <a:t>in commonsense knowledge graphs</a:t>
            </a:r>
          </a:p>
          <a:p>
            <a:pPr marL="711200" lvl="1" indent="-304800">
              <a:spcBef>
                <a:spcPts val="1600"/>
              </a:spcBef>
              <a:buSzPct val="125000"/>
              <a:buChar char="-"/>
              <a:defRPr sz="5100" b="0">
                <a:latin typeface="+mj-lt"/>
                <a:ea typeface="+mj-ea"/>
                <a:cs typeface="+mj-cs"/>
                <a:sym typeface="Avenir Book"/>
              </a:defRPr>
            </a:pPr>
            <a:r>
              <a:rPr sz="2550"/>
              <a:t>Connecting to knowledge graphs can yield </a:t>
            </a:r>
            <a:r>
              <a:rPr sz="2550">
                <a:solidFill>
                  <a:schemeClr val="accent5">
                    <a:lumOff val="-29866"/>
                  </a:schemeClr>
                </a:solidFill>
                <a:latin typeface="Avenir Heavy"/>
                <a:ea typeface="Avenir Heavy"/>
                <a:cs typeface="Avenir Heavy"/>
                <a:sym typeface="Avenir Heavy"/>
              </a:rPr>
              <a:t>incorrect</a:t>
            </a:r>
            <a:r>
              <a:rPr sz="2550"/>
              <a:t> nodes</a:t>
            </a:r>
          </a:p>
          <a:p>
            <a:pPr marL="711200" lvl="1" indent="-304800">
              <a:spcBef>
                <a:spcPts val="1600"/>
              </a:spcBef>
              <a:buSzPct val="125000"/>
              <a:buChar char="-"/>
              <a:defRPr sz="5100" b="0">
                <a:latin typeface="+mj-lt"/>
                <a:ea typeface="+mj-ea"/>
                <a:cs typeface="+mj-cs"/>
                <a:sym typeface="Avenir Book"/>
              </a:defRPr>
            </a:pPr>
            <a:r>
              <a:rPr sz="2550"/>
              <a:t>Suitable nodes are often </a:t>
            </a:r>
            <a:r>
              <a:rPr sz="2550">
                <a:solidFill>
                  <a:schemeClr val="accent5">
                    <a:lumOff val="-29866"/>
                  </a:schemeClr>
                </a:solidFill>
                <a:latin typeface="Avenir Heavy"/>
                <a:ea typeface="Avenir Heavy"/>
                <a:cs typeface="Avenir Heavy"/>
                <a:sym typeface="Avenir Heavy"/>
              </a:rPr>
              <a:t>uncontextualized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ituations rarely found as-is in commonsense knowledge graphs…"/>
          <p:cNvSpPr txBox="1"/>
          <p:nvPr/>
        </p:nvSpPr>
        <p:spPr>
          <a:xfrm>
            <a:off x="844550" y="1574800"/>
            <a:ext cx="10502900" cy="1954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marL="711200" lvl="1" indent="-304800">
              <a:spcBef>
                <a:spcPts val="1600"/>
              </a:spcBef>
              <a:buSzPct val="125000"/>
              <a:buChar char="-"/>
              <a:defRPr sz="5100" b="0">
                <a:latin typeface="+mj-lt"/>
                <a:ea typeface="+mj-ea"/>
                <a:cs typeface="+mj-cs"/>
                <a:sym typeface="Avenir Book"/>
              </a:defRPr>
            </a:pPr>
            <a:r>
              <a:rPr sz="2550"/>
              <a:t>Situations rarely found </a:t>
            </a:r>
            <a:r>
              <a:rPr sz="2550">
                <a:solidFill>
                  <a:schemeClr val="accent5">
                    <a:lumOff val="-29866"/>
                  </a:schemeClr>
                </a:solidFill>
                <a:latin typeface="Avenir Heavy"/>
                <a:ea typeface="Avenir Heavy"/>
                <a:cs typeface="Avenir Heavy"/>
                <a:sym typeface="Avenir Heavy"/>
              </a:rPr>
              <a:t>as-is</a:t>
            </a:r>
            <a:r>
              <a:rPr sz="2550">
                <a:solidFill>
                  <a:schemeClr val="accent5">
                    <a:lumOff val="-29866"/>
                  </a:schemeClr>
                </a:solidFill>
                <a:latin typeface="Avenir Book Oblique"/>
                <a:ea typeface="Avenir Book Oblique"/>
                <a:cs typeface="Avenir Book Oblique"/>
                <a:sym typeface="Avenir Book Oblique"/>
              </a:rPr>
              <a:t> </a:t>
            </a:r>
            <a:r>
              <a:rPr sz="2550"/>
              <a:t>in commonsense knowledge graphs</a:t>
            </a:r>
          </a:p>
          <a:p>
            <a:pPr marL="711200" lvl="1" indent="-304800">
              <a:spcBef>
                <a:spcPts val="1600"/>
              </a:spcBef>
              <a:buSzPct val="125000"/>
              <a:buChar char="-"/>
              <a:defRPr sz="5100" b="0">
                <a:latin typeface="+mj-lt"/>
                <a:ea typeface="+mj-ea"/>
                <a:cs typeface="+mj-cs"/>
                <a:sym typeface="Avenir Book"/>
              </a:defRPr>
            </a:pPr>
            <a:r>
              <a:rPr sz="2550"/>
              <a:t>Connecting to knowledge graphs can yield </a:t>
            </a:r>
            <a:r>
              <a:rPr sz="2550">
                <a:solidFill>
                  <a:schemeClr val="accent5">
                    <a:lumOff val="-29866"/>
                  </a:schemeClr>
                </a:solidFill>
                <a:latin typeface="Avenir Heavy"/>
                <a:ea typeface="Avenir Heavy"/>
                <a:cs typeface="Avenir Heavy"/>
                <a:sym typeface="Avenir Heavy"/>
              </a:rPr>
              <a:t>incorrect</a:t>
            </a:r>
            <a:r>
              <a:rPr sz="2550"/>
              <a:t> nodes</a:t>
            </a:r>
          </a:p>
          <a:p>
            <a:pPr marL="711200" lvl="1" indent="-304800">
              <a:spcBef>
                <a:spcPts val="1600"/>
              </a:spcBef>
              <a:buSzPct val="125000"/>
              <a:buChar char="-"/>
              <a:defRPr sz="5100" b="0">
                <a:latin typeface="+mj-lt"/>
                <a:ea typeface="+mj-ea"/>
                <a:cs typeface="+mj-cs"/>
                <a:sym typeface="Avenir Book"/>
              </a:defRPr>
            </a:pPr>
            <a:r>
              <a:rPr sz="2550"/>
              <a:t>Suitable nodes are often </a:t>
            </a:r>
            <a:r>
              <a:rPr sz="2550">
                <a:solidFill>
                  <a:schemeClr val="accent5">
                    <a:lumOff val="-29866"/>
                  </a:schemeClr>
                </a:solidFill>
                <a:latin typeface="Avenir Heavy"/>
                <a:ea typeface="Avenir Heavy"/>
                <a:cs typeface="Avenir Heavy"/>
                <a:sym typeface="Avenir Heavy"/>
              </a:rPr>
              <a:t>uncontextualized</a:t>
            </a:r>
          </a:p>
        </p:txBody>
      </p:sp>
      <p:sp>
        <p:nvSpPr>
          <p:cNvPr id="318" name="Oval"/>
          <p:cNvSpPr/>
          <p:nvPr/>
        </p:nvSpPr>
        <p:spPr>
          <a:xfrm>
            <a:off x="4118231" y="3786025"/>
            <a:ext cx="2207677" cy="635001"/>
          </a:xfrm>
          <a:prstGeom prst="ellipse">
            <a:avLst/>
          </a:prstGeom>
          <a:solidFill>
            <a:srgbClr val="D5D5D5"/>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19" name="X keeps X’s temper"/>
          <p:cNvSpPr txBox="1"/>
          <p:nvPr/>
        </p:nvSpPr>
        <p:spPr>
          <a:xfrm>
            <a:off x="4322892" y="3938425"/>
            <a:ext cx="1798354"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r>
              <a:rPr sz="1600"/>
              <a:t>X keeps X’s temper</a:t>
            </a:r>
          </a:p>
        </p:txBody>
      </p:sp>
      <p:grpSp>
        <p:nvGrpSpPr>
          <p:cNvPr id="330" name="Group"/>
          <p:cNvGrpSpPr/>
          <p:nvPr/>
        </p:nvGrpSpPr>
        <p:grpSpPr>
          <a:xfrm>
            <a:off x="6989016" y="3783711"/>
            <a:ext cx="1211687" cy="724200"/>
            <a:chOff x="861" y="0"/>
            <a:chExt cx="2423372" cy="1448398"/>
          </a:xfrm>
        </p:grpSpPr>
        <p:grpSp>
          <p:nvGrpSpPr>
            <p:cNvPr id="326" name="Group"/>
            <p:cNvGrpSpPr/>
            <p:nvPr/>
          </p:nvGrpSpPr>
          <p:grpSpPr>
            <a:xfrm>
              <a:off x="861" y="0"/>
              <a:ext cx="2423374" cy="1448399"/>
              <a:chOff x="861" y="0"/>
              <a:chExt cx="2423372" cy="1448398"/>
            </a:xfrm>
          </p:grpSpPr>
          <p:grpSp>
            <p:nvGrpSpPr>
              <p:cNvPr id="322" name="Group"/>
              <p:cNvGrpSpPr/>
              <p:nvPr/>
            </p:nvGrpSpPr>
            <p:grpSpPr>
              <a:xfrm>
                <a:off x="861" y="0"/>
                <a:ext cx="2423374" cy="1448399"/>
                <a:chOff x="861" y="0"/>
                <a:chExt cx="2423372" cy="1448398"/>
              </a:xfrm>
            </p:grpSpPr>
            <p:sp>
              <p:nvSpPr>
                <p:cNvPr id="320" name="Rounded Rectangle"/>
                <p:cNvSpPr/>
                <p:nvPr/>
              </p:nvSpPr>
              <p:spPr>
                <a:xfrm>
                  <a:off x="24891" y="0"/>
                  <a:ext cx="2399344" cy="1448399"/>
                </a:xfrm>
                <a:prstGeom prst="roundRect">
                  <a:avLst>
                    <a:gd name="adj" fmla="val 18928"/>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321" name="Image" descr="Image"/>
                <p:cNvPicPr>
                  <a:picLocks noChangeAspect="1"/>
                </p:cNvPicPr>
                <p:nvPr/>
              </p:nvPicPr>
              <p:blipFill>
                <a:blip r:embed="rId2"/>
                <a:srcRect t="3060" r="69044" b="63327"/>
                <a:stretch>
                  <a:fillRect/>
                </a:stretch>
              </p:blipFill>
              <p:spPr>
                <a:xfrm>
                  <a:off x="861" y="24998"/>
                  <a:ext cx="2420077" cy="1411685"/>
                </a:xfrm>
                <a:custGeom>
                  <a:avLst/>
                  <a:gdLst/>
                  <a:ahLst/>
                  <a:cxnLst>
                    <a:cxn ang="0">
                      <a:pos x="wd2" y="hd2"/>
                    </a:cxn>
                    <a:cxn ang="5400000">
                      <a:pos x="wd2" y="hd2"/>
                    </a:cxn>
                    <a:cxn ang="10800000">
                      <a:pos x="wd2" y="hd2"/>
                    </a:cxn>
                    <a:cxn ang="16200000">
                      <a:pos x="wd2" y="hd2"/>
                    </a:cxn>
                  </a:cxnLst>
                  <a:rect l="0" t="0" r="r" b="b"/>
                  <a:pathLst>
                    <a:path w="21600" h="21599" extrusionOk="0">
                      <a:moveTo>
                        <a:pt x="8933" y="0"/>
                      </a:moveTo>
                      <a:cubicBezTo>
                        <a:pt x="6376" y="0"/>
                        <a:pt x="4841" y="-1"/>
                        <a:pt x="3818" y="625"/>
                      </a:cubicBezTo>
                      <a:cubicBezTo>
                        <a:pt x="2210" y="1629"/>
                        <a:pt x="943" y="3800"/>
                        <a:pt x="358" y="6558"/>
                      </a:cubicBezTo>
                      <a:cubicBezTo>
                        <a:pt x="115" y="7578"/>
                        <a:pt x="9" y="9324"/>
                        <a:pt x="0" y="10620"/>
                      </a:cubicBezTo>
                      <a:lnTo>
                        <a:pt x="0" y="10972"/>
                      </a:lnTo>
                      <a:cubicBezTo>
                        <a:pt x="9" y="12269"/>
                        <a:pt x="115" y="14014"/>
                        <a:pt x="358" y="15035"/>
                      </a:cubicBezTo>
                      <a:cubicBezTo>
                        <a:pt x="943" y="17792"/>
                        <a:pt x="2210" y="19964"/>
                        <a:pt x="3818" y="20967"/>
                      </a:cubicBezTo>
                      <a:cubicBezTo>
                        <a:pt x="4841" y="21593"/>
                        <a:pt x="6376" y="21599"/>
                        <a:pt x="8933" y="21599"/>
                      </a:cubicBezTo>
                      <a:lnTo>
                        <a:pt x="12660" y="21599"/>
                      </a:lnTo>
                      <a:cubicBezTo>
                        <a:pt x="15217" y="21599"/>
                        <a:pt x="16751" y="21593"/>
                        <a:pt x="17774" y="20967"/>
                      </a:cubicBezTo>
                      <a:cubicBezTo>
                        <a:pt x="19383" y="19964"/>
                        <a:pt x="20650" y="17792"/>
                        <a:pt x="21235" y="15035"/>
                      </a:cubicBezTo>
                      <a:cubicBezTo>
                        <a:pt x="21488" y="13972"/>
                        <a:pt x="21600" y="12104"/>
                        <a:pt x="21600" y="10796"/>
                      </a:cubicBezTo>
                      <a:cubicBezTo>
                        <a:pt x="21600" y="9488"/>
                        <a:pt x="21488" y="7620"/>
                        <a:pt x="21235" y="6558"/>
                      </a:cubicBezTo>
                      <a:cubicBezTo>
                        <a:pt x="20650" y="3800"/>
                        <a:pt x="19383" y="1629"/>
                        <a:pt x="17774" y="625"/>
                      </a:cubicBezTo>
                      <a:cubicBezTo>
                        <a:pt x="16751" y="-1"/>
                        <a:pt x="15217" y="0"/>
                        <a:pt x="12660" y="0"/>
                      </a:cubicBezTo>
                      <a:lnTo>
                        <a:pt x="8933" y="0"/>
                      </a:lnTo>
                      <a:close/>
                    </a:path>
                  </a:pathLst>
                </a:custGeom>
                <a:ln w="12700" cap="flat">
                  <a:noFill/>
                  <a:miter lim="400000"/>
                </a:ln>
                <a:effectLst/>
              </p:spPr>
            </p:pic>
          </p:grpSp>
          <p:grpSp>
            <p:nvGrpSpPr>
              <p:cNvPr id="325" name="Group"/>
              <p:cNvGrpSpPr/>
              <p:nvPr/>
            </p:nvGrpSpPr>
            <p:grpSpPr>
              <a:xfrm>
                <a:off x="789982" y="541834"/>
                <a:ext cx="868367" cy="251217"/>
                <a:chOff x="0" y="0"/>
                <a:chExt cx="868365" cy="251215"/>
              </a:xfrm>
            </p:grpSpPr>
            <p:sp>
              <p:nvSpPr>
                <p:cNvPr id="323" name="Oval"/>
                <p:cNvSpPr/>
                <p:nvPr/>
              </p:nvSpPr>
              <p:spPr>
                <a:xfrm>
                  <a:off x="0" y="0"/>
                  <a:ext cx="868366" cy="251216"/>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24" name="X buys ____"/>
                <p:cNvSpPr txBox="1"/>
                <p:nvPr/>
              </p:nvSpPr>
              <p:spPr>
                <a:xfrm>
                  <a:off x="231668" y="60291"/>
                  <a:ext cx="445537" cy="130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grpSp>
        <p:grpSp>
          <p:nvGrpSpPr>
            <p:cNvPr id="329" name="Group"/>
            <p:cNvGrpSpPr/>
            <p:nvPr/>
          </p:nvGrpSpPr>
          <p:grpSpPr>
            <a:xfrm>
              <a:off x="1941726" y="490215"/>
              <a:ext cx="466016" cy="279332"/>
              <a:chOff x="0" y="0"/>
              <a:chExt cx="466015" cy="279331"/>
            </a:xfrm>
          </p:grpSpPr>
          <p:sp>
            <p:nvSpPr>
              <p:cNvPr id="327" name="Oval"/>
              <p:cNvSpPr/>
              <p:nvPr/>
            </p:nvSpPr>
            <p:spPr>
              <a:xfrm>
                <a:off x="-1" y="-1"/>
                <a:ext cx="466017" cy="279333"/>
              </a:xfrm>
              <a:prstGeom prst="ellipse">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28" name="X buys ____"/>
              <p:cNvSpPr txBox="1"/>
              <p:nvPr/>
            </p:nvSpPr>
            <p:spPr>
              <a:xfrm>
                <a:off x="124326" y="67039"/>
                <a:ext cx="239101" cy="1452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defRPr sz="3200" b="0">
                    <a:latin typeface="+mj-lt"/>
                    <a:ea typeface="+mj-ea"/>
                    <a:cs typeface="+mj-cs"/>
                    <a:sym typeface="Avenir Book"/>
                  </a:defRPr>
                </a:lvl1pPr>
              </a:lstStyle>
              <a:p>
                <a:endParaRPr sz="1600" dirty="0"/>
              </a:p>
            </p:txBody>
          </p:sp>
        </p:grpSp>
      </p:grpSp>
      <p:sp>
        <p:nvSpPr>
          <p:cNvPr id="331" name="Arrow"/>
          <p:cNvSpPr/>
          <p:nvPr/>
        </p:nvSpPr>
        <p:spPr>
          <a:xfrm>
            <a:off x="3419812" y="4683421"/>
            <a:ext cx="654728"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32" name="Oval"/>
          <p:cNvSpPr/>
          <p:nvPr/>
        </p:nvSpPr>
        <p:spPr>
          <a:xfrm>
            <a:off x="4124581" y="4788449"/>
            <a:ext cx="2194977" cy="635001"/>
          </a:xfrm>
          <a:prstGeom prst="ellipse">
            <a:avLst/>
          </a:prstGeom>
          <a:solidFill>
            <a:srgbClr val="D5D5D5">
              <a:alpha val="10024"/>
            </a:srgbClr>
          </a:solidFill>
          <a:ln w="25400">
            <a:solidFill>
              <a:srgbClr val="000000">
                <a:alpha val="10024"/>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33" name="X keeps ___ under control"/>
          <p:cNvSpPr txBox="1"/>
          <p:nvPr/>
        </p:nvSpPr>
        <p:spPr>
          <a:xfrm>
            <a:off x="4221812" y="4980275"/>
            <a:ext cx="2002151"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2600" b="0">
                <a:latin typeface="+mj-lt"/>
                <a:ea typeface="+mj-ea"/>
                <a:cs typeface="+mj-cs"/>
                <a:sym typeface="Avenir Book"/>
              </a:defRPr>
            </a:lvl1pPr>
          </a:lstStyle>
          <a:p>
            <a:r>
              <a:rPr sz="1300"/>
              <a:t>X keeps ___ under control</a:t>
            </a:r>
          </a:p>
        </p:txBody>
      </p:sp>
      <p:sp>
        <p:nvSpPr>
          <p:cNvPr id="334" name="Oval"/>
          <p:cNvSpPr/>
          <p:nvPr/>
        </p:nvSpPr>
        <p:spPr>
          <a:xfrm>
            <a:off x="4124581" y="5790874"/>
            <a:ext cx="2194977" cy="635001"/>
          </a:xfrm>
          <a:prstGeom prst="ellipse">
            <a:avLst/>
          </a:prstGeom>
          <a:solidFill>
            <a:srgbClr val="D5D5D5">
              <a:alpha val="10024"/>
            </a:srgbClr>
          </a:solidFill>
          <a:ln w="25400">
            <a:solidFill>
              <a:srgbClr val="000000">
                <a:alpha val="10024"/>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35" name="Rounded Rectangle"/>
          <p:cNvSpPr/>
          <p:nvPr/>
        </p:nvSpPr>
        <p:spPr>
          <a:xfrm>
            <a:off x="7001032" y="4787292"/>
            <a:ext cx="1199672" cy="724200"/>
          </a:xfrm>
          <a:prstGeom prst="roundRect">
            <a:avLst>
              <a:gd name="adj" fmla="val 18928"/>
            </a:avLst>
          </a:prstGeom>
          <a:solidFill>
            <a:srgbClr val="000000">
              <a:alpha val="9787"/>
            </a:srgbClr>
          </a:solidFill>
          <a:ln w="12700">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pic>
        <p:nvPicPr>
          <p:cNvPr id="336" name="Image" descr="Image"/>
          <p:cNvPicPr>
            <a:picLocks noChangeAspect="1"/>
          </p:cNvPicPr>
          <p:nvPr/>
        </p:nvPicPr>
        <p:blipFill>
          <a:blip r:embed="rId2">
            <a:alphaModFix amt="9787"/>
          </a:blip>
          <a:srcRect l="37028" t="33195" r="32004" b="33191"/>
          <a:stretch>
            <a:fillRect/>
          </a:stretch>
        </p:blipFill>
        <p:spPr>
          <a:xfrm>
            <a:off x="6988585" y="4799791"/>
            <a:ext cx="1210469" cy="705843"/>
          </a:xfrm>
          <a:custGeom>
            <a:avLst/>
            <a:gdLst/>
            <a:ahLst/>
            <a:cxnLst>
              <a:cxn ang="0">
                <a:pos x="wd2" y="hd2"/>
              </a:cxn>
              <a:cxn ang="5400000">
                <a:pos x="wd2" y="hd2"/>
              </a:cxn>
              <a:cxn ang="10800000">
                <a:pos x="wd2" y="hd2"/>
              </a:cxn>
              <a:cxn ang="16200000">
                <a:pos x="wd2" y="hd2"/>
              </a:cxn>
            </a:cxnLst>
            <a:rect l="0" t="0" r="r" b="b"/>
            <a:pathLst>
              <a:path w="21600" h="21599" extrusionOk="0">
                <a:moveTo>
                  <a:pt x="8937" y="0"/>
                </a:moveTo>
                <a:cubicBezTo>
                  <a:pt x="6381" y="0"/>
                  <a:pt x="4847" y="-1"/>
                  <a:pt x="3824" y="625"/>
                </a:cubicBezTo>
                <a:cubicBezTo>
                  <a:pt x="2216" y="1629"/>
                  <a:pt x="950" y="3800"/>
                  <a:pt x="365" y="6558"/>
                </a:cubicBezTo>
                <a:cubicBezTo>
                  <a:pt x="112" y="7620"/>
                  <a:pt x="0" y="9488"/>
                  <a:pt x="0" y="10796"/>
                </a:cubicBezTo>
                <a:cubicBezTo>
                  <a:pt x="0" y="12104"/>
                  <a:pt x="112" y="13972"/>
                  <a:pt x="365" y="15035"/>
                </a:cubicBezTo>
                <a:cubicBezTo>
                  <a:pt x="950" y="17792"/>
                  <a:pt x="2216" y="19964"/>
                  <a:pt x="3824" y="20967"/>
                </a:cubicBezTo>
                <a:cubicBezTo>
                  <a:pt x="4847" y="21593"/>
                  <a:pt x="6381" y="21599"/>
                  <a:pt x="8937" y="21599"/>
                </a:cubicBezTo>
                <a:lnTo>
                  <a:pt x="12663" y="21599"/>
                </a:lnTo>
                <a:cubicBezTo>
                  <a:pt x="15219" y="21599"/>
                  <a:pt x="16753" y="21593"/>
                  <a:pt x="17776" y="20967"/>
                </a:cubicBezTo>
                <a:cubicBezTo>
                  <a:pt x="19384" y="19964"/>
                  <a:pt x="20650" y="17792"/>
                  <a:pt x="21235" y="15035"/>
                </a:cubicBezTo>
                <a:cubicBezTo>
                  <a:pt x="21488" y="13972"/>
                  <a:pt x="21600" y="12104"/>
                  <a:pt x="21600" y="10796"/>
                </a:cubicBezTo>
                <a:cubicBezTo>
                  <a:pt x="21600" y="9488"/>
                  <a:pt x="21488" y="7620"/>
                  <a:pt x="21235" y="6558"/>
                </a:cubicBezTo>
                <a:cubicBezTo>
                  <a:pt x="20650" y="3800"/>
                  <a:pt x="19384" y="1629"/>
                  <a:pt x="17776" y="625"/>
                </a:cubicBezTo>
                <a:cubicBezTo>
                  <a:pt x="16753" y="-1"/>
                  <a:pt x="15219" y="0"/>
                  <a:pt x="12663" y="0"/>
                </a:cubicBezTo>
                <a:lnTo>
                  <a:pt x="8937" y="0"/>
                </a:lnTo>
                <a:close/>
              </a:path>
            </a:pathLst>
          </a:custGeom>
          <a:ln w="12700">
            <a:miter lim="400000"/>
          </a:ln>
        </p:spPr>
      </p:pic>
      <p:sp>
        <p:nvSpPr>
          <p:cNvPr id="337" name="Oval"/>
          <p:cNvSpPr/>
          <p:nvPr/>
        </p:nvSpPr>
        <p:spPr>
          <a:xfrm>
            <a:off x="7443715" y="5059149"/>
            <a:ext cx="392319" cy="139667"/>
          </a:xfrm>
          <a:prstGeom prst="ellipse">
            <a:avLst/>
          </a:prstGeom>
          <a:solidFill>
            <a:srgbClr val="D5D5D5">
              <a:alpha val="9787"/>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38" name="X buys ____"/>
          <p:cNvSpPr txBox="1"/>
          <p:nvPr/>
        </p:nvSpPr>
        <p:spPr>
          <a:xfrm>
            <a:off x="7548380" y="5092669"/>
            <a:ext cx="201289" cy="72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endParaRPr sz="1600" dirty="0"/>
          </a:p>
        </p:txBody>
      </p:sp>
      <p:sp>
        <p:nvSpPr>
          <p:cNvPr id="339" name="Oval"/>
          <p:cNvSpPr/>
          <p:nvPr/>
        </p:nvSpPr>
        <p:spPr>
          <a:xfrm>
            <a:off x="8001584" y="5059500"/>
            <a:ext cx="203608" cy="120266"/>
          </a:xfrm>
          <a:prstGeom prst="ellipse">
            <a:avLst/>
          </a:prstGeom>
          <a:solidFill>
            <a:srgbClr val="D5D5D5">
              <a:alpha val="9787"/>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40" name="X buys ____"/>
          <p:cNvSpPr txBox="1"/>
          <p:nvPr/>
        </p:nvSpPr>
        <p:spPr>
          <a:xfrm>
            <a:off x="8055904" y="5088364"/>
            <a:ext cx="104466" cy="62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endParaRPr sz="1600" dirty="0"/>
          </a:p>
        </p:txBody>
      </p:sp>
      <p:sp>
        <p:nvSpPr>
          <p:cNvPr id="341" name="Line"/>
          <p:cNvSpPr/>
          <p:nvPr/>
        </p:nvSpPr>
        <p:spPr>
          <a:xfrm flipV="1">
            <a:off x="6197852" y="5091090"/>
            <a:ext cx="1200688" cy="192804"/>
          </a:xfrm>
          <a:prstGeom prst="line">
            <a:avLst/>
          </a:prstGeom>
          <a:ln w="50800">
            <a:solidFill>
              <a:srgbClr val="D5D5D5">
                <a:alpha val="9787"/>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42" name="Line"/>
          <p:cNvSpPr/>
          <p:nvPr/>
        </p:nvSpPr>
        <p:spPr>
          <a:xfrm>
            <a:off x="6197852" y="4896889"/>
            <a:ext cx="1200688" cy="194202"/>
          </a:xfrm>
          <a:prstGeom prst="line">
            <a:avLst/>
          </a:prstGeom>
          <a:ln w="50800">
            <a:solidFill>
              <a:srgbClr val="D5D5D5">
                <a:alpha val="9787"/>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43" name="Rounded Rectangle"/>
          <p:cNvSpPr/>
          <p:nvPr/>
        </p:nvSpPr>
        <p:spPr>
          <a:xfrm>
            <a:off x="7001032" y="5746274"/>
            <a:ext cx="1199672" cy="724200"/>
          </a:xfrm>
          <a:prstGeom prst="roundRect">
            <a:avLst>
              <a:gd name="adj" fmla="val 18928"/>
            </a:avLst>
          </a:prstGeom>
          <a:solidFill>
            <a:srgbClr val="000000">
              <a:alpha val="9787"/>
            </a:srgbClr>
          </a:solidFill>
          <a:ln w="12700">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pic>
        <p:nvPicPr>
          <p:cNvPr id="344" name="Image" descr="Image"/>
          <p:cNvPicPr>
            <a:picLocks noChangeAspect="1"/>
          </p:cNvPicPr>
          <p:nvPr/>
        </p:nvPicPr>
        <p:blipFill>
          <a:blip r:embed="rId2">
            <a:alphaModFix amt="9787"/>
          </a:blip>
          <a:srcRect t="58875" r="70455" b="7511"/>
          <a:stretch>
            <a:fillRect/>
          </a:stretch>
        </p:blipFill>
        <p:spPr>
          <a:xfrm>
            <a:off x="7044173" y="5758773"/>
            <a:ext cx="1154882" cy="705843"/>
          </a:xfrm>
          <a:custGeom>
            <a:avLst/>
            <a:gdLst/>
            <a:ahLst/>
            <a:cxnLst>
              <a:cxn ang="0">
                <a:pos x="wd2" y="hd2"/>
              </a:cxn>
              <a:cxn ang="5400000">
                <a:pos x="wd2" y="hd2"/>
              </a:cxn>
              <a:cxn ang="10800000">
                <a:pos x="wd2" y="hd2"/>
              </a:cxn>
              <a:cxn ang="16200000">
                <a:pos x="wd2" y="hd2"/>
              </a:cxn>
            </a:cxnLst>
            <a:rect l="0" t="0" r="r" b="b"/>
            <a:pathLst>
              <a:path w="21600" h="21599" extrusionOk="0">
                <a:moveTo>
                  <a:pt x="8328" y="0"/>
                </a:moveTo>
                <a:cubicBezTo>
                  <a:pt x="5648" y="0"/>
                  <a:pt x="4041" y="-1"/>
                  <a:pt x="2969" y="625"/>
                </a:cubicBezTo>
                <a:cubicBezTo>
                  <a:pt x="1742" y="1356"/>
                  <a:pt x="710" y="2712"/>
                  <a:pt x="0" y="4457"/>
                </a:cubicBezTo>
                <a:lnTo>
                  <a:pt x="0" y="17136"/>
                </a:lnTo>
                <a:cubicBezTo>
                  <a:pt x="710" y="18881"/>
                  <a:pt x="1742" y="20236"/>
                  <a:pt x="2969" y="20967"/>
                </a:cubicBezTo>
                <a:cubicBezTo>
                  <a:pt x="4041" y="21593"/>
                  <a:pt x="5648" y="21599"/>
                  <a:pt x="8328" y="21599"/>
                </a:cubicBezTo>
                <a:lnTo>
                  <a:pt x="12233" y="21599"/>
                </a:lnTo>
                <a:cubicBezTo>
                  <a:pt x="14912" y="21599"/>
                  <a:pt x="16520" y="21593"/>
                  <a:pt x="17592" y="20967"/>
                </a:cubicBezTo>
                <a:cubicBezTo>
                  <a:pt x="19277" y="19964"/>
                  <a:pt x="20604" y="17792"/>
                  <a:pt x="21218" y="15035"/>
                </a:cubicBezTo>
                <a:cubicBezTo>
                  <a:pt x="21482" y="13972"/>
                  <a:pt x="21600" y="12104"/>
                  <a:pt x="21600" y="10796"/>
                </a:cubicBezTo>
                <a:cubicBezTo>
                  <a:pt x="21600" y="9488"/>
                  <a:pt x="21482" y="7620"/>
                  <a:pt x="21218" y="6558"/>
                </a:cubicBezTo>
                <a:cubicBezTo>
                  <a:pt x="20604" y="3800"/>
                  <a:pt x="19277" y="1629"/>
                  <a:pt x="17592" y="625"/>
                </a:cubicBezTo>
                <a:cubicBezTo>
                  <a:pt x="16520" y="-1"/>
                  <a:pt x="14912" y="0"/>
                  <a:pt x="12233" y="0"/>
                </a:cubicBezTo>
                <a:lnTo>
                  <a:pt x="8328" y="0"/>
                </a:lnTo>
                <a:close/>
              </a:path>
            </a:pathLst>
          </a:custGeom>
          <a:ln w="12700">
            <a:miter lim="400000"/>
          </a:ln>
        </p:spPr>
      </p:pic>
      <p:sp>
        <p:nvSpPr>
          <p:cNvPr id="345" name="Oval"/>
          <p:cNvSpPr/>
          <p:nvPr/>
        </p:nvSpPr>
        <p:spPr>
          <a:xfrm>
            <a:off x="7266178" y="6000970"/>
            <a:ext cx="434184" cy="125608"/>
          </a:xfrm>
          <a:prstGeom prst="ellipse">
            <a:avLst/>
          </a:prstGeom>
          <a:solidFill>
            <a:srgbClr val="D5D5D5">
              <a:alpha val="9787"/>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46" name="X buys ____"/>
          <p:cNvSpPr txBox="1"/>
          <p:nvPr/>
        </p:nvSpPr>
        <p:spPr>
          <a:xfrm>
            <a:off x="7382011" y="6031116"/>
            <a:ext cx="222769" cy="653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l">
              <a:defRPr sz="3200" b="0">
                <a:latin typeface="+mj-lt"/>
                <a:ea typeface="+mj-ea"/>
                <a:cs typeface="+mj-cs"/>
                <a:sym typeface="Avenir Book"/>
              </a:defRPr>
            </a:lvl1pPr>
          </a:lstStyle>
          <a:p>
            <a:endParaRPr sz="1600" dirty="0"/>
          </a:p>
        </p:txBody>
      </p:sp>
      <p:sp>
        <p:nvSpPr>
          <p:cNvPr id="347" name="Line"/>
          <p:cNvSpPr/>
          <p:nvPr/>
        </p:nvSpPr>
        <p:spPr>
          <a:xfrm flipV="1">
            <a:off x="6197852" y="6059570"/>
            <a:ext cx="1097276" cy="242310"/>
          </a:xfrm>
          <a:prstGeom prst="line">
            <a:avLst/>
          </a:prstGeom>
          <a:ln w="50800">
            <a:solidFill>
              <a:srgbClr val="D5D5D5">
                <a:alpha val="9787"/>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48" name="Line"/>
          <p:cNvSpPr/>
          <p:nvPr/>
        </p:nvSpPr>
        <p:spPr>
          <a:xfrm>
            <a:off x="6197853" y="5914875"/>
            <a:ext cx="1097276" cy="144696"/>
          </a:xfrm>
          <a:prstGeom prst="line">
            <a:avLst/>
          </a:prstGeom>
          <a:ln w="50800">
            <a:solidFill>
              <a:srgbClr val="D5D5D5">
                <a:alpha val="9787"/>
              </a:srgb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49" name="Line"/>
          <p:cNvSpPr/>
          <p:nvPr/>
        </p:nvSpPr>
        <p:spPr>
          <a:xfrm flipV="1">
            <a:off x="6248772" y="4107090"/>
            <a:ext cx="1152481" cy="154722"/>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50" name="Line"/>
          <p:cNvSpPr/>
          <p:nvPr/>
        </p:nvSpPr>
        <p:spPr>
          <a:xfrm>
            <a:off x="6197853" y="3943906"/>
            <a:ext cx="1203401" cy="163185"/>
          </a:xfrm>
          <a:prstGeom prst="line">
            <a:avLst/>
          </a:prstGeom>
          <a:ln w="50800">
            <a:solidFill>
              <a:srgbClr val="D5D5D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51" name="Kai knew that things were getting out of control and managed to keep his temper in check"/>
          <p:cNvSpPr txBox="1"/>
          <p:nvPr/>
        </p:nvSpPr>
        <p:spPr>
          <a:xfrm>
            <a:off x="670342" y="4652109"/>
            <a:ext cx="2758033" cy="697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2800" b="0">
                <a:latin typeface="+mj-lt"/>
                <a:ea typeface="+mj-ea"/>
                <a:cs typeface="+mj-cs"/>
                <a:sym typeface="Avenir Book"/>
              </a:defRPr>
            </a:lvl1pPr>
          </a:lstStyle>
          <a:p>
            <a:r>
              <a:rPr sz="1400"/>
              <a:t>Kai knew that things were getting out of control and managed to keep his temper in check</a:t>
            </a:r>
          </a:p>
        </p:txBody>
      </p:sp>
      <p:sp>
        <p:nvSpPr>
          <p:cNvPr id="352" name="Line"/>
          <p:cNvSpPr/>
          <p:nvPr/>
        </p:nvSpPr>
        <p:spPr>
          <a:xfrm>
            <a:off x="8119274" y="3941279"/>
            <a:ext cx="843872" cy="53222"/>
          </a:xfrm>
          <a:prstGeom prst="line">
            <a:avLst/>
          </a:prstGeom>
          <a:ln w="50800">
            <a:solidFill>
              <a:schemeClr val="accent2">
                <a:hueOff val="-85259"/>
                <a:satOff val="14347"/>
                <a:lumOff val="22373"/>
                <a:alpha val="9797"/>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53" name="Oval"/>
          <p:cNvSpPr/>
          <p:nvPr/>
        </p:nvSpPr>
        <p:spPr>
          <a:xfrm>
            <a:off x="8901398" y="3835802"/>
            <a:ext cx="1877386" cy="548147"/>
          </a:xfrm>
          <a:prstGeom prst="ellipse">
            <a:avLst/>
          </a:prstGeom>
          <a:solidFill>
            <a:schemeClr val="accent2">
              <a:hueOff val="-85259"/>
              <a:satOff val="14347"/>
              <a:lumOff val="22373"/>
              <a:alpha val="2933"/>
            </a:schemeClr>
          </a:solidFill>
          <a:ln w="25400">
            <a:solidFill>
              <a:srgbClr val="000000">
                <a:alpha val="9797"/>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54" name="X sweats"/>
          <p:cNvSpPr txBox="1"/>
          <p:nvPr/>
        </p:nvSpPr>
        <p:spPr>
          <a:xfrm>
            <a:off x="9416393" y="3961117"/>
            <a:ext cx="883255"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3200" b="0">
                <a:latin typeface="+mj-lt"/>
                <a:ea typeface="+mj-ea"/>
                <a:cs typeface="+mj-cs"/>
                <a:sym typeface="Avenir Book"/>
              </a:defRPr>
            </a:lvl1pPr>
          </a:lstStyle>
          <a:p>
            <a:r>
              <a:rPr sz="1600"/>
              <a:t>X sweats</a:t>
            </a:r>
          </a:p>
        </p:txBody>
      </p:sp>
      <p:grpSp>
        <p:nvGrpSpPr>
          <p:cNvPr id="357" name="Group"/>
          <p:cNvGrpSpPr/>
          <p:nvPr/>
        </p:nvGrpSpPr>
        <p:grpSpPr>
          <a:xfrm>
            <a:off x="8901398" y="5734569"/>
            <a:ext cx="1877386" cy="548148"/>
            <a:chOff x="0" y="0"/>
            <a:chExt cx="3754771" cy="1096294"/>
          </a:xfrm>
        </p:grpSpPr>
        <p:sp>
          <p:nvSpPr>
            <p:cNvPr id="355" name="Oval"/>
            <p:cNvSpPr/>
            <p:nvPr/>
          </p:nvSpPr>
          <p:spPr>
            <a:xfrm>
              <a:off x="0" y="0"/>
              <a:ext cx="3754771" cy="1096294"/>
            </a:xfrm>
            <a:prstGeom prst="ellipse">
              <a:avLst/>
            </a:prstGeom>
            <a:solidFill>
              <a:schemeClr val="accent5">
                <a:alpha val="30265"/>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56" name="X avoids a fight"/>
            <p:cNvSpPr txBox="1"/>
            <p:nvPr/>
          </p:nvSpPr>
          <p:spPr>
            <a:xfrm>
              <a:off x="420390" y="250630"/>
              <a:ext cx="2907847" cy="5950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l">
                <a:defRPr sz="3200" b="0">
                  <a:latin typeface="+mj-lt"/>
                  <a:ea typeface="+mj-ea"/>
                  <a:cs typeface="+mj-cs"/>
                  <a:sym typeface="Avenir Book"/>
                </a:defRPr>
              </a:lvl1pPr>
            </a:lstStyle>
            <a:p>
              <a:r>
                <a:rPr sz="1600"/>
                <a:t>X avoids a fight</a:t>
              </a:r>
            </a:p>
          </p:txBody>
        </p:sp>
      </p:grpSp>
      <p:sp>
        <p:nvSpPr>
          <p:cNvPr id="358" name="Oval"/>
          <p:cNvSpPr/>
          <p:nvPr/>
        </p:nvSpPr>
        <p:spPr>
          <a:xfrm>
            <a:off x="8901398" y="4786824"/>
            <a:ext cx="1877386" cy="548148"/>
          </a:xfrm>
          <a:prstGeom prst="ellipse">
            <a:avLst/>
          </a:prstGeom>
          <a:solidFill>
            <a:srgbClr val="0066FF">
              <a:alpha val="3236"/>
            </a:srgbClr>
          </a:solidFill>
          <a:ln w="25400">
            <a:solidFill>
              <a:srgbClr val="000000">
                <a:alpha val="9797"/>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59" name="X wants to show strength"/>
          <p:cNvSpPr txBox="1"/>
          <p:nvPr/>
        </p:nvSpPr>
        <p:spPr>
          <a:xfrm>
            <a:off x="8957923" y="4942917"/>
            <a:ext cx="1768113"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defRPr sz="2400" b="0">
                <a:latin typeface="+mj-lt"/>
                <a:ea typeface="+mj-ea"/>
                <a:cs typeface="+mj-cs"/>
                <a:sym typeface="Avenir Book"/>
              </a:defRPr>
            </a:lvl1pPr>
          </a:lstStyle>
          <a:p>
            <a:r>
              <a:rPr sz="1200"/>
              <a:t>X wants to show strength</a:t>
            </a:r>
          </a:p>
        </p:txBody>
      </p:sp>
      <p:sp>
        <p:nvSpPr>
          <p:cNvPr id="360" name="Line"/>
          <p:cNvSpPr/>
          <p:nvPr/>
        </p:nvSpPr>
        <p:spPr>
          <a:xfrm>
            <a:off x="8119273" y="3941279"/>
            <a:ext cx="843872" cy="299093"/>
          </a:xfrm>
          <a:prstGeom prst="line">
            <a:avLst/>
          </a:prstGeom>
          <a:ln w="50800">
            <a:solidFill>
              <a:schemeClr val="accent2">
                <a:hueOff val="-85259"/>
                <a:satOff val="14347"/>
                <a:lumOff val="22373"/>
                <a:alpha val="9797"/>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61" name="Line"/>
          <p:cNvSpPr/>
          <p:nvPr/>
        </p:nvSpPr>
        <p:spPr>
          <a:xfrm>
            <a:off x="8034923" y="4248040"/>
            <a:ext cx="1012573" cy="703073"/>
          </a:xfrm>
          <a:prstGeom prst="line">
            <a:avLst/>
          </a:prstGeom>
          <a:ln w="50800">
            <a:solidFill>
              <a:schemeClr val="accent1">
                <a:alpha val="9797"/>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62" name="Line"/>
          <p:cNvSpPr/>
          <p:nvPr/>
        </p:nvSpPr>
        <p:spPr>
          <a:xfrm>
            <a:off x="8034923" y="4248039"/>
            <a:ext cx="843872" cy="826143"/>
          </a:xfrm>
          <a:prstGeom prst="line">
            <a:avLst/>
          </a:prstGeom>
          <a:ln w="50800">
            <a:solidFill>
              <a:schemeClr val="accent1">
                <a:alpha val="9797"/>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63" name="Line"/>
          <p:cNvSpPr/>
          <p:nvPr/>
        </p:nvSpPr>
        <p:spPr>
          <a:xfrm>
            <a:off x="8035744" y="4414186"/>
            <a:ext cx="1010932" cy="1473292"/>
          </a:xfrm>
          <a:prstGeom prst="line">
            <a:avLst/>
          </a:prstGeom>
          <a:ln w="50800">
            <a:solidFill>
              <a:schemeClr val="accent5">
                <a:hueOff val="-82419"/>
                <a:satOff val="-9513"/>
                <a:lumOff val="-16343"/>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64" name="Line"/>
          <p:cNvSpPr/>
          <p:nvPr/>
        </p:nvSpPr>
        <p:spPr>
          <a:xfrm>
            <a:off x="8035743" y="4414186"/>
            <a:ext cx="886681" cy="1671050"/>
          </a:xfrm>
          <a:prstGeom prst="line">
            <a:avLst/>
          </a:prstGeom>
          <a:ln w="50800">
            <a:solidFill>
              <a:schemeClr val="accent5">
                <a:hueOff val="-82419"/>
                <a:satOff val="-9513"/>
                <a:lumOff val="-16343"/>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65" name="X keeps X's ___ in check"/>
          <p:cNvSpPr txBox="1"/>
          <p:nvPr/>
        </p:nvSpPr>
        <p:spPr>
          <a:xfrm>
            <a:off x="4300220" y="5982699"/>
            <a:ext cx="1910779"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600" b="0">
                <a:latin typeface="+mj-lt"/>
                <a:ea typeface="+mj-ea"/>
                <a:cs typeface="+mj-cs"/>
                <a:sym typeface="Avenir Book"/>
              </a:defRPr>
            </a:lvl1pPr>
          </a:lstStyle>
          <a:p>
            <a:r>
              <a:rPr sz="1300"/>
              <a:t>X keeps X's ___ in check</a:t>
            </a:r>
          </a:p>
        </p:txBody>
      </p:sp>
      <p:sp>
        <p:nvSpPr>
          <p:cNvPr id="366" name="Limitations of Knowledge Graphs"/>
          <p:cNvSpPr txBox="1">
            <a:spLocks noGrp="1"/>
          </p:cNvSpPr>
          <p:nvPr>
            <p:ph type="title"/>
          </p:nvPr>
        </p:nvSpPr>
        <p:spPr>
          <a:prstGeom prst="rect">
            <a:avLst/>
          </a:prstGeom>
        </p:spPr>
        <p:txBody>
          <a:bodyPr/>
          <a:lstStyle/>
          <a:p>
            <a:r>
              <a:t>Limitations of Knowledge Graphs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Challenge"/>
          <p:cNvSpPr txBox="1">
            <a:spLocks noGrp="1"/>
          </p:cNvSpPr>
          <p:nvPr>
            <p:ph type="title"/>
          </p:nvPr>
        </p:nvSpPr>
        <p:spPr>
          <a:prstGeom prst="rect">
            <a:avLst/>
          </a:prstGeom>
        </p:spPr>
        <p:txBody>
          <a:bodyPr/>
          <a:lstStyle/>
          <a:p>
            <a:r>
              <a:t>Challenge</a:t>
            </a:r>
          </a:p>
        </p:txBody>
      </p:sp>
      <p:sp>
        <p:nvSpPr>
          <p:cNvPr id="369" name="How do we provide machines with  large-scale commonsense knowledge?"/>
          <p:cNvSpPr txBox="1">
            <a:spLocks noGrp="1"/>
          </p:cNvSpPr>
          <p:nvPr>
            <p:ph type="body" sz="half" idx="4294967295"/>
          </p:nvPr>
        </p:nvSpPr>
        <p:spPr>
          <a:xfrm>
            <a:off x="844550" y="2123514"/>
            <a:ext cx="10502900" cy="2610974"/>
          </a:xfrm>
          <a:prstGeom prst="rect">
            <a:avLst/>
          </a:prstGeom>
        </p:spPr>
        <p:txBody>
          <a:bodyPr>
            <a:normAutofit fontScale="70000" lnSpcReduction="20000"/>
          </a:bodyPr>
          <a:lstStyle/>
          <a:p>
            <a:pPr marL="0" indent="0" algn="ctr">
              <a:spcBef>
                <a:spcPts val="0"/>
              </a:spcBef>
              <a:buSzTx/>
              <a:defRPr sz="8300">
                <a:latin typeface="+mj-lt"/>
                <a:ea typeface="+mj-ea"/>
                <a:cs typeface="+mj-cs"/>
                <a:sym typeface="Avenir Book"/>
              </a:defRPr>
            </a:pPr>
            <a:r>
              <a:t>How do we provide machines with </a:t>
            </a:r>
            <a:br/>
            <a:r>
              <a:t>large-scale commonsense knowledge?</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Write commonsense knowledge facts"/>
          <p:cNvSpPr txBox="1"/>
          <p:nvPr/>
        </p:nvSpPr>
        <p:spPr>
          <a:xfrm>
            <a:off x="3140718" y="2130974"/>
            <a:ext cx="2447786"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100" b="0">
                <a:latin typeface="+mj-lt"/>
                <a:ea typeface="+mj-ea"/>
                <a:cs typeface="+mj-cs"/>
                <a:sym typeface="Avenir Book"/>
              </a:defRPr>
            </a:pPr>
            <a:r>
              <a:rPr sz="2050"/>
              <a:t>Write commonsense</a:t>
            </a:r>
            <a:br>
              <a:rPr sz="2050"/>
            </a:br>
            <a:r>
              <a:rPr sz="2050"/>
              <a:t>knowledge facts</a:t>
            </a:r>
          </a:p>
        </p:txBody>
      </p:sp>
      <p:sp>
        <p:nvSpPr>
          <p:cNvPr id="372" name="Store facts in  knowledge graph"/>
          <p:cNvSpPr txBox="1"/>
          <p:nvPr/>
        </p:nvSpPr>
        <p:spPr>
          <a:xfrm>
            <a:off x="7324207" y="2130974"/>
            <a:ext cx="2050241"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100" b="0">
                <a:latin typeface="+mj-lt"/>
                <a:ea typeface="+mj-ea"/>
                <a:cs typeface="+mj-cs"/>
                <a:sym typeface="Avenir Book"/>
              </a:defRPr>
            </a:pPr>
            <a:r>
              <a:rPr sz="2050"/>
              <a:t>Store facts in </a:t>
            </a:r>
            <a:br>
              <a:rPr sz="2050"/>
            </a:br>
            <a:r>
              <a:rPr sz="2050"/>
              <a:t>knowledge graph</a:t>
            </a:r>
          </a:p>
        </p:txBody>
      </p:sp>
      <p:sp>
        <p:nvSpPr>
          <p:cNvPr id="373" name="(person, CapableOf, start school)"/>
          <p:cNvSpPr txBox="1"/>
          <p:nvPr/>
        </p:nvSpPr>
        <p:spPr>
          <a:xfrm flipH="1">
            <a:off x="6284416" y="3309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74" name="(person, CapableOf, start school)"/>
          <p:cNvSpPr txBox="1"/>
          <p:nvPr/>
        </p:nvSpPr>
        <p:spPr>
          <a:xfrm flipH="1">
            <a:off x="6241139" y="3372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75" name="(person, CapableOf, start school)"/>
          <p:cNvSpPr txBox="1"/>
          <p:nvPr/>
        </p:nvSpPr>
        <p:spPr>
          <a:xfrm flipH="1">
            <a:off x="6197862" y="3436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76" name="(person, CapableOf, start school)"/>
          <p:cNvSpPr txBox="1"/>
          <p:nvPr/>
        </p:nvSpPr>
        <p:spPr>
          <a:xfrm flipH="1">
            <a:off x="6154584" y="3499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77" name="(person, CapableOf, start school)"/>
          <p:cNvSpPr txBox="1"/>
          <p:nvPr/>
        </p:nvSpPr>
        <p:spPr>
          <a:xfrm flipH="1">
            <a:off x="6111307" y="3563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78" name="(person, CapableOf, start school)"/>
          <p:cNvSpPr txBox="1"/>
          <p:nvPr/>
        </p:nvSpPr>
        <p:spPr>
          <a:xfrm flipH="1">
            <a:off x="6068030" y="3626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79" name="(person, CapableOf, start school)"/>
          <p:cNvSpPr txBox="1"/>
          <p:nvPr/>
        </p:nvSpPr>
        <p:spPr>
          <a:xfrm flipH="1">
            <a:off x="6024752" y="3690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80" name="(person, CapableOf, start school)"/>
          <p:cNvSpPr txBox="1"/>
          <p:nvPr/>
        </p:nvSpPr>
        <p:spPr>
          <a:xfrm flipH="1">
            <a:off x="5981475" y="3753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81" name="(person, CapableOf, start school)"/>
          <p:cNvSpPr txBox="1"/>
          <p:nvPr/>
        </p:nvSpPr>
        <p:spPr>
          <a:xfrm flipH="1">
            <a:off x="5938198" y="3817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82" name="(person, CapableOf, start school)"/>
          <p:cNvSpPr txBox="1"/>
          <p:nvPr/>
        </p:nvSpPr>
        <p:spPr>
          <a:xfrm flipH="1">
            <a:off x="5894920" y="3880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83" name="(person, CapableOf, start school)"/>
          <p:cNvSpPr txBox="1"/>
          <p:nvPr/>
        </p:nvSpPr>
        <p:spPr>
          <a:xfrm flipH="1">
            <a:off x="5851643" y="3944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84" name="(person, CapableOf, start school)"/>
          <p:cNvSpPr txBox="1"/>
          <p:nvPr/>
        </p:nvSpPr>
        <p:spPr>
          <a:xfrm flipH="1">
            <a:off x="5808366" y="4007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85" name="(person, CapableOf, start school)"/>
          <p:cNvSpPr txBox="1"/>
          <p:nvPr/>
        </p:nvSpPr>
        <p:spPr>
          <a:xfrm flipH="1">
            <a:off x="5765088" y="4071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86" name="(person, CapableOf, start school)"/>
          <p:cNvSpPr txBox="1"/>
          <p:nvPr/>
        </p:nvSpPr>
        <p:spPr>
          <a:xfrm flipH="1">
            <a:off x="5721811" y="4134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387" name="(person, CapableOf, buy)"/>
          <p:cNvSpPr txBox="1"/>
          <p:nvPr/>
        </p:nvSpPr>
        <p:spPr>
          <a:xfrm>
            <a:off x="5678534" y="4198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2600" b="0">
                <a:latin typeface="+mj-lt"/>
                <a:ea typeface="+mj-ea"/>
                <a:cs typeface="+mj-cs"/>
                <a:sym typeface="Avenir Book"/>
              </a:defRPr>
            </a:lvl1pPr>
          </a:lstStyle>
          <a:p>
            <a:r>
              <a:rPr sz="1300"/>
              <a:t>(person, CapableOf, buy)</a:t>
            </a:r>
          </a:p>
        </p:txBody>
      </p:sp>
      <p:sp>
        <p:nvSpPr>
          <p:cNvPr id="388" name="Arrow"/>
          <p:cNvSpPr/>
          <p:nvPr/>
        </p:nvSpPr>
        <p:spPr>
          <a:xfrm>
            <a:off x="8189702" y="3585550"/>
            <a:ext cx="578487"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89" name="Arrow"/>
          <p:cNvSpPr/>
          <p:nvPr/>
        </p:nvSpPr>
        <p:spPr>
          <a:xfrm>
            <a:off x="5139694" y="3585550"/>
            <a:ext cx="578487"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90" name="Arrow"/>
          <p:cNvSpPr/>
          <p:nvPr/>
        </p:nvSpPr>
        <p:spPr>
          <a:xfrm>
            <a:off x="2939843" y="3585550"/>
            <a:ext cx="578488"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91" name="Observe world"/>
          <p:cNvSpPr txBox="1"/>
          <p:nvPr/>
        </p:nvSpPr>
        <p:spPr>
          <a:xfrm>
            <a:off x="990208" y="2288710"/>
            <a:ext cx="174567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100" b="0">
                <a:latin typeface="+mj-lt"/>
                <a:ea typeface="+mj-ea"/>
                <a:cs typeface="+mj-cs"/>
                <a:sym typeface="Avenir Book"/>
              </a:defRPr>
            </a:lvl1pPr>
          </a:lstStyle>
          <a:p>
            <a:r>
              <a:rPr sz="2050"/>
              <a:t>Observe world</a:t>
            </a:r>
          </a:p>
        </p:txBody>
      </p:sp>
      <p:pic>
        <p:nvPicPr>
          <p:cNvPr id="392" name="Image" descr="Image"/>
          <p:cNvPicPr>
            <a:picLocks noChangeAspect="1"/>
          </p:cNvPicPr>
          <p:nvPr/>
        </p:nvPicPr>
        <p:blipFill>
          <a:blip r:embed="rId2"/>
          <a:stretch>
            <a:fillRect/>
          </a:stretch>
        </p:blipFill>
        <p:spPr>
          <a:xfrm>
            <a:off x="8769350" y="2889250"/>
            <a:ext cx="2355850" cy="1822013"/>
          </a:xfrm>
          <a:prstGeom prst="rect">
            <a:avLst/>
          </a:prstGeom>
          <a:ln w="12700">
            <a:miter lim="400000"/>
          </a:ln>
        </p:spPr>
      </p:pic>
      <p:pic>
        <p:nvPicPr>
          <p:cNvPr id="393" name="Image" descr="Image"/>
          <p:cNvPicPr>
            <a:picLocks noChangeAspect="1"/>
          </p:cNvPicPr>
          <p:nvPr/>
        </p:nvPicPr>
        <p:blipFill>
          <a:blip r:embed="rId3"/>
          <a:srcRect/>
          <a:stretch>
            <a:fillRect/>
          </a:stretch>
        </p:blipFill>
        <p:spPr>
          <a:xfrm>
            <a:off x="4066225" y="3078894"/>
            <a:ext cx="578494" cy="887580"/>
          </a:xfrm>
          <a:prstGeom prst="rect">
            <a:avLst/>
          </a:prstGeom>
          <a:ln w="12700">
            <a:miter lim="400000"/>
          </a:ln>
        </p:spPr>
      </p:pic>
      <p:pic>
        <p:nvPicPr>
          <p:cNvPr id="394" name="Image" descr="Image"/>
          <p:cNvPicPr>
            <a:picLocks noChangeAspect="1"/>
          </p:cNvPicPr>
          <p:nvPr/>
        </p:nvPicPr>
        <p:blipFill>
          <a:blip r:embed="rId4"/>
          <a:srcRect t="13503" b="24014"/>
          <a:stretch>
            <a:fillRect/>
          </a:stretch>
        </p:blipFill>
        <p:spPr>
          <a:xfrm>
            <a:off x="3561697" y="4018936"/>
            <a:ext cx="1587501" cy="991907"/>
          </a:xfrm>
          <a:prstGeom prst="rect">
            <a:avLst/>
          </a:prstGeom>
          <a:ln w="12700">
            <a:miter lim="400000"/>
          </a:ln>
        </p:spPr>
      </p:pic>
      <p:pic>
        <p:nvPicPr>
          <p:cNvPr id="395" name="Image" descr="Image"/>
          <p:cNvPicPr>
            <a:picLocks noChangeAspect="1"/>
          </p:cNvPicPr>
          <p:nvPr/>
        </p:nvPicPr>
        <p:blipFill>
          <a:blip r:embed="rId5"/>
          <a:srcRect l="41" t="41" r="78" b="65"/>
          <a:stretch>
            <a:fillRect/>
          </a:stretch>
        </p:blipFill>
        <p:spPr>
          <a:xfrm>
            <a:off x="1080673" y="3023131"/>
            <a:ext cx="1587501" cy="1587699"/>
          </a:xfrm>
          <a:custGeom>
            <a:avLst/>
            <a:gdLst/>
            <a:ahLst/>
            <a:cxnLst>
              <a:cxn ang="0">
                <a:pos x="wd2" y="hd2"/>
              </a:cxn>
              <a:cxn ang="5400000">
                <a:pos x="wd2" y="hd2"/>
              </a:cxn>
              <a:cxn ang="10800000">
                <a:pos x="wd2" y="hd2"/>
              </a:cxn>
              <a:cxn ang="16200000">
                <a:pos x="wd2" y="hd2"/>
              </a:cxn>
            </a:cxnLst>
            <a:rect l="0" t="0" r="r" b="b"/>
            <a:pathLst>
              <a:path w="21600" h="21600" extrusionOk="0">
                <a:moveTo>
                  <a:pt x="10911" y="0"/>
                </a:moveTo>
                <a:cubicBezTo>
                  <a:pt x="8994" y="13"/>
                  <a:pt x="8749" y="49"/>
                  <a:pt x="8721" y="157"/>
                </a:cubicBezTo>
                <a:cubicBezTo>
                  <a:pt x="8690" y="276"/>
                  <a:pt x="8572" y="338"/>
                  <a:pt x="8289" y="381"/>
                </a:cubicBezTo>
                <a:cubicBezTo>
                  <a:pt x="8070" y="413"/>
                  <a:pt x="7876" y="494"/>
                  <a:pt x="7849" y="564"/>
                </a:cubicBezTo>
                <a:cubicBezTo>
                  <a:pt x="7822" y="633"/>
                  <a:pt x="7763" y="666"/>
                  <a:pt x="7717" y="637"/>
                </a:cubicBezTo>
                <a:cubicBezTo>
                  <a:pt x="7670" y="608"/>
                  <a:pt x="7558" y="623"/>
                  <a:pt x="7465" y="672"/>
                </a:cubicBezTo>
                <a:cubicBezTo>
                  <a:pt x="7354" y="732"/>
                  <a:pt x="7277" y="735"/>
                  <a:pt x="7241" y="678"/>
                </a:cubicBezTo>
                <a:cubicBezTo>
                  <a:pt x="7139" y="512"/>
                  <a:pt x="6770" y="584"/>
                  <a:pt x="6696" y="783"/>
                </a:cubicBezTo>
                <a:cubicBezTo>
                  <a:pt x="6636" y="946"/>
                  <a:pt x="6570" y="968"/>
                  <a:pt x="6237" y="948"/>
                </a:cubicBezTo>
                <a:cubicBezTo>
                  <a:pt x="5949" y="930"/>
                  <a:pt x="5835" y="958"/>
                  <a:pt x="5797" y="1058"/>
                </a:cubicBezTo>
                <a:cubicBezTo>
                  <a:pt x="5769" y="1132"/>
                  <a:pt x="5670" y="1193"/>
                  <a:pt x="5575" y="1193"/>
                </a:cubicBezTo>
                <a:cubicBezTo>
                  <a:pt x="5481" y="1193"/>
                  <a:pt x="5361" y="1269"/>
                  <a:pt x="5311" y="1363"/>
                </a:cubicBezTo>
                <a:cubicBezTo>
                  <a:pt x="5260" y="1458"/>
                  <a:pt x="5167" y="1536"/>
                  <a:pt x="5103" y="1536"/>
                </a:cubicBezTo>
                <a:cubicBezTo>
                  <a:pt x="5039" y="1536"/>
                  <a:pt x="4963" y="1595"/>
                  <a:pt x="4936" y="1666"/>
                </a:cubicBezTo>
                <a:cubicBezTo>
                  <a:pt x="4908" y="1736"/>
                  <a:pt x="4808" y="1793"/>
                  <a:pt x="4709" y="1793"/>
                </a:cubicBezTo>
                <a:cubicBezTo>
                  <a:pt x="4610" y="1793"/>
                  <a:pt x="4400" y="1930"/>
                  <a:pt x="4244" y="2095"/>
                </a:cubicBezTo>
                <a:cubicBezTo>
                  <a:pt x="4089" y="2260"/>
                  <a:pt x="3938" y="2392"/>
                  <a:pt x="3910" y="2392"/>
                </a:cubicBezTo>
                <a:cubicBezTo>
                  <a:pt x="3825" y="2392"/>
                  <a:pt x="3281" y="2963"/>
                  <a:pt x="3224" y="3113"/>
                </a:cubicBezTo>
                <a:cubicBezTo>
                  <a:pt x="3194" y="3189"/>
                  <a:pt x="3110" y="3250"/>
                  <a:pt x="3035" y="3250"/>
                </a:cubicBezTo>
                <a:cubicBezTo>
                  <a:pt x="2960" y="3250"/>
                  <a:pt x="2925" y="3295"/>
                  <a:pt x="2956" y="3345"/>
                </a:cubicBezTo>
                <a:cubicBezTo>
                  <a:pt x="2988" y="3395"/>
                  <a:pt x="2932" y="3455"/>
                  <a:pt x="2835" y="3480"/>
                </a:cubicBezTo>
                <a:cubicBezTo>
                  <a:pt x="2706" y="3514"/>
                  <a:pt x="2654" y="3608"/>
                  <a:pt x="2635" y="3839"/>
                </a:cubicBezTo>
                <a:cubicBezTo>
                  <a:pt x="2612" y="4121"/>
                  <a:pt x="2585" y="4149"/>
                  <a:pt x="2381" y="4125"/>
                </a:cubicBezTo>
                <a:cubicBezTo>
                  <a:pt x="2196" y="4104"/>
                  <a:pt x="2140" y="4148"/>
                  <a:pt x="2065" y="4363"/>
                </a:cubicBezTo>
                <a:cubicBezTo>
                  <a:pt x="2015" y="4507"/>
                  <a:pt x="1934" y="4625"/>
                  <a:pt x="1885" y="4625"/>
                </a:cubicBezTo>
                <a:cubicBezTo>
                  <a:pt x="1835" y="4625"/>
                  <a:pt x="1793" y="4685"/>
                  <a:pt x="1793" y="4757"/>
                </a:cubicBezTo>
                <a:cubicBezTo>
                  <a:pt x="1793" y="4829"/>
                  <a:pt x="1737" y="4908"/>
                  <a:pt x="1666" y="4935"/>
                </a:cubicBezTo>
                <a:cubicBezTo>
                  <a:pt x="1595" y="4962"/>
                  <a:pt x="1536" y="5041"/>
                  <a:pt x="1536" y="5108"/>
                </a:cubicBezTo>
                <a:cubicBezTo>
                  <a:pt x="1536" y="5175"/>
                  <a:pt x="1480" y="5252"/>
                  <a:pt x="1412" y="5278"/>
                </a:cubicBezTo>
                <a:cubicBezTo>
                  <a:pt x="1345" y="5304"/>
                  <a:pt x="1252" y="5437"/>
                  <a:pt x="1204" y="5575"/>
                </a:cubicBezTo>
                <a:cubicBezTo>
                  <a:pt x="1156" y="5713"/>
                  <a:pt x="1076" y="5826"/>
                  <a:pt x="1026" y="5826"/>
                </a:cubicBezTo>
                <a:cubicBezTo>
                  <a:pt x="976" y="5826"/>
                  <a:pt x="934" y="6001"/>
                  <a:pt x="934" y="6220"/>
                </a:cubicBezTo>
                <a:cubicBezTo>
                  <a:pt x="934" y="6540"/>
                  <a:pt x="905" y="6621"/>
                  <a:pt x="767" y="6657"/>
                </a:cubicBezTo>
                <a:cubicBezTo>
                  <a:pt x="625" y="6694"/>
                  <a:pt x="599" y="6766"/>
                  <a:pt x="618" y="7092"/>
                </a:cubicBezTo>
                <a:cubicBezTo>
                  <a:pt x="637" y="7406"/>
                  <a:pt x="613" y="7489"/>
                  <a:pt x="489" y="7521"/>
                </a:cubicBezTo>
                <a:cubicBezTo>
                  <a:pt x="374" y="7551"/>
                  <a:pt x="333" y="7651"/>
                  <a:pt x="327" y="7915"/>
                </a:cubicBezTo>
                <a:cubicBezTo>
                  <a:pt x="315" y="8381"/>
                  <a:pt x="213" y="8706"/>
                  <a:pt x="89" y="8679"/>
                </a:cubicBezTo>
                <a:cubicBezTo>
                  <a:pt x="29" y="8667"/>
                  <a:pt x="9" y="10203"/>
                  <a:pt x="0" y="13096"/>
                </a:cubicBezTo>
                <a:lnTo>
                  <a:pt x="181" y="13177"/>
                </a:lnTo>
                <a:cubicBezTo>
                  <a:pt x="344" y="13250"/>
                  <a:pt x="367" y="13320"/>
                  <a:pt x="346" y="13668"/>
                </a:cubicBezTo>
                <a:cubicBezTo>
                  <a:pt x="330" y="13930"/>
                  <a:pt x="369" y="14145"/>
                  <a:pt x="456" y="14279"/>
                </a:cubicBezTo>
                <a:cubicBezTo>
                  <a:pt x="531" y="14392"/>
                  <a:pt x="591" y="14566"/>
                  <a:pt x="591" y="14665"/>
                </a:cubicBezTo>
                <a:cubicBezTo>
                  <a:pt x="591" y="14787"/>
                  <a:pt x="640" y="14836"/>
                  <a:pt x="742" y="14818"/>
                </a:cubicBezTo>
                <a:cubicBezTo>
                  <a:pt x="861" y="14799"/>
                  <a:pt x="899" y="14864"/>
                  <a:pt x="921" y="15134"/>
                </a:cubicBezTo>
                <a:cubicBezTo>
                  <a:pt x="936" y="15322"/>
                  <a:pt x="978" y="15516"/>
                  <a:pt x="1015" y="15564"/>
                </a:cubicBezTo>
                <a:cubicBezTo>
                  <a:pt x="1053" y="15611"/>
                  <a:pt x="1130" y="15793"/>
                  <a:pt x="1185" y="15966"/>
                </a:cubicBezTo>
                <a:cubicBezTo>
                  <a:pt x="1241" y="16139"/>
                  <a:pt x="1344" y="16301"/>
                  <a:pt x="1412" y="16328"/>
                </a:cubicBezTo>
                <a:cubicBezTo>
                  <a:pt x="1481" y="16354"/>
                  <a:pt x="1536" y="16433"/>
                  <a:pt x="1536" y="16506"/>
                </a:cubicBezTo>
                <a:cubicBezTo>
                  <a:pt x="1536" y="16578"/>
                  <a:pt x="1577" y="16638"/>
                  <a:pt x="1625" y="16638"/>
                </a:cubicBezTo>
                <a:cubicBezTo>
                  <a:pt x="1674" y="16638"/>
                  <a:pt x="1739" y="16704"/>
                  <a:pt x="1768" y="16787"/>
                </a:cubicBezTo>
                <a:cubicBezTo>
                  <a:pt x="1798" y="16869"/>
                  <a:pt x="1891" y="17038"/>
                  <a:pt x="1976" y="17162"/>
                </a:cubicBezTo>
                <a:cubicBezTo>
                  <a:pt x="2062" y="17285"/>
                  <a:pt x="2106" y="17410"/>
                  <a:pt x="2076" y="17440"/>
                </a:cubicBezTo>
                <a:cubicBezTo>
                  <a:pt x="2046" y="17470"/>
                  <a:pt x="2088" y="17497"/>
                  <a:pt x="2168" y="17497"/>
                </a:cubicBezTo>
                <a:cubicBezTo>
                  <a:pt x="2248" y="17497"/>
                  <a:pt x="2339" y="17563"/>
                  <a:pt x="2371" y="17645"/>
                </a:cubicBezTo>
                <a:cubicBezTo>
                  <a:pt x="2402" y="17727"/>
                  <a:pt x="2533" y="17891"/>
                  <a:pt x="2659" y="18009"/>
                </a:cubicBezTo>
                <a:cubicBezTo>
                  <a:pt x="2786" y="18128"/>
                  <a:pt x="2914" y="18311"/>
                  <a:pt x="2946" y="18414"/>
                </a:cubicBezTo>
                <a:cubicBezTo>
                  <a:pt x="2977" y="18518"/>
                  <a:pt x="3088" y="18629"/>
                  <a:pt x="3191" y="18660"/>
                </a:cubicBezTo>
                <a:cubicBezTo>
                  <a:pt x="3295" y="18691"/>
                  <a:pt x="3478" y="18819"/>
                  <a:pt x="3596" y="18946"/>
                </a:cubicBezTo>
                <a:cubicBezTo>
                  <a:pt x="3715" y="19073"/>
                  <a:pt x="3879" y="19204"/>
                  <a:pt x="3961" y="19235"/>
                </a:cubicBezTo>
                <a:cubicBezTo>
                  <a:pt x="4043" y="19267"/>
                  <a:pt x="4109" y="19354"/>
                  <a:pt x="4109" y="19429"/>
                </a:cubicBezTo>
                <a:cubicBezTo>
                  <a:pt x="4109" y="19505"/>
                  <a:pt x="4147" y="19541"/>
                  <a:pt x="4193" y="19513"/>
                </a:cubicBezTo>
                <a:cubicBezTo>
                  <a:pt x="4239" y="19485"/>
                  <a:pt x="4325" y="19541"/>
                  <a:pt x="4385" y="19637"/>
                </a:cubicBezTo>
                <a:cubicBezTo>
                  <a:pt x="4445" y="19734"/>
                  <a:pt x="4587" y="19813"/>
                  <a:pt x="4698" y="19813"/>
                </a:cubicBezTo>
                <a:cubicBezTo>
                  <a:pt x="4827" y="19813"/>
                  <a:pt x="4915" y="19874"/>
                  <a:pt x="4944" y="19983"/>
                </a:cubicBezTo>
                <a:cubicBezTo>
                  <a:pt x="4968" y="20077"/>
                  <a:pt x="5025" y="20130"/>
                  <a:pt x="5071" y="20102"/>
                </a:cubicBezTo>
                <a:cubicBezTo>
                  <a:pt x="5116" y="20074"/>
                  <a:pt x="5229" y="20132"/>
                  <a:pt x="5322" y="20231"/>
                </a:cubicBezTo>
                <a:cubicBezTo>
                  <a:pt x="5414" y="20331"/>
                  <a:pt x="5548" y="20412"/>
                  <a:pt x="5619" y="20412"/>
                </a:cubicBezTo>
                <a:cubicBezTo>
                  <a:pt x="5689" y="20412"/>
                  <a:pt x="5769" y="20473"/>
                  <a:pt x="5797" y="20547"/>
                </a:cubicBezTo>
                <a:cubicBezTo>
                  <a:pt x="5835" y="20645"/>
                  <a:pt x="5945" y="20676"/>
                  <a:pt x="6202" y="20658"/>
                </a:cubicBezTo>
                <a:cubicBezTo>
                  <a:pt x="6483" y="20638"/>
                  <a:pt x="6570" y="20664"/>
                  <a:pt x="6639" y="20801"/>
                </a:cubicBezTo>
                <a:cubicBezTo>
                  <a:pt x="6706" y="20931"/>
                  <a:pt x="6811" y="20972"/>
                  <a:pt x="7071" y="20968"/>
                </a:cubicBezTo>
                <a:cubicBezTo>
                  <a:pt x="7481" y="20962"/>
                  <a:pt x="7830" y="21069"/>
                  <a:pt x="7762" y="21179"/>
                </a:cubicBezTo>
                <a:cubicBezTo>
                  <a:pt x="7735" y="21223"/>
                  <a:pt x="7915" y="21254"/>
                  <a:pt x="8176" y="21252"/>
                </a:cubicBezTo>
                <a:cubicBezTo>
                  <a:pt x="8725" y="21247"/>
                  <a:pt x="8884" y="21315"/>
                  <a:pt x="8737" y="21492"/>
                </a:cubicBezTo>
                <a:cubicBezTo>
                  <a:pt x="8683" y="21557"/>
                  <a:pt x="9170" y="21586"/>
                  <a:pt x="10786" y="21600"/>
                </a:cubicBezTo>
                <a:cubicBezTo>
                  <a:pt x="12408" y="21586"/>
                  <a:pt x="12922" y="21559"/>
                  <a:pt x="12898" y="21495"/>
                </a:cubicBezTo>
                <a:cubicBezTo>
                  <a:pt x="12841" y="21346"/>
                  <a:pt x="13000" y="21233"/>
                  <a:pt x="13082" y="21365"/>
                </a:cubicBezTo>
                <a:cubicBezTo>
                  <a:pt x="13125" y="21435"/>
                  <a:pt x="13161" y="21431"/>
                  <a:pt x="13208" y="21354"/>
                </a:cubicBezTo>
                <a:cubicBezTo>
                  <a:pt x="13246" y="21294"/>
                  <a:pt x="13473" y="21242"/>
                  <a:pt x="13735" y="21236"/>
                </a:cubicBezTo>
                <a:cubicBezTo>
                  <a:pt x="14002" y="21229"/>
                  <a:pt x="14278" y="21168"/>
                  <a:pt x="14394" y="21087"/>
                </a:cubicBezTo>
                <a:cubicBezTo>
                  <a:pt x="14503" y="21011"/>
                  <a:pt x="14660" y="20965"/>
                  <a:pt x="14745" y="20987"/>
                </a:cubicBezTo>
                <a:cubicBezTo>
                  <a:pt x="14849" y="21014"/>
                  <a:pt x="14916" y="20970"/>
                  <a:pt x="14947" y="20849"/>
                </a:cubicBezTo>
                <a:cubicBezTo>
                  <a:pt x="14981" y="20719"/>
                  <a:pt x="15063" y="20671"/>
                  <a:pt x="15250" y="20671"/>
                </a:cubicBezTo>
                <a:cubicBezTo>
                  <a:pt x="15431" y="20671"/>
                  <a:pt x="15518" y="20623"/>
                  <a:pt x="15549" y="20504"/>
                </a:cubicBezTo>
                <a:cubicBezTo>
                  <a:pt x="15585" y="20367"/>
                  <a:pt x="15643" y="20343"/>
                  <a:pt x="15879" y="20380"/>
                </a:cubicBezTo>
                <a:cubicBezTo>
                  <a:pt x="16125" y="20419"/>
                  <a:pt x="16211" y="20383"/>
                  <a:pt x="16467" y="20123"/>
                </a:cubicBezTo>
                <a:cubicBezTo>
                  <a:pt x="16632" y="19956"/>
                  <a:pt x="16852" y="19817"/>
                  <a:pt x="16953" y="19816"/>
                </a:cubicBezTo>
                <a:cubicBezTo>
                  <a:pt x="17054" y="19814"/>
                  <a:pt x="17158" y="19754"/>
                  <a:pt x="17186" y="19683"/>
                </a:cubicBezTo>
                <a:cubicBezTo>
                  <a:pt x="17213" y="19612"/>
                  <a:pt x="17294" y="19554"/>
                  <a:pt x="17366" y="19554"/>
                </a:cubicBezTo>
                <a:cubicBezTo>
                  <a:pt x="17439" y="19554"/>
                  <a:pt x="17499" y="19496"/>
                  <a:pt x="17499" y="19424"/>
                </a:cubicBezTo>
                <a:cubicBezTo>
                  <a:pt x="17499" y="19352"/>
                  <a:pt x="17565" y="19267"/>
                  <a:pt x="17647" y="19235"/>
                </a:cubicBezTo>
                <a:cubicBezTo>
                  <a:pt x="17729" y="19204"/>
                  <a:pt x="17893" y="19073"/>
                  <a:pt x="18012" y="18946"/>
                </a:cubicBezTo>
                <a:cubicBezTo>
                  <a:pt x="18130" y="18819"/>
                  <a:pt x="18313" y="18691"/>
                  <a:pt x="18417" y="18660"/>
                </a:cubicBezTo>
                <a:cubicBezTo>
                  <a:pt x="18520" y="18629"/>
                  <a:pt x="18631" y="18518"/>
                  <a:pt x="18662" y="18414"/>
                </a:cubicBezTo>
                <a:cubicBezTo>
                  <a:pt x="18694" y="18311"/>
                  <a:pt x="18822" y="18128"/>
                  <a:pt x="18949" y="18009"/>
                </a:cubicBezTo>
                <a:cubicBezTo>
                  <a:pt x="19075" y="17891"/>
                  <a:pt x="19206" y="17727"/>
                  <a:pt x="19238" y="17645"/>
                </a:cubicBezTo>
                <a:cubicBezTo>
                  <a:pt x="19269" y="17563"/>
                  <a:pt x="19354" y="17497"/>
                  <a:pt x="19427" y="17497"/>
                </a:cubicBezTo>
                <a:cubicBezTo>
                  <a:pt x="19499" y="17497"/>
                  <a:pt x="19556" y="17436"/>
                  <a:pt x="19556" y="17364"/>
                </a:cubicBezTo>
                <a:cubicBezTo>
                  <a:pt x="19556" y="17292"/>
                  <a:pt x="19615" y="17211"/>
                  <a:pt x="19686" y="17183"/>
                </a:cubicBezTo>
                <a:cubicBezTo>
                  <a:pt x="19756" y="17156"/>
                  <a:pt x="19815" y="17044"/>
                  <a:pt x="19815" y="16932"/>
                </a:cubicBezTo>
                <a:cubicBezTo>
                  <a:pt x="19815" y="16821"/>
                  <a:pt x="19887" y="16689"/>
                  <a:pt x="19977" y="16641"/>
                </a:cubicBezTo>
                <a:cubicBezTo>
                  <a:pt x="20067" y="16593"/>
                  <a:pt x="20226" y="16369"/>
                  <a:pt x="20328" y="16144"/>
                </a:cubicBezTo>
                <a:cubicBezTo>
                  <a:pt x="20431" y="15919"/>
                  <a:pt x="20549" y="15670"/>
                  <a:pt x="20593" y="15588"/>
                </a:cubicBezTo>
                <a:cubicBezTo>
                  <a:pt x="20637" y="15506"/>
                  <a:pt x="20675" y="15352"/>
                  <a:pt x="20677" y="15245"/>
                </a:cubicBezTo>
                <a:cubicBezTo>
                  <a:pt x="20678" y="15138"/>
                  <a:pt x="20790" y="14940"/>
                  <a:pt x="20928" y="14805"/>
                </a:cubicBezTo>
                <a:cubicBezTo>
                  <a:pt x="21141" y="14595"/>
                  <a:pt x="21164" y="14535"/>
                  <a:pt x="21076" y="14392"/>
                </a:cubicBezTo>
                <a:cubicBezTo>
                  <a:pt x="20992" y="14254"/>
                  <a:pt x="21001" y="14205"/>
                  <a:pt x="21125" y="14114"/>
                </a:cubicBezTo>
                <a:cubicBezTo>
                  <a:pt x="21224" y="14040"/>
                  <a:pt x="21273" y="13886"/>
                  <a:pt x="21273" y="13658"/>
                </a:cubicBezTo>
                <a:cubicBezTo>
                  <a:pt x="21273" y="13331"/>
                  <a:pt x="21437" y="13055"/>
                  <a:pt x="21560" y="13177"/>
                </a:cubicBezTo>
                <a:cubicBezTo>
                  <a:pt x="21575" y="13193"/>
                  <a:pt x="21590" y="12461"/>
                  <a:pt x="21600" y="11271"/>
                </a:cubicBezTo>
                <a:cubicBezTo>
                  <a:pt x="21587" y="9625"/>
                  <a:pt x="21567" y="8420"/>
                  <a:pt x="21541" y="8436"/>
                </a:cubicBezTo>
                <a:cubicBezTo>
                  <a:pt x="21389" y="8530"/>
                  <a:pt x="21240" y="8210"/>
                  <a:pt x="21263" y="7837"/>
                </a:cubicBezTo>
                <a:cubicBezTo>
                  <a:pt x="21282" y="7527"/>
                  <a:pt x="21248" y="7423"/>
                  <a:pt x="21068" y="7257"/>
                </a:cubicBezTo>
                <a:cubicBezTo>
                  <a:pt x="20896" y="7097"/>
                  <a:pt x="20872" y="7032"/>
                  <a:pt x="20955" y="6946"/>
                </a:cubicBezTo>
                <a:cubicBezTo>
                  <a:pt x="21037" y="6861"/>
                  <a:pt x="21018" y="6812"/>
                  <a:pt x="20866" y="6709"/>
                </a:cubicBezTo>
                <a:cubicBezTo>
                  <a:pt x="20759" y="6637"/>
                  <a:pt x="20674" y="6492"/>
                  <a:pt x="20674" y="6387"/>
                </a:cubicBezTo>
                <a:cubicBezTo>
                  <a:pt x="20674" y="6282"/>
                  <a:pt x="20621" y="6084"/>
                  <a:pt x="20558" y="5947"/>
                </a:cubicBezTo>
                <a:cubicBezTo>
                  <a:pt x="20495" y="5810"/>
                  <a:pt x="20370" y="5535"/>
                  <a:pt x="20280" y="5337"/>
                </a:cubicBezTo>
                <a:cubicBezTo>
                  <a:pt x="20189" y="5139"/>
                  <a:pt x="20046" y="4959"/>
                  <a:pt x="19964" y="4938"/>
                </a:cubicBezTo>
                <a:cubicBezTo>
                  <a:pt x="19872" y="4913"/>
                  <a:pt x="19815" y="4815"/>
                  <a:pt x="19815" y="4684"/>
                </a:cubicBezTo>
                <a:cubicBezTo>
                  <a:pt x="19815" y="4567"/>
                  <a:pt x="19763" y="4452"/>
                  <a:pt x="19699" y="4427"/>
                </a:cubicBezTo>
                <a:cubicBezTo>
                  <a:pt x="19635" y="4403"/>
                  <a:pt x="19557" y="4267"/>
                  <a:pt x="19529" y="4125"/>
                </a:cubicBezTo>
                <a:cubicBezTo>
                  <a:pt x="19495" y="3956"/>
                  <a:pt x="19409" y="3846"/>
                  <a:pt x="19281" y="3807"/>
                </a:cubicBezTo>
                <a:cubicBezTo>
                  <a:pt x="19049" y="3736"/>
                  <a:pt x="18614" y="3291"/>
                  <a:pt x="18614" y="3126"/>
                </a:cubicBezTo>
                <a:cubicBezTo>
                  <a:pt x="18614" y="3063"/>
                  <a:pt x="18499" y="2970"/>
                  <a:pt x="18357" y="2921"/>
                </a:cubicBezTo>
                <a:cubicBezTo>
                  <a:pt x="18216" y="2872"/>
                  <a:pt x="18098" y="2795"/>
                  <a:pt x="18098" y="2751"/>
                </a:cubicBezTo>
                <a:cubicBezTo>
                  <a:pt x="18098" y="2707"/>
                  <a:pt x="18013" y="2649"/>
                  <a:pt x="17909" y="2621"/>
                </a:cubicBezTo>
                <a:cubicBezTo>
                  <a:pt x="17805" y="2594"/>
                  <a:pt x="17743" y="2550"/>
                  <a:pt x="17771" y="2521"/>
                </a:cubicBezTo>
                <a:cubicBezTo>
                  <a:pt x="17836" y="2457"/>
                  <a:pt x="17478" y="2072"/>
                  <a:pt x="17393" y="2114"/>
                </a:cubicBezTo>
                <a:cubicBezTo>
                  <a:pt x="17360" y="2131"/>
                  <a:pt x="17281" y="2064"/>
                  <a:pt x="17221" y="1968"/>
                </a:cubicBezTo>
                <a:cubicBezTo>
                  <a:pt x="17161" y="1872"/>
                  <a:pt x="17024" y="1793"/>
                  <a:pt x="16916" y="1793"/>
                </a:cubicBezTo>
                <a:cubicBezTo>
                  <a:pt x="16807" y="1793"/>
                  <a:pt x="16697" y="1736"/>
                  <a:pt x="16670" y="1666"/>
                </a:cubicBezTo>
                <a:cubicBezTo>
                  <a:pt x="16643" y="1595"/>
                  <a:pt x="16569" y="1536"/>
                  <a:pt x="16505" y="1536"/>
                </a:cubicBezTo>
                <a:cubicBezTo>
                  <a:pt x="16441" y="1536"/>
                  <a:pt x="16348" y="1458"/>
                  <a:pt x="16297" y="1363"/>
                </a:cubicBezTo>
                <a:cubicBezTo>
                  <a:pt x="16247" y="1269"/>
                  <a:pt x="16127" y="1193"/>
                  <a:pt x="16033" y="1193"/>
                </a:cubicBezTo>
                <a:cubicBezTo>
                  <a:pt x="15938" y="1193"/>
                  <a:pt x="15841" y="1134"/>
                  <a:pt x="15814" y="1064"/>
                </a:cubicBezTo>
                <a:cubicBezTo>
                  <a:pt x="15780" y="977"/>
                  <a:pt x="15643" y="934"/>
                  <a:pt x="15390" y="934"/>
                </a:cubicBezTo>
                <a:cubicBezTo>
                  <a:pt x="15110" y="934"/>
                  <a:pt x="14994" y="895"/>
                  <a:pt x="14928" y="772"/>
                </a:cubicBezTo>
                <a:cubicBezTo>
                  <a:pt x="14859" y="642"/>
                  <a:pt x="14769" y="615"/>
                  <a:pt x="14488" y="643"/>
                </a:cubicBezTo>
                <a:cubicBezTo>
                  <a:pt x="14192" y="671"/>
                  <a:pt x="14126" y="648"/>
                  <a:pt x="14089" y="505"/>
                </a:cubicBezTo>
                <a:cubicBezTo>
                  <a:pt x="14052" y="363"/>
                  <a:pt x="13973" y="335"/>
                  <a:pt x="13619" y="335"/>
                </a:cubicBezTo>
                <a:cubicBezTo>
                  <a:pt x="13264" y="335"/>
                  <a:pt x="13184" y="305"/>
                  <a:pt x="13146" y="162"/>
                </a:cubicBezTo>
                <a:cubicBezTo>
                  <a:pt x="13116" y="48"/>
                  <a:pt x="12908" y="13"/>
                  <a:pt x="10911" y="0"/>
                </a:cubicBezTo>
                <a:close/>
              </a:path>
            </a:pathLst>
          </a:custGeom>
          <a:ln w="12700">
            <a:miter lim="400000"/>
          </a:ln>
        </p:spPr>
      </p:pic>
      <p:sp>
        <p:nvSpPr>
          <p:cNvPr id="396" name="Constructing Knowledge Graphs"/>
          <p:cNvSpPr txBox="1">
            <a:spLocks noGrp="1"/>
          </p:cNvSpPr>
          <p:nvPr>
            <p:ph type="title"/>
          </p:nvPr>
        </p:nvSpPr>
        <p:spPr>
          <a:prstGeom prst="rect">
            <a:avLst/>
          </a:prstGeom>
        </p:spPr>
        <p:txBody>
          <a:bodyPr/>
          <a:lstStyle/>
          <a:p>
            <a:r>
              <a:t>Constructing Knowledge Graphs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5A9F6-6981-6C4B-9F98-3C7DF7C0EB33}"/>
              </a:ext>
            </a:extLst>
          </p:cNvPr>
          <p:cNvSpPr>
            <a:spLocks noGrp="1"/>
          </p:cNvSpPr>
          <p:nvPr>
            <p:ph type="title"/>
          </p:nvPr>
        </p:nvSpPr>
        <p:spPr/>
        <p:txBody>
          <a:bodyPr/>
          <a:lstStyle/>
          <a:p>
            <a:r>
              <a:rPr lang="en-US" dirty="0"/>
              <a:t>Definition of Common Sense</a:t>
            </a:r>
          </a:p>
        </p:txBody>
      </p:sp>
      <p:sp>
        <p:nvSpPr>
          <p:cNvPr id="3" name="Text Placeholder 2">
            <a:extLst>
              <a:ext uri="{FF2B5EF4-FFF2-40B4-BE49-F238E27FC236}">
                <a16:creationId xmlns:a16="http://schemas.microsoft.com/office/drawing/2014/main" id="{10A08DF1-A138-1949-AD37-81C539109D58}"/>
              </a:ext>
            </a:extLst>
          </p:cNvPr>
          <p:cNvSpPr>
            <a:spLocks noGrp="1"/>
          </p:cNvSpPr>
          <p:nvPr>
            <p:ph type="body" idx="1"/>
          </p:nvPr>
        </p:nvSpPr>
        <p:spPr/>
        <p:txBody>
          <a:bodyPr/>
          <a:lstStyle/>
          <a:p>
            <a:r>
              <a:rPr lang="en-US" dirty="0"/>
              <a:t>The basic level of </a:t>
            </a:r>
            <a:r>
              <a:rPr lang="en-US" b="1" dirty="0"/>
              <a:t>practical knowledge </a:t>
            </a:r>
            <a:r>
              <a:rPr lang="en-US" dirty="0"/>
              <a:t>and </a:t>
            </a:r>
            <a:r>
              <a:rPr lang="en-US" b="1" dirty="0"/>
              <a:t>reasoning</a:t>
            </a:r>
            <a:r>
              <a:rPr lang="en-US" dirty="0"/>
              <a:t> </a:t>
            </a:r>
          </a:p>
          <a:p>
            <a:r>
              <a:rPr lang="en-US" dirty="0"/>
              <a:t>concerning </a:t>
            </a:r>
            <a:r>
              <a:rPr lang="en-US" b="1" dirty="0"/>
              <a:t>everyday situations </a:t>
            </a:r>
            <a:r>
              <a:rPr lang="en-US" dirty="0"/>
              <a:t>and </a:t>
            </a:r>
            <a:r>
              <a:rPr lang="en-US" b="1" dirty="0"/>
              <a:t>events</a:t>
            </a:r>
            <a:r>
              <a:rPr lang="en-US" dirty="0"/>
              <a:t> </a:t>
            </a:r>
          </a:p>
          <a:p>
            <a:r>
              <a:rPr lang="en-US" dirty="0"/>
              <a:t>that are </a:t>
            </a:r>
            <a:r>
              <a:rPr lang="en-US" b="1" dirty="0"/>
              <a:t>commonly</a:t>
            </a:r>
            <a:r>
              <a:rPr lang="en-US" dirty="0"/>
              <a:t> shared among </a:t>
            </a:r>
            <a:r>
              <a:rPr lang="en-US" b="1" dirty="0"/>
              <a:t>most</a:t>
            </a:r>
            <a:r>
              <a:rPr lang="en-US" dirty="0"/>
              <a:t> people. </a:t>
            </a:r>
          </a:p>
          <a:p>
            <a:endParaRPr lang="en-US" dirty="0"/>
          </a:p>
        </p:txBody>
      </p:sp>
      <p:sp>
        <p:nvSpPr>
          <p:cNvPr id="6" name="Google Shape;189;p10">
            <a:extLst>
              <a:ext uri="{FF2B5EF4-FFF2-40B4-BE49-F238E27FC236}">
                <a16:creationId xmlns:a16="http://schemas.microsoft.com/office/drawing/2014/main" id="{AE4634FE-94B6-084C-9547-E81D5F3822F4}"/>
              </a:ext>
            </a:extLst>
          </p:cNvPr>
          <p:cNvSpPr/>
          <p:nvPr/>
        </p:nvSpPr>
        <p:spPr>
          <a:xfrm>
            <a:off x="943766" y="3161363"/>
            <a:ext cx="4599784" cy="1113457"/>
          </a:xfrm>
          <a:prstGeom prst="wedgeRoundRectCallout">
            <a:avLst>
              <a:gd name="adj1" fmla="val 25076"/>
              <a:gd name="adj2" fmla="val -3025"/>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i="0" u="none" strike="noStrike" cap="none" dirty="0">
                <a:solidFill>
                  <a:schemeClr val="dk1"/>
                </a:solidFill>
                <a:latin typeface="Open Sans"/>
                <a:ea typeface="Open Sans"/>
                <a:cs typeface="Open Sans"/>
                <a:sym typeface="Open Sans"/>
              </a:rPr>
              <a:t>It’s OK to keep the closet door open</a:t>
            </a:r>
            <a:endParaRPr sz="2300" b="1" i="0" u="none" strike="noStrike" cap="none" dirty="0">
              <a:solidFill>
                <a:schemeClr val="dk1"/>
              </a:solidFill>
              <a:latin typeface="Open Sans"/>
              <a:ea typeface="Open Sans"/>
              <a:cs typeface="Open Sans"/>
              <a:sym typeface="Open Sans"/>
            </a:endParaRPr>
          </a:p>
        </p:txBody>
      </p:sp>
      <p:sp>
        <p:nvSpPr>
          <p:cNvPr id="7" name="Google Shape;189;p10">
            <a:extLst>
              <a:ext uri="{FF2B5EF4-FFF2-40B4-BE49-F238E27FC236}">
                <a16:creationId xmlns:a16="http://schemas.microsoft.com/office/drawing/2014/main" id="{545DB336-8FAD-5E4E-80C9-AFB9033E2420}"/>
              </a:ext>
            </a:extLst>
          </p:cNvPr>
          <p:cNvSpPr/>
          <p:nvPr/>
        </p:nvSpPr>
        <p:spPr>
          <a:xfrm>
            <a:off x="5929519" y="3161363"/>
            <a:ext cx="4599784" cy="1113457"/>
          </a:xfrm>
          <a:prstGeom prst="wedgeRoundRectCallout">
            <a:avLst>
              <a:gd name="adj1" fmla="val 25076"/>
              <a:gd name="adj2" fmla="val -3025"/>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i="0" u="none" strike="noStrike" cap="none" dirty="0">
                <a:solidFill>
                  <a:schemeClr val="dk1"/>
                </a:solidFill>
                <a:latin typeface="Open Sans"/>
                <a:ea typeface="Open Sans"/>
                <a:cs typeface="Open Sans"/>
                <a:sym typeface="Open Sans"/>
              </a:rPr>
              <a:t>It’s not OK to keep the refrigerator door open because the food might go bad</a:t>
            </a:r>
            <a:endParaRPr sz="2300" b="1" i="0" u="none" strike="noStrike" cap="none" dirty="0">
              <a:solidFill>
                <a:schemeClr val="dk1"/>
              </a:solidFill>
              <a:latin typeface="Open Sans"/>
              <a:ea typeface="Open Sans"/>
              <a:cs typeface="Open Sans"/>
              <a:sym typeface="Open Sans"/>
            </a:endParaRPr>
          </a:p>
        </p:txBody>
      </p:sp>
      <p:sp>
        <p:nvSpPr>
          <p:cNvPr id="12" name="Google Shape;189;p10">
            <a:extLst>
              <a:ext uri="{FF2B5EF4-FFF2-40B4-BE49-F238E27FC236}">
                <a16:creationId xmlns:a16="http://schemas.microsoft.com/office/drawing/2014/main" id="{2DA87A85-E9CD-E34D-8543-92017F542B8D}"/>
              </a:ext>
            </a:extLst>
          </p:cNvPr>
          <p:cNvSpPr/>
          <p:nvPr/>
        </p:nvSpPr>
        <p:spPr>
          <a:xfrm>
            <a:off x="943766" y="4651873"/>
            <a:ext cx="4599784" cy="1113457"/>
          </a:xfrm>
          <a:prstGeom prst="wedgeRoundRectCallout">
            <a:avLst>
              <a:gd name="adj1" fmla="val 25076"/>
              <a:gd name="adj2" fmla="val -3025"/>
              <a:gd name="adj3" fmla="val 0"/>
            </a:avLst>
          </a:prstGeom>
          <a:solidFill>
            <a:schemeClr val="accent3"/>
          </a:solidFill>
          <a:ln>
            <a:noFill/>
          </a:ln>
        </p:spPr>
        <p:txBody>
          <a:bodyPr spcFirstLastPara="1" wrap="square" lIns="91425" tIns="91425" rIns="91425" bIns="91425" anchor="ctr" anchorCtr="0">
            <a:noAutofit/>
          </a:bodyPr>
          <a:lstStyle/>
          <a:p>
            <a:pPr lvl="0" algn="ctr">
              <a:buSzPts val="2500"/>
            </a:pPr>
            <a:endParaRPr lang="en-US" sz="2300" dirty="0">
              <a:solidFill>
                <a:schemeClr val="dk1"/>
              </a:solidFill>
              <a:latin typeface="Open Sans"/>
              <a:ea typeface="Open Sans"/>
              <a:cs typeface="Open Sans"/>
              <a:sym typeface="Open Sans"/>
            </a:endParaRPr>
          </a:p>
          <a:p>
            <a:pPr lvl="0" algn="ctr">
              <a:buSzPts val="2500"/>
            </a:pPr>
            <a:r>
              <a:rPr lang="en-US" sz="2300" dirty="0">
                <a:solidFill>
                  <a:schemeClr val="dk1"/>
                </a:solidFill>
                <a:latin typeface="Open Sans"/>
                <a:ea typeface="Open Sans"/>
                <a:cs typeface="Open Sans"/>
                <a:sym typeface="Open Sans"/>
              </a:rPr>
              <a:t>Essential for humans to live and interact with each other in a reasonable and safe way</a:t>
            </a:r>
          </a:p>
          <a:p>
            <a:pPr lvl="0" algn="ctr">
              <a:buSzPts val="2500"/>
            </a:pPr>
            <a:endParaRPr lang="en-US" sz="2300" dirty="0">
              <a:solidFill>
                <a:schemeClr val="dk1"/>
              </a:solidFill>
              <a:latin typeface="Open Sans"/>
              <a:ea typeface="Open Sans"/>
              <a:cs typeface="Open Sans"/>
              <a:sym typeface="Open Sans"/>
            </a:endParaRPr>
          </a:p>
        </p:txBody>
      </p:sp>
      <p:sp>
        <p:nvSpPr>
          <p:cNvPr id="13" name="Google Shape;189;p10">
            <a:extLst>
              <a:ext uri="{FF2B5EF4-FFF2-40B4-BE49-F238E27FC236}">
                <a16:creationId xmlns:a16="http://schemas.microsoft.com/office/drawing/2014/main" id="{7068E7C2-7159-2F40-BD1B-7FCF02863002}"/>
              </a:ext>
            </a:extLst>
          </p:cNvPr>
          <p:cNvSpPr/>
          <p:nvPr/>
        </p:nvSpPr>
        <p:spPr>
          <a:xfrm>
            <a:off x="5929519" y="4651872"/>
            <a:ext cx="4599784" cy="1113457"/>
          </a:xfrm>
          <a:prstGeom prst="wedgeRoundRectCallout">
            <a:avLst>
              <a:gd name="adj1" fmla="val 25076"/>
              <a:gd name="adj2" fmla="val -3025"/>
              <a:gd name="adj3" fmla="val 0"/>
            </a:avLst>
          </a:prstGeom>
          <a:solidFill>
            <a:schemeClr val="accent3"/>
          </a:solidFill>
          <a:ln>
            <a:noFill/>
          </a:ln>
        </p:spPr>
        <p:txBody>
          <a:bodyPr spcFirstLastPara="1" wrap="square" lIns="91425" tIns="91425" rIns="91425" bIns="91425" anchor="ctr" anchorCtr="0">
            <a:noAutofit/>
          </a:bodyPr>
          <a:lstStyle/>
          <a:p>
            <a:pPr lvl="0" algn="ctr">
              <a:buSzPts val="2500"/>
            </a:pPr>
            <a:endParaRPr lang="en-US" sz="2300" dirty="0">
              <a:solidFill>
                <a:schemeClr val="dk1"/>
              </a:solidFill>
              <a:latin typeface="Open Sans"/>
              <a:ea typeface="Open Sans"/>
              <a:cs typeface="Open Sans"/>
              <a:sym typeface="Open Sans"/>
            </a:endParaRPr>
          </a:p>
          <a:p>
            <a:pPr lvl="0" algn="ctr">
              <a:buSzPts val="2500"/>
            </a:pPr>
            <a:r>
              <a:rPr lang="en-US" sz="2300" dirty="0">
                <a:solidFill>
                  <a:schemeClr val="dk1"/>
                </a:solidFill>
                <a:latin typeface="Open Sans"/>
                <a:ea typeface="Open Sans"/>
                <a:cs typeface="Open Sans"/>
                <a:sym typeface="Open Sans"/>
              </a:rPr>
              <a:t>Essential for AI to understand human needs and actions better</a:t>
            </a:r>
          </a:p>
          <a:p>
            <a:pPr lvl="0" algn="ctr">
              <a:buSzPts val="2500"/>
            </a:pPr>
            <a:endParaRPr lang="en-US" sz="23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97325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Write commonsense knowledge facts"/>
          <p:cNvSpPr txBox="1"/>
          <p:nvPr/>
        </p:nvSpPr>
        <p:spPr>
          <a:xfrm>
            <a:off x="3140718" y="2130974"/>
            <a:ext cx="2447786"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100" b="0">
                <a:latin typeface="+mj-lt"/>
                <a:ea typeface="+mj-ea"/>
                <a:cs typeface="+mj-cs"/>
                <a:sym typeface="Avenir Book"/>
              </a:defRPr>
            </a:pPr>
            <a:r>
              <a:rPr sz="2050"/>
              <a:t>Write commonsense</a:t>
            </a:r>
            <a:br>
              <a:rPr sz="2050"/>
            </a:br>
            <a:r>
              <a:rPr sz="2050"/>
              <a:t>knowledge facts</a:t>
            </a:r>
          </a:p>
        </p:txBody>
      </p:sp>
      <p:sp>
        <p:nvSpPr>
          <p:cNvPr id="399" name="Store facts in  knowledge graph"/>
          <p:cNvSpPr txBox="1"/>
          <p:nvPr/>
        </p:nvSpPr>
        <p:spPr>
          <a:xfrm>
            <a:off x="7324207" y="2130974"/>
            <a:ext cx="2050241"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100" b="0">
                <a:latin typeface="+mj-lt"/>
                <a:ea typeface="+mj-ea"/>
                <a:cs typeface="+mj-cs"/>
                <a:sym typeface="Avenir Book"/>
              </a:defRPr>
            </a:pPr>
            <a:r>
              <a:rPr sz="2050"/>
              <a:t>Store facts in </a:t>
            </a:r>
            <a:br>
              <a:rPr sz="2050"/>
            </a:br>
            <a:r>
              <a:rPr sz="2050"/>
              <a:t>knowledge graph</a:t>
            </a:r>
          </a:p>
        </p:txBody>
      </p:sp>
      <p:sp>
        <p:nvSpPr>
          <p:cNvPr id="400" name="(person, CapableOf, start school)"/>
          <p:cNvSpPr txBox="1"/>
          <p:nvPr/>
        </p:nvSpPr>
        <p:spPr>
          <a:xfrm flipH="1">
            <a:off x="6284416" y="3309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01" name="(person, CapableOf, start school)"/>
          <p:cNvSpPr txBox="1"/>
          <p:nvPr/>
        </p:nvSpPr>
        <p:spPr>
          <a:xfrm flipH="1">
            <a:off x="6241139" y="3372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02" name="(person, CapableOf, start school)"/>
          <p:cNvSpPr txBox="1"/>
          <p:nvPr/>
        </p:nvSpPr>
        <p:spPr>
          <a:xfrm flipH="1">
            <a:off x="6197862" y="3436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03" name="(person, CapableOf, start school)"/>
          <p:cNvSpPr txBox="1"/>
          <p:nvPr/>
        </p:nvSpPr>
        <p:spPr>
          <a:xfrm flipH="1">
            <a:off x="6154584" y="3499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04" name="(person, CapableOf, start school)"/>
          <p:cNvSpPr txBox="1"/>
          <p:nvPr/>
        </p:nvSpPr>
        <p:spPr>
          <a:xfrm flipH="1">
            <a:off x="6111307" y="3563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05" name="(person, CapableOf, start school)"/>
          <p:cNvSpPr txBox="1"/>
          <p:nvPr/>
        </p:nvSpPr>
        <p:spPr>
          <a:xfrm flipH="1">
            <a:off x="6068030" y="3626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06" name="(person, CapableOf, start school)"/>
          <p:cNvSpPr txBox="1"/>
          <p:nvPr/>
        </p:nvSpPr>
        <p:spPr>
          <a:xfrm flipH="1">
            <a:off x="6024752" y="3690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07" name="(person, CapableOf, start school)"/>
          <p:cNvSpPr txBox="1"/>
          <p:nvPr/>
        </p:nvSpPr>
        <p:spPr>
          <a:xfrm flipH="1">
            <a:off x="5981475" y="3753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08" name="(person, CapableOf, start school)"/>
          <p:cNvSpPr txBox="1"/>
          <p:nvPr/>
        </p:nvSpPr>
        <p:spPr>
          <a:xfrm flipH="1">
            <a:off x="5938198" y="3817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09" name="(person, CapableOf, start school)"/>
          <p:cNvSpPr txBox="1"/>
          <p:nvPr/>
        </p:nvSpPr>
        <p:spPr>
          <a:xfrm flipH="1">
            <a:off x="5894920" y="3880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10" name="(person, CapableOf, start school)"/>
          <p:cNvSpPr txBox="1"/>
          <p:nvPr/>
        </p:nvSpPr>
        <p:spPr>
          <a:xfrm flipH="1">
            <a:off x="5851643" y="3944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11" name="(person, CapableOf, start school)"/>
          <p:cNvSpPr txBox="1"/>
          <p:nvPr/>
        </p:nvSpPr>
        <p:spPr>
          <a:xfrm flipH="1">
            <a:off x="5808366" y="4007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12" name="(person, CapableOf, start school)"/>
          <p:cNvSpPr txBox="1"/>
          <p:nvPr/>
        </p:nvSpPr>
        <p:spPr>
          <a:xfrm flipH="1">
            <a:off x="5765088" y="4071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13" name="(person, CapableOf, start school)"/>
          <p:cNvSpPr txBox="1"/>
          <p:nvPr/>
        </p:nvSpPr>
        <p:spPr>
          <a:xfrm flipH="1">
            <a:off x="5721811" y="41345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b="0">
                <a:latin typeface="+mj-lt"/>
                <a:ea typeface="+mj-ea"/>
                <a:cs typeface="+mj-cs"/>
                <a:sym typeface="Avenir Book"/>
              </a:defRPr>
            </a:lvl1pPr>
          </a:lstStyle>
          <a:p>
            <a:r>
              <a:rPr sz="700"/>
              <a:t>(person, CapableOf, start school)</a:t>
            </a:r>
          </a:p>
        </p:txBody>
      </p:sp>
      <p:sp>
        <p:nvSpPr>
          <p:cNvPr id="414" name="(person, CapableOf, buy)"/>
          <p:cNvSpPr txBox="1"/>
          <p:nvPr/>
        </p:nvSpPr>
        <p:spPr>
          <a:xfrm>
            <a:off x="5678534" y="4198060"/>
            <a:ext cx="1952458" cy="3175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2600" b="0">
                <a:latin typeface="+mj-lt"/>
                <a:ea typeface="+mj-ea"/>
                <a:cs typeface="+mj-cs"/>
                <a:sym typeface="Avenir Book"/>
              </a:defRPr>
            </a:lvl1pPr>
          </a:lstStyle>
          <a:p>
            <a:r>
              <a:rPr sz="1300"/>
              <a:t>(person, CapableOf, buy)</a:t>
            </a:r>
          </a:p>
        </p:txBody>
      </p:sp>
      <p:sp>
        <p:nvSpPr>
          <p:cNvPr id="415" name="Arrow"/>
          <p:cNvSpPr/>
          <p:nvPr/>
        </p:nvSpPr>
        <p:spPr>
          <a:xfrm>
            <a:off x="8189702" y="3585550"/>
            <a:ext cx="578487"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16" name="Arrow"/>
          <p:cNvSpPr/>
          <p:nvPr/>
        </p:nvSpPr>
        <p:spPr>
          <a:xfrm>
            <a:off x="5139694" y="3585550"/>
            <a:ext cx="578487"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17" name="Arrow"/>
          <p:cNvSpPr/>
          <p:nvPr/>
        </p:nvSpPr>
        <p:spPr>
          <a:xfrm>
            <a:off x="2939843" y="3585550"/>
            <a:ext cx="578488"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18" name="Observe world"/>
          <p:cNvSpPr txBox="1"/>
          <p:nvPr/>
        </p:nvSpPr>
        <p:spPr>
          <a:xfrm>
            <a:off x="990208" y="2288710"/>
            <a:ext cx="1745671"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100" b="0">
                <a:latin typeface="+mj-lt"/>
                <a:ea typeface="+mj-ea"/>
                <a:cs typeface="+mj-cs"/>
                <a:sym typeface="Avenir Book"/>
              </a:defRPr>
            </a:lvl1pPr>
          </a:lstStyle>
          <a:p>
            <a:r>
              <a:rPr sz="2050"/>
              <a:t>Observe world</a:t>
            </a:r>
          </a:p>
        </p:txBody>
      </p:sp>
      <p:pic>
        <p:nvPicPr>
          <p:cNvPr id="419" name="Image" descr="Image"/>
          <p:cNvPicPr>
            <a:picLocks noChangeAspect="1"/>
          </p:cNvPicPr>
          <p:nvPr/>
        </p:nvPicPr>
        <p:blipFill>
          <a:blip r:embed="rId2"/>
          <a:stretch>
            <a:fillRect/>
          </a:stretch>
        </p:blipFill>
        <p:spPr>
          <a:xfrm>
            <a:off x="8769350" y="2889250"/>
            <a:ext cx="2355850" cy="1822013"/>
          </a:xfrm>
          <a:prstGeom prst="rect">
            <a:avLst/>
          </a:prstGeom>
          <a:ln w="12700">
            <a:miter lim="400000"/>
          </a:ln>
        </p:spPr>
      </p:pic>
      <p:pic>
        <p:nvPicPr>
          <p:cNvPr id="420" name="Image" descr="Image"/>
          <p:cNvPicPr>
            <a:picLocks noChangeAspect="1"/>
          </p:cNvPicPr>
          <p:nvPr/>
        </p:nvPicPr>
        <p:blipFill>
          <a:blip r:embed="rId3"/>
          <a:srcRect/>
          <a:stretch>
            <a:fillRect/>
          </a:stretch>
        </p:blipFill>
        <p:spPr>
          <a:xfrm>
            <a:off x="4066225" y="3078894"/>
            <a:ext cx="578494" cy="887580"/>
          </a:xfrm>
          <a:prstGeom prst="rect">
            <a:avLst/>
          </a:prstGeom>
          <a:ln w="12700">
            <a:miter lim="400000"/>
          </a:ln>
        </p:spPr>
      </p:pic>
      <p:pic>
        <p:nvPicPr>
          <p:cNvPr id="421" name="Image" descr="Image"/>
          <p:cNvPicPr>
            <a:picLocks noChangeAspect="1"/>
          </p:cNvPicPr>
          <p:nvPr/>
        </p:nvPicPr>
        <p:blipFill>
          <a:blip r:embed="rId4"/>
          <a:srcRect t="13503" b="24014"/>
          <a:stretch>
            <a:fillRect/>
          </a:stretch>
        </p:blipFill>
        <p:spPr>
          <a:xfrm>
            <a:off x="3561697" y="4018936"/>
            <a:ext cx="1587501" cy="991907"/>
          </a:xfrm>
          <a:prstGeom prst="rect">
            <a:avLst/>
          </a:prstGeom>
          <a:ln w="12700">
            <a:miter lim="400000"/>
          </a:ln>
        </p:spPr>
      </p:pic>
      <p:pic>
        <p:nvPicPr>
          <p:cNvPr id="422" name="Image" descr="Image"/>
          <p:cNvPicPr>
            <a:picLocks noChangeAspect="1"/>
          </p:cNvPicPr>
          <p:nvPr/>
        </p:nvPicPr>
        <p:blipFill>
          <a:blip r:embed="rId5"/>
          <a:srcRect l="41" t="41" r="78" b="65"/>
          <a:stretch>
            <a:fillRect/>
          </a:stretch>
        </p:blipFill>
        <p:spPr>
          <a:xfrm>
            <a:off x="1080673" y="3023131"/>
            <a:ext cx="1587501" cy="1587699"/>
          </a:xfrm>
          <a:custGeom>
            <a:avLst/>
            <a:gdLst/>
            <a:ahLst/>
            <a:cxnLst>
              <a:cxn ang="0">
                <a:pos x="wd2" y="hd2"/>
              </a:cxn>
              <a:cxn ang="5400000">
                <a:pos x="wd2" y="hd2"/>
              </a:cxn>
              <a:cxn ang="10800000">
                <a:pos x="wd2" y="hd2"/>
              </a:cxn>
              <a:cxn ang="16200000">
                <a:pos x="wd2" y="hd2"/>
              </a:cxn>
            </a:cxnLst>
            <a:rect l="0" t="0" r="r" b="b"/>
            <a:pathLst>
              <a:path w="21600" h="21600" extrusionOk="0">
                <a:moveTo>
                  <a:pt x="10911" y="0"/>
                </a:moveTo>
                <a:cubicBezTo>
                  <a:pt x="8994" y="13"/>
                  <a:pt x="8749" y="49"/>
                  <a:pt x="8721" y="157"/>
                </a:cubicBezTo>
                <a:cubicBezTo>
                  <a:pt x="8690" y="276"/>
                  <a:pt x="8572" y="338"/>
                  <a:pt x="8289" y="381"/>
                </a:cubicBezTo>
                <a:cubicBezTo>
                  <a:pt x="8070" y="413"/>
                  <a:pt x="7876" y="494"/>
                  <a:pt x="7849" y="564"/>
                </a:cubicBezTo>
                <a:cubicBezTo>
                  <a:pt x="7822" y="633"/>
                  <a:pt x="7763" y="666"/>
                  <a:pt x="7717" y="637"/>
                </a:cubicBezTo>
                <a:cubicBezTo>
                  <a:pt x="7670" y="608"/>
                  <a:pt x="7558" y="623"/>
                  <a:pt x="7465" y="672"/>
                </a:cubicBezTo>
                <a:cubicBezTo>
                  <a:pt x="7354" y="732"/>
                  <a:pt x="7277" y="735"/>
                  <a:pt x="7241" y="678"/>
                </a:cubicBezTo>
                <a:cubicBezTo>
                  <a:pt x="7139" y="512"/>
                  <a:pt x="6770" y="584"/>
                  <a:pt x="6696" y="783"/>
                </a:cubicBezTo>
                <a:cubicBezTo>
                  <a:pt x="6636" y="946"/>
                  <a:pt x="6570" y="968"/>
                  <a:pt x="6237" y="948"/>
                </a:cubicBezTo>
                <a:cubicBezTo>
                  <a:pt x="5949" y="930"/>
                  <a:pt x="5835" y="958"/>
                  <a:pt x="5797" y="1058"/>
                </a:cubicBezTo>
                <a:cubicBezTo>
                  <a:pt x="5769" y="1132"/>
                  <a:pt x="5670" y="1193"/>
                  <a:pt x="5575" y="1193"/>
                </a:cubicBezTo>
                <a:cubicBezTo>
                  <a:pt x="5481" y="1193"/>
                  <a:pt x="5361" y="1269"/>
                  <a:pt x="5311" y="1363"/>
                </a:cubicBezTo>
                <a:cubicBezTo>
                  <a:pt x="5260" y="1458"/>
                  <a:pt x="5167" y="1536"/>
                  <a:pt x="5103" y="1536"/>
                </a:cubicBezTo>
                <a:cubicBezTo>
                  <a:pt x="5039" y="1536"/>
                  <a:pt x="4963" y="1595"/>
                  <a:pt x="4936" y="1666"/>
                </a:cubicBezTo>
                <a:cubicBezTo>
                  <a:pt x="4908" y="1736"/>
                  <a:pt x="4808" y="1793"/>
                  <a:pt x="4709" y="1793"/>
                </a:cubicBezTo>
                <a:cubicBezTo>
                  <a:pt x="4610" y="1793"/>
                  <a:pt x="4400" y="1930"/>
                  <a:pt x="4244" y="2095"/>
                </a:cubicBezTo>
                <a:cubicBezTo>
                  <a:pt x="4089" y="2260"/>
                  <a:pt x="3938" y="2392"/>
                  <a:pt x="3910" y="2392"/>
                </a:cubicBezTo>
                <a:cubicBezTo>
                  <a:pt x="3825" y="2392"/>
                  <a:pt x="3281" y="2963"/>
                  <a:pt x="3224" y="3113"/>
                </a:cubicBezTo>
                <a:cubicBezTo>
                  <a:pt x="3194" y="3189"/>
                  <a:pt x="3110" y="3250"/>
                  <a:pt x="3035" y="3250"/>
                </a:cubicBezTo>
                <a:cubicBezTo>
                  <a:pt x="2960" y="3250"/>
                  <a:pt x="2925" y="3295"/>
                  <a:pt x="2956" y="3345"/>
                </a:cubicBezTo>
                <a:cubicBezTo>
                  <a:pt x="2988" y="3395"/>
                  <a:pt x="2932" y="3455"/>
                  <a:pt x="2835" y="3480"/>
                </a:cubicBezTo>
                <a:cubicBezTo>
                  <a:pt x="2706" y="3514"/>
                  <a:pt x="2654" y="3608"/>
                  <a:pt x="2635" y="3839"/>
                </a:cubicBezTo>
                <a:cubicBezTo>
                  <a:pt x="2612" y="4121"/>
                  <a:pt x="2585" y="4149"/>
                  <a:pt x="2381" y="4125"/>
                </a:cubicBezTo>
                <a:cubicBezTo>
                  <a:pt x="2196" y="4104"/>
                  <a:pt x="2140" y="4148"/>
                  <a:pt x="2065" y="4363"/>
                </a:cubicBezTo>
                <a:cubicBezTo>
                  <a:pt x="2015" y="4507"/>
                  <a:pt x="1934" y="4625"/>
                  <a:pt x="1885" y="4625"/>
                </a:cubicBezTo>
                <a:cubicBezTo>
                  <a:pt x="1835" y="4625"/>
                  <a:pt x="1793" y="4685"/>
                  <a:pt x="1793" y="4757"/>
                </a:cubicBezTo>
                <a:cubicBezTo>
                  <a:pt x="1793" y="4829"/>
                  <a:pt x="1737" y="4908"/>
                  <a:pt x="1666" y="4935"/>
                </a:cubicBezTo>
                <a:cubicBezTo>
                  <a:pt x="1595" y="4962"/>
                  <a:pt x="1536" y="5041"/>
                  <a:pt x="1536" y="5108"/>
                </a:cubicBezTo>
                <a:cubicBezTo>
                  <a:pt x="1536" y="5175"/>
                  <a:pt x="1480" y="5252"/>
                  <a:pt x="1412" y="5278"/>
                </a:cubicBezTo>
                <a:cubicBezTo>
                  <a:pt x="1345" y="5304"/>
                  <a:pt x="1252" y="5437"/>
                  <a:pt x="1204" y="5575"/>
                </a:cubicBezTo>
                <a:cubicBezTo>
                  <a:pt x="1156" y="5713"/>
                  <a:pt x="1076" y="5826"/>
                  <a:pt x="1026" y="5826"/>
                </a:cubicBezTo>
                <a:cubicBezTo>
                  <a:pt x="976" y="5826"/>
                  <a:pt x="934" y="6001"/>
                  <a:pt x="934" y="6220"/>
                </a:cubicBezTo>
                <a:cubicBezTo>
                  <a:pt x="934" y="6540"/>
                  <a:pt x="905" y="6621"/>
                  <a:pt x="767" y="6657"/>
                </a:cubicBezTo>
                <a:cubicBezTo>
                  <a:pt x="625" y="6694"/>
                  <a:pt x="599" y="6766"/>
                  <a:pt x="618" y="7092"/>
                </a:cubicBezTo>
                <a:cubicBezTo>
                  <a:pt x="637" y="7406"/>
                  <a:pt x="613" y="7489"/>
                  <a:pt x="489" y="7521"/>
                </a:cubicBezTo>
                <a:cubicBezTo>
                  <a:pt x="374" y="7551"/>
                  <a:pt x="333" y="7651"/>
                  <a:pt x="327" y="7915"/>
                </a:cubicBezTo>
                <a:cubicBezTo>
                  <a:pt x="315" y="8381"/>
                  <a:pt x="213" y="8706"/>
                  <a:pt x="89" y="8679"/>
                </a:cubicBezTo>
                <a:cubicBezTo>
                  <a:pt x="29" y="8667"/>
                  <a:pt x="9" y="10203"/>
                  <a:pt x="0" y="13096"/>
                </a:cubicBezTo>
                <a:lnTo>
                  <a:pt x="181" y="13177"/>
                </a:lnTo>
                <a:cubicBezTo>
                  <a:pt x="344" y="13250"/>
                  <a:pt x="367" y="13320"/>
                  <a:pt x="346" y="13668"/>
                </a:cubicBezTo>
                <a:cubicBezTo>
                  <a:pt x="330" y="13930"/>
                  <a:pt x="369" y="14145"/>
                  <a:pt x="456" y="14279"/>
                </a:cubicBezTo>
                <a:cubicBezTo>
                  <a:pt x="531" y="14392"/>
                  <a:pt x="591" y="14566"/>
                  <a:pt x="591" y="14665"/>
                </a:cubicBezTo>
                <a:cubicBezTo>
                  <a:pt x="591" y="14787"/>
                  <a:pt x="640" y="14836"/>
                  <a:pt x="742" y="14818"/>
                </a:cubicBezTo>
                <a:cubicBezTo>
                  <a:pt x="861" y="14799"/>
                  <a:pt x="899" y="14864"/>
                  <a:pt x="921" y="15134"/>
                </a:cubicBezTo>
                <a:cubicBezTo>
                  <a:pt x="936" y="15322"/>
                  <a:pt x="978" y="15516"/>
                  <a:pt x="1015" y="15564"/>
                </a:cubicBezTo>
                <a:cubicBezTo>
                  <a:pt x="1053" y="15611"/>
                  <a:pt x="1130" y="15793"/>
                  <a:pt x="1185" y="15966"/>
                </a:cubicBezTo>
                <a:cubicBezTo>
                  <a:pt x="1241" y="16139"/>
                  <a:pt x="1344" y="16301"/>
                  <a:pt x="1412" y="16328"/>
                </a:cubicBezTo>
                <a:cubicBezTo>
                  <a:pt x="1481" y="16354"/>
                  <a:pt x="1536" y="16433"/>
                  <a:pt x="1536" y="16506"/>
                </a:cubicBezTo>
                <a:cubicBezTo>
                  <a:pt x="1536" y="16578"/>
                  <a:pt x="1577" y="16638"/>
                  <a:pt x="1625" y="16638"/>
                </a:cubicBezTo>
                <a:cubicBezTo>
                  <a:pt x="1674" y="16638"/>
                  <a:pt x="1739" y="16704"/>
                  <a:pt x="1768" y="16787"/>
                </a:cubicBezTo>
                <a:cubicBezTo>
                  <a:pt x="1798" y="16869"/>
                  <a:pt x="1891" y="17038"/>
                  <a:pt x="1976" y="17162"/>
                </a:cubicBezTo>
                <a:cubicBezTo>
                  <a:pt x="2062" y="17285"/>
                  <a:pt x="2106" y="17410"/>
                  <a:pt x="2076" y="17440"/>
                </a:cubicBezTo>
                <a:cubicBezTo>
                  <a:pt x="2046" y="17470"/>
                  <a:pt x="2088" y="17497"/>
                  <a:pt x="2168" y="17497"/>
                </a:cubicBezTo>
                <a:cubicBezTo>
                  <a:pt x="2248" y="17497"/>
                  <a:pt x="2339" y="17563"/>
                  <a:pt x="2371" y="17645"/>
                </a:cubicBezTo>
                <a:cubicBezTo>
                  <a:pt x="2402" y="17727"/>
                  <a:pt x="2533" y="17891"/>
                  <a:pt x="2659" y="18009"/>
                </a:cubicBezTo>
                <a:cubicBezTo>
                  <a:pt x="2786" y="18128"/>
                  <a:pt x="2914" y="18311"/>
                  <a:pt x="2946" y="18414"/>
                </a:cubicBezTo>
                <a:cubicBezTo>
                  <a:pt x="2977" y="18518"/>
                  <a:pt x="3088" y="18629"/>
                  <a:pt x="3191" y="18660"/>
                </a:cubicBezTo>
                <a:cubicBezTo>
                  <a:pt x="3295" y="18691"/>
                  <a:pt x="3478" y="18819"/>
                  <a:pt x="3596" y="18946"/>
                </a:cubicBezTo>
                <a:cubicBezTo>
                  <a:pt x="3715" y="19073"/>
                  <a:pt x="3879" y="19204"/>
                  <a:pt x="3961" y="19235"/>
                </a:cubicBezTo>
                <a:cubicBezTo>
                  <a:pt x="4043" y="19267"/>
                  <a:pt x="4109" y="19354"/>
                  <a:pt x="4109" y="19429"/>
                </a:cubicBezTo>
                <a:cubicBezTo>
                  <a:pt x="4109" y="19505"/>
                  <a:pt x="4147" y="19541"/>
                  <a:pt x="4193" y="19513"/>
                </a:cubicBezTo>
                <a:cubicBezTo>
                  <a:pt x="4239" y="19485"/>
                  <a:pt x="4325" y="19541"/>
                  <a:pt x="4385" y="19637"/>
                </a:cubicBezTo>
                <a:cubicBezTo>
                  <a:pt x="4445" y="19734"/>
                  <a:pt x="4587" y="19813"/>
                  <a:pt x="4698" y="19813"/>
                </a:cubicBezTo>
                <a:cubicBezTo>
                  <a:pt x="4827" y="19813"/>
                  <a:pt x="4915" y="19874"/>
                  <a:pt x="4944" y="19983"/>
                </a:cubicBezTo>
                <a:cubicBezTo>
                  <a:pt x="4968" y="20077"/>
                  <a:pt x="5025" y="20130"/>
                  <a:pt x="5071" y="20102"/>
                </a:cubicBezTo>
                <a:cubicBezTo>
                  <a:pt x="5116" y="20074"/>
                  <a:pt x="5229" y="20132"/>
                  <a:pt x="5322" y="20231"/>
                </a:cubicBezTo>
                <a:cubicBezTo>
                  <a:pt x="5414" y="20331"/>
                  <a:pt x="5548" y="20412"/>
                  <a:pt x="5619" y="20412"/>
                </a:cubicBezTo>
                <a:cubicBezTo>
                  <a:pt x="5689" y="20412"/>
                  <a:pt x="5769" y="20473"/>
                  <a:pt x="5797" y="20547"/>
                </a:cubicBezTo>
                <a:cubicBezTo>
                  <a:pt x="5835" y="20645"/>
                  <a:pt x="5945" y="20676"/>
                  <a:pt x="6202" y="20658"/>
                </a:cubicBezTo>
                <a:cubicBezTo>
                  <a:pt x="6483" y="20638"/>
                  <a:pt x="6570" y="20664"/>
                  <a:pt x="6639" y="20801"/>
                </a:cubicBezTo>
                <a:cubicBezTo>
                  <a:pt x="6706" y="20931"/>
                  <a:pt x="6811" y="20972"/>
                  <a:pt x="7071" y="20968"/>
                </a:cubicBezTo>
                <a:cubicBezTo>
                  <a:pt x="7481" y="20962"/>
                  <a:pt x="7830" y="21069"/>
                  <a:pt x="7762" y="21179"/>
                </a:cubicBezTo>
                <a:cubicBezTo>
                  <a:pt x="7735" y="21223"/>
                  <a:pt x="7915" y="21254"/>
                  <a:pt x="8176" y="21252"/>
                </a:cubicBezTo>
                <a:cubicBezTo>
                  <a:pt x="8725" y="21247"/>
                  <a:pt x="8884" y="21315"/>
                  <a:pt x="8737" y="21492"/>
                </a:cubicBezTo>
                <a:cubicBezTo>
                  <a:pt x="8683" y="21557"/>
                  <a:pt x="9170" y="21586"/>
                  <a:pt x="10786" y="21600"/>
                </a:cubicBezTo>
                <a:cubicBezTo>
                  <a:pt x="12408" y="21586"/>
                  <a:pt x="12922" y="21559"/>
                  <a:pt x="12898" y="21495"/>
                </a:cubicBezTo>
                <a:cubicBezTo>
                  <a:pt x="12841" y="21346"/>
                  <a:pt x="13000" y="21233"/>
                  <a:pt x="13082" y="21365"/>
                </a:cubicBezTo>
                <a:cubicBezTo>
                  <a:pt x="13125" y="21435"/>
                  <a:pt x="13161" y="21431"/>
                  <a:pt x="13208" y="21354"/>
                </a:cubicBezTo>
                <a:cubicBezTo>
                  <a:pt x="13246" y="21294"/>
                  <a:pt x="13473" y="21242"/>
                  <a:pt x="13735" y="21236"/>
                </a:cubicBezTo>
                <a:cubicBezTo>
                  <a:pt x="14002" y="21229"/>
                  <a:pt x="14278" y="21168"/>
                  <a:pt x="14394" y="21087"/>
                </a:cubicBezTo>
                <a:cubicBezTo>
                  <a:pt x="14503" y="21011"/>
                  <a:pt x="14660" y="20965"/>
                  <a:pt x="14745" y="20987"/>
                </a:cubicBezTo>
                <a:cubicBezTo>
                  <a:pt x="14849" y="21014"/>
                  <a:pt x="14916" y="20970"/>
                  <a:pt x="14947" y="20849"/>
                </a:cubicBezTo>
                <a:cubicBezTo>
                  <a:pt x="14981" y="20719"/>
                  <a:pt x="15063" y="20671"/>
                  <a:pt x="15250" y="20671"/>
                </a:cubicBezTo>
                <a:cubicBezTo>
                  <a:pt x="15431" y="20671"/>
                  <a:pt x="15518" y="20623"/>
                  <a:pt x="15549" y="20504"/>
                </a:cubicBezTo>
                <a:cubicBezTo>
                  <a:pt x="15585" y="20367"/>
                  <a:pt x="15643" y="20343"/>
                  <a:pt x="15879" y="20380"/>
                </a:cubicBezTo>
                <a:cubicBezTo>
                  <a:pt x="16125" y="20419"/>
                  <a:pt x="16211" y="20383"/>
                  <a:pt x="16467" y="20123"/>
                </a:cubicBezTo>
                <a:cubicBezTo>
                  <a:pt x="16632" y="19956"/>
                  <a:pt x="16852" y="19817"/>
                  <a:pt x="16953" y="19816"/>
                </a:cubicBezTo>
                <a:cubicBezTo>
                  <a:pt x="17054" y="19814"/>
                  <a:pt x="17158" y="19754"/>
                  <a:pt x="17186" y="19683"/>
                </a:cubicBezTo>
                <a:cubicBezTo>
                  <a:pt x="17213" y="19612"/>
                  <a:pt x="17294" y="19554"/>
                  <a:pt x="17366" y="19554"/>
                </a:cubicBezTo>
                <a:cubicBezTo>
                  <a:pt x="17439" y="19554"/>
                  <a:pt x="17499" y="19496"/>
                  <a:pt x="17499" y="19424"/>
                </a:cubicBezTo>
                <a:cubicBezTo>
                  <a:pt x="17499" y="19352"/>
                  <a:pt x="17565" y="19267"/>
                  <a:pt x="17647" y="19235"/>
                </a:cubicBezTo>
                <a:cubicBezTo>
                  <a:pt x="17729" y="19204"/>
                  <a:pt x="17893" y="19073"/>
                  <a:pt x="18012" y="18946"/>
                </a:cubicBezTo>
                <a:cubicBezTo>
                  <a:pt x="18130" y="18819"/>
                  <a:pt x="18313" y="18691"/>
                  <a:pt x="18417" y="18660"/>
                </a:cubicBezTo>
                <a:cubicBezTo>
                  <a:pt x="18520" y="18629"/>
                  <a:pt x="18631" y="18518"/>
                  <a:pt x="18662" y="18414"/>
                </a:cubicBezTo>
                <a:cubicBezTo>
                  <a:pt x="18694" y="18311"/>
                  <a:pt x="18822" y="18128"/>
                  <a:pt x="18949" y="18009"/>
                </a:cubicBezTo>
                <a:cubicBezTo>
                  <a:pt x="19075" y="17891"/>
                  <a:pt x="19206" y="17727"/>
                  <a:pt x="19238" y="17645"/>
                </a:cubicBezTo>
                <a:cubicBezTo>
                  <a:pt x="19269" y="17563"/>
                  <a:pt x="19354" y="17497"/>
                  <a:pt x="19427" y="17497"/>
                </a:cubicBezTo>
                <a:cubicBezTo>
                  <a:pt x="19499" y="17497"/>
                  <a:pt x="19556" y="17436"/>
                  <a:pt x="19556" y="17364"/>
                </a:cubicBezTo>
                <a:cubicBezTo>
                  <a:pt x="19556" y="17292"/>
                  <a:pt x="19615" y="17211"/>
                  <a:pt x="19686" y="17183"/>
                </a:cubicBezTo>
                <a:cubicBezTo>
                  <a:pt x="19756" y="17156"/>
                  <a:pt x="19815" y="17044"/>
                  <a:pt x="19815" y="16932"/>
                </a:cubicBezTo>
                <a:cubicBezTo>
                  <a:pt x="19815" y="16821"/>
                  <a:pt x="19887" y="16689"/>
                  <a:pt x="19977" y="16641"/>
                </a:cubicBezTo>
                <a:cubicBezTo>
                  <a:pt x="20067" y="16593"/>
                  <a:pt x="20226" y="16369"/>
                  <a:pt x="20328" y="16144"/>
                </a:cubicBezTo>
                <a:cubicBezTo>
                  <a:pt x="20431" y="15919"/>
                  <a:pt x="20549" y="15670"/>
                  <a:pt x="20593" y="15588"/>
                </a:cubicBezTo>
                <a:cubicBezTo>
                  <a:pt x="20637" y="15506"/>
                  <a:pt x="20675" y="15352"/>
                  <a:pt x="20677" y="15245"/>
                </a:cubicBezTo>
                <a:cubicBezTo>
                  <a:pt x="20678" y="15138"/>
                  <a:pt x="20790" y="14940"/>
                  <a:pt x="20928" y="14805"/>
                </a:cubicBezTo>
                <a:cubicBezTo>
                  <a:pt x="21141" y="14595"/>
                  <a:pt x="21164" y="14535"/>
                  <a:pt x="21076" y="14392"/>
                </a:cubicBezTo>
                <a:cubicBezTo>
                  <a:pt x="20992" y="14254"/>
                  <a:pt x="21001" y="14205"/>
                  <a:pt x="21125" y="14114"/>
                </a:cubicBezTo>
                <a:cubicBezTo>
                  <a:pt x="21224" y="14040"/>
                  <a:pt x="21273" y="13886"/>
                  <a:pt x="21273" y="13658"/>
                </a:cubicBezTo>
                <a:cubicBezTo>
                  <a:pt x="21273" y="13331"/>
                  <a:pt x="21437" y="13055"/>
                  <a:pt x="21560" y="13177"/>
                </a:cubicBezTo>
                <a:cubicBezTo>
                  <a:pt x="21575" y="13193"/>
                  <a:pt x="21590" y="12461"/>
                  <a:pt x="21600" y="11271"/>
                </a:cubicBezTo>
                <a:cubicBezTo>
                  <a:pt x="21587" y="9625"/>
                  <a:pt x="21567" y="8420"/>
                  <a:pt x="21541" y="8436"/>
                </a:cubicBezTo>
                <a:cubicBezTo>
                  <a:pt x="21389" y="8530"/>
                  <a:pt x="21240" y="8210"/>
                  <a:pt x="21263" y="7837"/>
                </a:cubicBezTo>
                <a:cubicBezTo>
                  <a:pt x="21282" y="7527"/>
                  <a:pt x="21248" y="7423"/>
                  <a:pt x="21068" y="7257"/>
                </a:cubicBezTo>
                <a:cubicBezTo>
                  <a:pt x="20896" y="7097"/>
                  <a:pt x="20872" y="7032"/>
                  <a:pt x="20955" y="6946"/>
                </a:cubicBezTo>
                <a:cubicBezTo>
                  <a:pt x="21037" y="6861"/>
                  <a:pt x="21018" y="6812"/>
                  <a:pt x="20866" y="6709"/>
                </a:cubicBezTo>
                <a:cubicBezTo>
                  <a:pt x="20759" y="6637"/>
                  <a:pt x="20674" y="6492"/>
                  <a:pt x="20674" y="6387"/>
                </a:cubicBezTo>
                <a:cubicBezTo>
                  <a:pt x="20674" y="6282"/>
                  <a:pt x="20621" y="6084"/>
                  <a:pt x="20558" y="5947"/>
                </a:cubicBezTo>
                <a:cubicBezTo>
                  <a:pt x="20495" y="5810"/>
                  <a:pt x="20370" y="5535"/>
                  <a:pt x="20280" y="5337"/>
                </a:cubicBezTo>
                <a:cubicBezTo>
                  <a:pt x="20189" y="5139"/>
                  <a:pt x="20046" y="4959"/>
                  <a:pt x="19964" y="4938"/>
                </a:cubicBezTo>
                <a:cubicBezTo>
                  <a:pt x="19872" y="4913"/>
                  <a:pt x="19815" y="4815"/>
                  <a:pt x="19815" y="4684"/>
                </a:cubicBezTo>
                <a:cubicBezTo>
                  <a:pt x="19815" y="4567"/>
                  <a:pt x="19763" y="4452"/>
                  <a:pt x="19699" y="4427"/>
                </a:cubicBezTo>
                <a:cubicBezTo>
                  <a:pt x="19635" y="4403"/>
                  <a:pt x="19557" y="4267"/>
                  <a:pt x="19529" y="4125"/>
                </a:cubicBezTo>
                <a:cubicBezTo>
                  <a:pt x="19495" y="3956"/>
                  <a:pt x="19409" y="3846"/>
                  <a:pt x="19281" y="3807"/>
                </a:cubicBezTo>
                <a:cubicBezTo>
                  <a:pt x="19049" y="3736"/>
                  <a:pt x="18614" y="3291"/>
                  <a:pt x="18614" y="3126"/>
                </a:cubicBezTo>
                <a:cubicBezTo>
                  <a:pt x="18614" y="3063"/>
                  <a:pt x="18499" y="2970"/>
                  <a:pt x="18357" y="2921"/>
                </a:cubicBezTo>
                <a:cubicBezTo>
                  <a:pt x="18216" y="2872"/>
                  <a:pt x="18098" y="2795"/>
                  <a:pt x="18098" y="2751"/>
                </a:cubicBezTo>
                <a:cubicBezTo>
                  <a:pt x="18098" y="2707"/>
                  <a:pt x="18013" y="2649"/>
                  <a:pt x="17909" y="2621"/>
                </a:cubicBezTo>
                <a:cubicBezTo>
                  <a:pt x="17805" y="2594"/>
                  <a:pt x="17743" y="2550"/>
                  <a:pt x="17771" y="2521"/>
                </a:cubicBezTo>
                <a:cubicBezTo>
                  <a:pt x="17836" y="2457"/>
                  <a:pt x="17478" y="2072"/>
                  <a:pt x="17393" y="2114"/>
                </a:cubicBezTo>
                <a:cubicBezTo>
                  <a:pt x="17360" y="2131"/>
                  <a:pt x="17281" y="2064"/>
                  <a:pt x="17221" y="1968"/>
                </a:cubicBezTo>
                <a:cubicBezTo>
                  <a:pt x="17161" y="1872"/>
                  <a:pt x="17024" y="1793"/>
                  <a:pt x="16916" y="1793"/>
                </a:cubicBezTo>
                <a:cubicBezTo>
                  <a:pt x="16807" y="1793"/>
                  <a:pt x="16697" y="1736"/>
                  <a:pt x="16670" y="1666"/>
                </a:cubicBezTo>
                <a:cubicBezTo>
                  <a:pt x="16643" y="1595"/>
                  <a:pt x="16569" y="1536"/>
                  <a:pt x="16505" y="1536"/>
                </a:cubicBezTo>
                <a:cubicBezTo>
                  <a:pt x="16441" y="1536"/>
                  <a:pt x="16348" y="1458"/>
                  <a:pt x="16297" y="1363"/>
                </a:cubicBezTo>
                <a:cubicBezTo>
                  <a:pt x="16247" y="1269"/>
                  <a:pt x="16127" y="1193"/>
                  <a:pt x="16033" y="1193"/>
                </a:cubicBezTo>
                <a:cubicBezTo>
                  <a:pt x="15938" y="1193"/>
                  <a:pt x="15841" y="1134"/>
                  <a:pt x="15814" y="1064"/>
                </a:cubicBezTo>
                <a:cubicBezTo>
                  <a:pt x="15780" y="977"/>
                  <a:pt x="15643" y="934"/>
                  <a:pt x="15390" y="934"/>
                </a:cubicBezTo>
                <a:cubicBezTo>
                  <a:pt x="15110" y="934"/>
                  <a:pt x="14994" y="895"/>
                  <a:pt x="14928" y="772"/>
                </a:cubicBezTo>
                <a:cubicBezTo>
                  <a:pt x="14859" y="642"/>
                  <a:pt x="14769" y="615"/>
                  <a:pt x="14488" y="643"/>
                </a:cubicBezTo>
                <a:cubicBezTo>
                  <a:pt x="14192" y="671"/>
                  <a:pt x="14126" y="648"/>
                  <a:pt x="14089" y="505"/>
                </a:cubicBezTo>
                <a:cubicBezTo>
                  <a:pt x="14052" y="363"/>
                  <a:pt x="13973" y="335"/>
                  <a:pt x="13619" y="335"/>
                </a:cubicBezTo>
                <a:cubicBezTo>
                  <a:pt x="13264" y="335"/>
                  <a:pt x="13184" y="305"/>
                  <a:pt x="13146" y="162"/>
                </a:cubicBezTo>
                <a:cubicBezTo>
                  <a:pt x="13116" y="48"/>
                  <a:pt x="12908" y="13"/>
                  <a:pt x="10911" y="0"/>
                </a:cubicBezTo>
                <a:close/>
              </a:path>
            </a:pathLst>
          </a:custGeom>
          <a:ln w="12700">
            <a:miter lim="400000"/>
          </a:ln>
        </p:spPr>
      </p:pic>
      <p:pic>
        <p:nvPicPr>
          <p:cNvPr id="423" name="Image" descr="Image"/>
          <p:cNvPicPr>
            <a:picLocks noChangeAspect="1"/>
          </p:cNvPicPr>
          <p:nvPr/>
        </p:nvPicPr>
        <p:blipFill>
          <a:blip r:embed="rId6"/>
          <a:stretch>
            <a:fillRect/>
          </a:stretch>
        </p:blipFill>
        <p:spPr>
          <a:xfrm>
            <a:off x="10322148" y="5894363"/>
            <a:ext cx="560295" cy="361858"/>
          </a:xfrm>
          <a:prstGeom prst="rect">
            <a:avLst/>
          </a:prstGeom>
          <a:ln w="12700">
            <a:miter lim="400000"/>
          </a:ln>
        </p:spPr>
      </p:pic>
      <p:pic>
        <p:nvPicPr>
          <p:cNvPr id="424" name="Image" descr="Image"/>
          <p:cNvPicPr>
            <a:picLocks noChangeAspect="1"/>
          </p:cNvPicPr>
          <p:nvPr/>
        </p:nvPicPr>
        <p:blipFill>
          <a:blip r:embed="rId7"/>
          <a:stretch>
            <a:fillRect/>
          </a:stretch>
        </p:blipFill>
        <p:spPr>
          <a:xfrm>
            <a:off x="10213967" y="4813186"/>
            <a:ext cx="776749" cy="776749"/>
          </a:xfrm>
          <a:prstGeom prst="rect">
            <a:avLst/>
          </a:prstGeom>
          <a:ln w="12700">
            <a:miter lim="400000"/>
          </a:ln>
        </p:spPr>
      </p:pic>
      <p:pic>
        <p:nvPicPr>
          <p:cNvPr id="425" name="Image" descr="Image"/>
          <p:cNvPicPr>
            <a:picLocks noChangeAspect="1"/>
          </p:cNvPicPr>
          <p:nvPr/>
        </p:nvPicPr>
        <p:blipFill>
          <a:blip r:embed="rId8"/>
          <a:stretch>
            <a:fillRect/>
          </a:stretch>
        </p:blipFill>
        <p:spPr>
          <a:xfrm>
            <a:off x="9195494" y="5079651"/>
            <a:ext cx="537069" cy="358118"/>
          </a:xfrm>
          <a:prstGeom prst="rect">
            <a:avLst/>
          </a:prstGeom>
          <a:ln w="12700">
            <a:miter lim="400000"/>
          </a:ln>
        </p:spPr>
      </p:pic>
      <p:pic>
        <p:nvPicPr>
          <p:cNvPr id="426" name="Image" descr="Image"/>
          <p:cNvPicPr>
            <a:picLocks noChangeAspect="1"/>
          </p:cNvPicPr>
          <p:nvPr/>
        </p:nvPicPr>
        <p:blipFill>
          <a:blip r:embed="rId9"/>
          <a:stretch>
            <a:fillRect/>
          </a:stretch>
        </p:blipFill>
        <p:spPr>
          <a:xfrm>
            <a:off x="9253021" y="5815557"/>
            <a:ext cx="422014" cy="519564"/>
          </a:xfrm>
          <a:prstGeom prst="rect">
            <a:avLst/>
          </a:prstGeom>
          <a:ln w="12700">
            <a:miter lim="400000"/>
          </a:ln>
        </p:spPr>
      </p:pic>
      <p:sp>
        <p:nvSpPr>
          <p:cNvPr id="427" name="(Miller, 1995)"/>
          <p:cNvSpPr txBox="1"/>
          <p:nvPr/>
        </p:nvSpPr>
        <p:spPr>
          <a:xfrm>
            <a:off x="9073122" y="5524070"/>
            <a:ext cx="798295"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(Miller, 1995)</a:t>
            </a:r>
          </a:p>
        </p:txBody>
      </p:sp>
      <p:sp>
        <p:nvSpPr>
          <p:cNvPr id="428" name="(Sap et al., 2019)"/>
          <p:cNvSpPr txBox="1"/>
          <p:nvPr/>
        </p:nvSpPr>
        <p:spPr>
          <a:xfrm>
            <a:off x="10099612" y="6327171"/>
            <a:ext cx="1027525"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(Sap et al., 2019)</a:t>
            </a:r>
          </a:p>
        </p:txBody>
      </p:sp>
      <p:sp>
        <p:nvSpPr>
          <p:cNvPr id="429" name="(Lenat, 1995)"/>
          <p:cNvSpPr txBox="1"/>
          <p:nvPr/>
        </p:nvSpPr>
        <p:spPr>
          <a:xfrm>
            <a:off x="9069502" y="6327171"/>
            <a:ext cx="807913"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(Lenat, 1995)</a:t>
            </a:r>
          </a:p>
        </p:txBody>
      </p:sp>
      <p:sp>
        <p:nvSpPr>
          <p:cNvPr id="430" name="(Singh et al., 2002)"/>
          <p:cNvSpPr txBox="1"/>
          <p:nvPr/>
        </p:nvSpPr>
        <p:spPr>
          <a:xfrm>
            <a:off x="10046717" y="5524070"/>
            <a:ext cx="1126912" cy="20518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(Singh et al., 2002)</a:t>
            </a:r>
          </a:p>
        </p:txBody>
      </p:sp>
      <p:pic>
        <p:nvPicPr>
          <p:cNvPr id="431" name="Image" descr="Image"/>
          <p:cNvPicPr>
            <a:picLocks noChangeAspect="1"/>
          </p:cNvPicPr>
          <p:nvPr/>
        </p:nvPicPr>
        <p:blipFill>
          <a:blip r:embed="rId10"/>
          <a:stretch>
            <a:fillRect/>
          </a:stretch>
        </p:blipFill>
        <p:spPr>
          <a:xfrm>
            <a:off x="3703097" y="2822437"/>
            <a:ext cx="1370112" cy="2052747"/>
          </a:xfrm>
          <a:prstGeom prst="rect">
            <a:avLst/>
          </a:prstGeom>
          <a:ln w="12700">
            <a:miter lim="400000"/>
          </a:ln>
        </p:spPr>
      </p:pic>
      <p:sp>
        <p:nvSpPr>
          <p:cNvPr id="432" name="Constructing Symbolic Knowledge Graphs"/>
          <p:cNvSpPr txBox="1">
            <a:spLocks noGrp="1"/>
          </p:cNvSpPr>
          <p:nvPr>
            <p:ph type="title"/>
          </p:nvPr>
        </p:nvSpPr>
        <p:spPr>
          <a:prstGeom prst="rect">
            <a:avLst/>
          </a:prstGeom>
        </p:spPr>
        <p:txBody>
          <a:bodyPr/>
          <a:lstStyle/>
          <a:p>
            <a:r>
              <a:t>Constructing Symbolic Knowledge Graphs</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431"/>
                                        </p:tgtEl>
                                        <p:attrNameLst>
                                          <p:attrName>style.visibility</p:attrName>
                                        </p:attrNameLst>
                                      </p:cBhvr>
                                      <p:to>
                                        <p:strVal val="visible"/>
                                      </p:to>
                                    </p:set>
                                    <p:anim calcmode="lin" valueType="num">
                                      <p:cBhvr>
                                        <p:cTn id="7" dur="600" fill="hold"/>
                                        <p:tgtEl>
                                          <p:spTgt spid="431"/>
                                        </p:tgtEl>
                                        <p:attrNameLst>
                                          <p:attrName>ppt_x</p:attrName>
                                        </p:attrNameLst>
                                      </p:cBhvr>
                                      <p:tavLst>
                                        <p:tav tm="0">
                                          <p:val>
                                            <p:strVal val="0-#ppt_w/2"/>
                                          </p:val>
                                        </p:tav>
                                        <p:tav tm="100000">
                                          <p:val>
                                            <p:strVal val="#ppt_x"/>
                                          </p:val>
                                        </p:tav>
                                      </p:tavLst>
                                    </p:anim>
                                    <p:anim calcmode="lin" valueType="num">
                                      <p:cBhvr>
                                        <p:cTn id="8" dur="600" fill="hold"/>
                                        <p:tgtEl>
                                          <p:spTgt spid="4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 grpId="0"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Commonsense knowledge is immeasurably vast, making it impossible to manually enumerate"/>
          <p:cNvSpPr txBox="1"/>
          <p:nvPr/>
        </p:nvSpPr>
        <p:spPr>
          <a:xfrm>
            <a:off x="844550" y="2039046"/>
            <a:ext cx="10502900" cy="3719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marL="311150" indent="-311150">
              <a:spcBef>
                <a:spcPts val="2950"/>
              </a:spcBef>
              <a:buSzPct val="125000"/>
              <a:buChar char="•"/>
              <a:defRPr sz="5400" b="0">
                <a:latin typeface="+mj-lt"/>
                <a:ea typeface="+mj-ea"/>
                <a:cs typeface="+mj-cs"/>
                <a:sym typeface="Avenir Book"/>
              </a:defRPr>
            </a:pPr>
            <a:r>
              <a:rPr sz="2700"/>
              <a:t>Commonsense knowledge is </a:t>
            </a:r>
            <a:r>
              <a:rPr sz="2700">
                <a:latin typeface="Avenir Heavy"/>
                <a:ea typeface="Avenir Heavy"/>
                <a:cs typeface="Avenir Heavy"/>
                <a:sym typeface="Avenir Heavy"/>
              </a:rPr>
              <a:t>immeasurably vast</a:t>
            </a:r>
            <a:r>
              <a:rPr sz="2700"/>
              <a:t>, making it </a:t>
            </a:r>
            <a:r>
              <a:rPr sz="2700">
                <a:latin typeface="Avenir Heavy"/>
                <a:ea typeface="Avenir Heavy"/>
                <a:cs typeface="Avenir Heavy"/>
                <a:sym typeface="Avenir Heavy"/>
              </a:rPr>
              <a:t>impossible to manually enumerate</a:t>
            </a:r>
          </a:p>
        </p:txBody>
      </p:sp>
      <p:sp>
        <p:nvSpPr>
          <p:cNvPr id="435" name="Challenges of Prior Approaches"/>
          <p:cNvSpPr txBox="1">
            <a:spLocks noGrp="1"/>
          </p:cNvSpPr>
          <p:nvPr>
            <p:ph type="title"/>
          </p:nvPr>
        </p:nvSpPr>
        <p:spPr>
          <a:prstGeom prst="rect">
            <a:avLst/>
          </a:prstGeom>
        </p:spPr>
        <p:txBody>
          <a:bodyPr/>
          <a:lstStyle>
            <a:lvl1pPr>
              <a:defRPr>
                <a:latin typeface="+mj-lt"/>
                <a:ea typeface="+mj-ea"/>
                <a:cs typeface="+mj-cs"/>
                <a:sym typeface="Avenir Book"/>
              </a:defRPr>
            </a:lvl1pPr>
          </a:lstStyle>
          <a:p>
            <a:r>
              <a:t>Challenges of Prior Approaches</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Constructing Knowledge Graphs Automatically"/>
          <p:cNvSpPr txBox="1">
            <a:spLocks noGrp="1"/>
          </p:cNvSpPr>
          <p:nvPr>
            <p:ph type="title"/>
          </p:nvPr>
        </p:nvSpPr>
        <p:spPr>
          <a:prstGeom prst="rect">
            <a:avLst/>
          </a:prstGeom>
        </p:spPr>
        <p:txBody>
          <a:bodyPr/>
          <a:lstStyle/>
          <a:p>
            <a:r>
              <a:t>Constructing Knowledge Graphs Automatically</a:t>
            </a:r>
          </a:p>
        </p:txBody>
      </p:sp>
      <p:sp>
        <p:nvSpPr>
          <p:cNvPr id="438" name="Text"/>
          <p:cNvSpPr txBox="1"/>
          <p:nvPr/>
        </p:nvSpPr>
        <p:spPr>
          <a:xfrm>
            <a:off x="7186791" y="6579533"/>
            <a:ext cx="89768" cy="501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457200">
              <a:lnSpc>
                <a:spcPts val="4200"/>
              </a:lnSpc>
              <a:defRPr sz="2400" b="0" u="sng">
                <a:solidFill>
                  <a:srgbClr val="0000EE"/>
                </a:solidFill>
                <a:latin typeface="Times Roman"/>
                <a:ea typeface="Times Roman"/>
                <a:cs typeface="Times Roman"/>
                <a:sym typeface="Times Roman"/>
                <a:hlinkClick r:id=""/>
              </a:defRPr>
            </a:lvl1pPr>
          </a:lstStyle>
          <a:p>
            <a:r>
              <a:rPr sz="1200"/>
              <a:t> </a:t>
            </a:r>
          </a:p>
        </p:txBody>
      </p:sp>
      <p:pic>
        <p:nvPicPr>
          <p:cNvPr id="439" name="Image" descr="Image"/>
          <p:cNvPicPr>
            <a:picLocks noChangeAspect="1"/>
          </p:cNvPicPr>
          <p:nvPr/>
        </p:nvPicPr>
        <p:blipFill>
          <a:blip r:embed="rId2"/>
          <a:srcRect l="18214" t="34994" r="13680" b="37647"/>
          <a:stretch>
            <a:fillRect/>
          </a:stretch>
        </p:blipFill>
        <p:spPr>
          <a:xfrm>
            <a:off x="8325254" y="5208245"/>
            <a:ext cx="1749222" cy="395394"/>
          </a:xfrm>
          <a:prstGeom prst="rect">
            <a:avLst/>
          </a:prstGeom>
          <a:ln w="12700">
            <a:miter lim="400000"/>
          </a:ln>
        </p:spPr>
      </p:pic>
      <p:grpSp>
        <p:nvGrpSpPr>
          <p:cNvPr id="442" name="Group"/>
          <p:cNvGrpSpPr/>
          <p:nvPr/>
        </p:nvGrpSpPr>
        <p:grpSpPr>
          <a:xfrm>
            <a:off x="10414386" y="5157019"/>
            <a:ext cx="952184" cy="511364"/>
            <a:chOff x="0" y="32684"/>
            <a:chExt cx="1904367" cy="1022725"/>
          </a:xfrm>
        </p:grpSpPr>
        <p:sp>
          <p:nvSpPr>
            <p:cNvPr id="440" name="Webchild"/>
            <p:cNvSpPr txBox="1"/>
            <p:nvPr/>
          </p:nvSpPr>
          <p:spPr>
            <a:xfrm>
              <a:off x="0" y="32684"/>
              <a:ext cx="1904367" cy="5950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200" b="0">
                  <a:latin typeface="Avenir Heavy"/>
                  <a:ea typeface="Avenir Heavy"/>
                  <a:cs typeface="Avenir Heavy"/>
                  <a:sym typeface="Avenir Heavy"/>
                </a:defRPr>
              </a:lvl1pPr>
            </a:lstStyle>
            <a:p>
              <a:r>
                <a:rPr sz="1600"/>
                <a:t>Webchild</a:t>
              </a:r>
            </a:p>
          </p:txBody>
        </p:sp>
        <p:pic>
          <p:nvPicPr>
            <p:cNvPr id="441" name="Image" descr="Image"/>
            <p:cNvPicPr>
              <a:picLocks noChangeAspect="1"/>
            </p:cNvPicPr>
            <p:nvPr/>
          </p:nvPicPr>
          <p:blipFill>
            <a:blip r:embed="rId3"/>
            <a:stretch>
              <a:fillRect/>
            </a:stretch>
          </p:blipFill>
          <p:spPr>
            <a:xfrm>
              <a:off x="15183" y="661544"/>
              <a:ext cx="1861120" cy="393865"/>
            </a:xfrm>
            <a:prstGeom prst="rect">
              <a:avLst/>
            </a:prstGeom>
            <a:ln w="12700" cap="flat">
              <a:noFill/>
              <a:miter lim="400000"/>
            </a:ln>
            <a:effectLst/>
          </p:spPr>
        </p:pic>
      </p:grpSp>
      <p:sp>
        <p:nvSpPr>
          <p:cNvPr id="443" name="Arrow"/>
          <p:cNvSpPr/>
          <p:nvPr/>
        </p:nvSpPr>
        <p:spPr>
          <a:xfrm>
            <a:off x="5305033" y="3585550"/>
            <a:ext cx="578488"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44" name="Arrow"/>
          <p:cNvSpPr/>
          <p:nvPr/>
        </p:nvSpPr>
        <p:spPr>
          <a:xfrm>
            <a:off x="2827375" y="3575574"/>
            <a:ext cx="578488"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45" name="Arrow"/>
          <p:cNvSpPr/>
          <p:nvPr/>
        </p:nvSpPr>
        <p:spPr>
          <a:xfrm>
            <a:off x="8189702" y="3585550"/>
            <a:ext cx="578487"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46" name="John went to the grocery store to buy some steaks. He was going to prepare dinner for his daughter’s birthday. She was turning 5 and would be starting elementary school soon."/>
          <p:cNvSpPr/>
          <p:nvPr/>
        </p:nvSpPr>
        <p:spPr>
          <a:xfrm>
            <a:off x="1084503" y="2978806"/>
            <a:ext cx="1657383" cy="1676348"/>
          </a:xfrm>
          <a:prstGeom prst="roundRect">
            <a:avLst>
              <a:gd name="adj" fmla="val 18881"/>
            </a:avLst>
          </a:prstGeom>
          <a:solidFill>
            <a:srgbClr val="FFFFFF"/>
          </a:solidFill>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algn="l">
              <a:lnSpc>
                <a:spcPct val="120000"/>
              </a:lnSpc>
              <a:defRPr sz="1000" b="0">
                <a:latin typeface="+mj-lt"/>
                <a:ea typeface="+mj-ea"/>
                <a:cs typeface="+mj-cs"/>
                <a:sym typeface="Avenir Book"/>
              </a:defRPr>
            </a:pPr>
            <a:endParaRPr sz="500"/>
          </a:p>
          <a:p>
            <a:pPr algn="l">
              <a:lnSpc>
                <a:spcPct val="120000"/>
              </a:lnSpc>
              <a:defRPr sz="2000" b="0">
                <a:latin typeface="+mj-lt"/>
                <a:ea typeface="+mj-ea"/>
                <a:cs typeface="+mj-cs"/>
                <a:sym typeface="Avenir Book"/>
              </a:defRPr>
            </a:pPr>
            <a:r>
              <a:rPr sz="1000"/>
              <a:t>John went to the grocery </a:t>
            </a:r>
            <a:r>
              <a:rPr sz="1000">
                <a:latin typeface="Avenir Heavy"/>
                <a:ea typeface="Avenir Heavy"/>
                <a:cs typeface="Avenir Heavy"/>
                <a:sym typeface="Avenir Heavy"/>
              </a:rPr>
              <a:t>store</a:t>
            </a:r>
            <a:r>
              <a:rPr sz="1000"/>
              <a:t> to buy some </a:t>
            </a:r>
            <a:r>
              <a:rPr sz="1000">
                <a:latin typeface="Avenir Heavy"/>
                <a:ea typeface="Avenir Heavy"/>
                <a:cs typeface="Avenir Heavy"/>
                <a:sym typeface="Avenir Heavy"/>
              </a:rPr>
              <a:t>steaks</a:t>
            </a:r>
            <a:r>
              <a:rPr sz="1000"/>
              <a:t>. He was going to prepare </a:t>
            </a:r>
            <a:r>
              <a:rPr sz="1000">
                <a:latin typeface="Avenir Heavy"/>
                <a:ea typeface="Avenir Heavy"/>
                <a:cs typeface="Avenir Heavy"/>
                <a:sym typeface="Avenir Heavy"/>
              </a:rPr>
              <a:t>dinner</a:t>
            </a:r>
            <a:r>
              <a:rPr sz="1000"/>
              <a:t> for his </a:t>
            </a:r>
            <a:r>
              <a:rPr sz="1000">
                <a:latin typeface="Avenir Heavy"/>
                <a:ea typeface="Avenir Heavy"/>
                <a:cs typeface="Avenir Heavy"/>
                <a:sym typeface="Avenir Heavy"/>
              </a:rPr>
              <a:t>daughter</a:t>
            </a:r>
            <a:r>
              <a:rPr sz="1000"/>
              <a:t>’s </a:t>
            </a:r>
            <a:r>
              <a:rPr sz="1000">
                <a:latin typeface="Avenir Heavy"/>
                <a:ea typeface="Avenir Heavy"/>
                <a:cs typeface="Avenir Heavy"/>
                <a:sym typeface="Avenir Heavy"/>
              </a:rPr>
              <a:t>birthday</a:t>
            </a:r>
            <a:r>
              <a:rPr sz="1000"/>
              <a:t>. She was turning 5 and would be starting elementary </a:t>
            </a:r>
            <a:r>
              <a:rPr sz="1000">
                <a:latin typeface="Avenir Heavy"/>
                <a:ea typeface="Avenir Heavy"/>
                <a:cs typeface="Avenir Heavy"/>
                <a:sym typeface="Avenir Heavy"/>
              </a:rPr>
              <a:t>school</a:t>
            </a:r>
            <a:r>
              <a:rPr sz="1000"/>
              <a:t> soon.</a:t>
            </a:r>
          </a:p>
        </p:txBody>
      </p:sp>
      <p:sp>
        <p:nvSpPr>
          <p:cNvPr id="447" name="Automatically extract  knowledge"/>
          <p:cNvSpPr txBox="1"/>
          <p:nvPr/>
        </p:nvSpPr>
        <p:spPr>
          <a:xfrm>
            <a:off x="2998281" y="2208250"/>
            <a:ext cx="2767506" cy="745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4100" b="0">
                <a:latin typeface="+mj-lt"/>
                <a:ea typeface="+mj-ea"/>
                <a:cs typeface="+mj-cs"/>
                <a:sym typeface="Avenir Book"/>
              </a:defRPr>
            </a:pPr>
            <a:r>
              <a:rPr sz="2050"/>
              <a:t>Automatically extract </a:t>
            </a:r>
            <a:br>
              <a:rPr sz="2050"/>
            </a:br>
            <a:r>
              <a:rPr sz="2050"/>
              <a:t>knowledge</a:t>
            </a:r>
          </a:p>
        </p:txBody>
      </p:sp>
      <p:grpSp>
        <p:nvGrpSpPr>
          <p:cNvPr id="463" name="Group"/>
          <p:cNvGrpSpPr/>
          <p:nvPr/>
        </p:nvGrpSpPr>
        <p:grpSpPr>
          <a:xfrm flipH="1">
            <a:off x="5678534" y="3309060"/>
            <a:ext cx="2558340" cy="1206501"/>
            <a:chOff x="0" y="0"/>
            <a:chExt cx="5116679" cy="2413000"/>
          </a:xfrm>
        </p:grpSpPr>
        <p:sp>
          <p:nvSpPr>
            <p:cNvPr id="448" name="(person, CapableOf, start school)"/>
            <p:cNvSpPr txBox="1"/>
            <p:nvPr/>
          </p:nvSpPr>
          <p:spPr>
            <a:xfrm>
              <a:off x="0" y="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49" name="(person, CapableOf, start school)"/>
            <p:cNvSpPr txBox="1"/>
            <p:nvPr/>
          </p:nvSpPr>
          <p:spPr>
            <a:xfrm>
              <a:off x="86554" y="127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50" name="(person, CapableOf, start school)"/>
            <p:cNvSpPr txBox="1"/>
            <p:nvPr/>
          </p:nvSpPr>
          <p:spPr>
            <a:xfrm>
              <a:off x="173109" y="254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51" name="(person, CapableOf, start school)"/>
            <p:cNvSpPr txBox="1"/>
            <p:nvPr/>
          </p:nvSpPr>
          <p:spPr>
            <a:xfrm>
              <a:off x="259664" y="381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52" name="(person, CapableOf, start school)"/>
            <p:cNvSpPr txBox="1"/>
            <p:nvPr/>
          </p:nvSpPr>
          <p:spPr>
            <a:xfrm>
              <a:off x="346218" y="508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53" name="(person, CapableOf, start school)"/>
            <p:cNvSpPr txBox="1"/>
            <p:nvPr/>
          </p:nvSpPr>
          <p:spPr>
            <a:xfrm>
              <a:off x="432773" y="635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54" name="(person, CapableOf, start school)"/>
            <p:cNvSpPr txBox="1"/>
            <p:nvPr/>
          </p:nvSpPr>
          <p:spPr>
            <a:xfrm>
              <a:off x="519327" y="762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55" name="(person, CapableOf, start school)"/>
            <p:cNvSpPr txBox="1"/>
            <p:nvPr/>
          </p:nvSpPr>
          <p:spPr>
            <a:xfrm>
              <a:off x="605882" y="889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56" name="(person, CapableOf, start school)"/>
            <p:cNvSpPr txBox="1"/>
            <p:nvPr/>
          </p:nvSpPr>
          <p:spPr>
            <a:xfrm>
              <a:off x="692437" y="1016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57" name="(person, CapableOf, start school)"/>
            <p:cNvSpPr txBox="1"/>
            <p:nvPr/>
          </p:nvSpPr>
          <p:spPr>
            <a:xfrm>
              <a:off x="778991" y="1143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58" name="(person, CapableOf, start school)"/>
            <p:cNvSpPr txBox="1"/>
            <p:nvPr/>
          </p:nvSpPr>
          <p:spPr>
            <a:xfrm>
              <a:off x="865546" y="1270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59" name="(person, CapableOf, start school)"/>
            <p:cNvSpPr txBox="1"/>
            <p:nvPr/>
          </p:nvSpPr>
          <p:spPr>
            <a:xfrm>
              <a:off x="952101" y="1397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60" name="(person, CapableOf, start school)"/>
            <p:cNvSpPr txBox="1"/>
            <p:nvPr/>
          </p:nvSpPr>
          <p:spPr>
            <a:xfrm>
              <a:off x="1038655" y="1524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61" name="(person, CapableOf, start school)"/>
            <p:cNvSpPr txBox="1"/>
            <p:nvPr/>
          </p:nvSpPr>
          <p:spPr>
            <a:xfrm>
              <a:off x="1125210" y="1651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462" name="(person, CapableOf, buy)"/>
            <p:cNvSpPr txBox="1"/>
            <p:nvPr/>
          </p:nvSpPr>
          <p:spPr>
            <a:xfrm flipH="1">
              <a:off x="1211765" y="1778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2600" b="0">
                  <a:latin typeface="+mj-lt"/>
                  <a:ea typeface="+mj-ea"/>
                  <a:cs typeface="+mj-cs"/>
                  <a:sym typeface="Avenir Book"/>
                </a:defRPr>
              </a:lvl1pPr>
            </a:lstStyle>
            <a:p>
              <a:r>
                <a:rPr sz="1300"/>
                <a:t>(person, CapableOf, buy)</a:t>
              </a:r>
            </a:p>
          </p:txBody>
        </p:sp>
      </p:grpSp>
      <p:sp>
        <p:nvSpPr>
          <p:cNvPr id="464" name="Store in knowledge graph"/>
          <p:cNvSpPr txBox="1"/>
          <p:nvPr/>
        </p:nvSpPr>
        <p:spPr>
          <a:xfrm>
            <a:off x="8412817" y="2397864"/>
            <a:ext cx="3029676"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100" b="0">
                <a:latin typeface="+mj-lt"/>
                <a:ea typeface="+mj-ea"/>
                <a:cs typeface="+mj-cs"/>
                <a:sym typeface="Avenir Book"/>
              </a:defRPr>
            </a:lvl1pPr>
          </a:lstStyle>
          <a:p>
            <a:r>
              <a:rPr sz="2050"/>
              <a:t>Store in knowledge graph</a:t>
            </a:r>
          </a:p>
        </p:txBody>
      </p:sp>
      <p:grpSp>
        <p:nvGrpSpPr>
          <p:cNvPr id="467" name="Group"/>
          <p:cNvGrpSpPr/>
          <p:nvPr/>
        </p:nvGrpSpPr>
        <p:grpSpPr>
          <a:xfrm>
            <a:off x="8766643" y="2886775"/>
            <a:ext cx="2353554" cy="1815035"/>
            <a:chOff x="793" y="0"/>
            <a:chExt cx="4707107" cy="3630067"/>
          </a:xfrm>
        </p:grpSpPr>
        <p:sp>
          <p:nvSpPr>
            <p:cNvPr id="465" name="Rounded Rectangle"/>
            <p:cNvSpPr/>
            <p:nvPr/>
          </p:nvSpPr>
          <p:spPr>
            <a:xfrm>
              <a:off x="22773" y="0"/>
              <a:ext cx="4685129" cy="3568897"/>
            </a:xfrm>
            <a:prstGeom prst="roundRect">
              <a:avLst>
                <a:gd name="adj" fmla="val 15000"/>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466" name="Image" descr="Image"/>
            <p:cNvPicPr>
              <a:picLocks noChangeAspect="1"/>
            </p:cNvPicPr>
            <p:nvPr/>
          </p:nvPicPr>
          <p:blipFill>
            <a:blip r:embed="rId4"/>
            <a:srcRect t="3060" r="34492" b="3062"/>
            <a:stretch>
              <a:fillRect/>
            </a:stretch>
          </p:blipFill>
          <p:spPr>
            <a:xfrm>
              <a:off x="793" y="22871"/>
              <a:ext cx="4685507" cy="3607197"/>
            </a:xfrm>
            <a:custGeom>
              <a:avLst/>
              <a:gdLst/>
              <a:ahLst/>
              <a:cxnLst>
                <a:cxn ang="0">
                  <a:pos x="wd2" y="hd2"/>
                </a:cxn>
                <a:cxn ang="5400000">
                  <a:pos x="wd2" y="hd2"/>
                </a:cxn>
                <a:cxn ang="10800000">
                  <a:pos x="wd2" y="hd2"/>
                </a:cxn>
                <a:cxn ang="16200000">
                  <a:pos x="wd2" y="hd2"/>
                </a:cxn>
              </a:cxnLst>
              <a:rect l="0" t="0" r="r" b="b"/>
              <a:pathLst>
                <a:path w="21600" h="21599" extrusionOk="0">
                  <a:moveTo>
                    <a:pt x="4221" y="0"/>
                  </a:moveTo>
                  <a:cubicBezTo>
                    <a:pt x="2981" y="0"/>
                    <a:pt x="2238" y="0"/>
                    <a:pt x="1742" y="269"/>
                  </a:cubicBezTo>
                  <a:cubicBezTo>
                    <a:pt x="1027" y="607"/>
                    <a:pt x="463" y="1339"/>
                    <a:pt x="203" y="2268"/>
                  </a:cubicBezTo>
                  <a:cubicBezTo>
                    <a:pt x="11" y="2866"/>
                    <a:pt x="1" y="3794"/>
                    <a:pt x="0" y="5205"/>
                  </a:cubicBezTo>
                  <a:lnTo>
                    <a:pt x="0" y="16395"/>
                  </a:lnTo>
                  <a:cubicBezTo>
                    <a:pt x="1" y="17806"/>
                    <a:pt x="11" y="18734"/>
                    <a:pt x="203" y="19332"/>
                  </a:cubicBezTo>
                  <a:cubicBezTo>
                    <a:pt x="463" y="20261"/>
                    <a:pt x="1027" y="20993"/>
                    <a:pt x="1742" y="21331"/>
                  </a:cubicBezTo>
                  <a:cubicBezTo>
                    <a:pt x="2238" y="21600"/>
                    <a:pt x="2981" y="21600"/>
                    <a:pt x="4221" y="21600"/>
                  </a:cubicBezTo>
                  <a:lnTo>
                    <a:pt x="17374" y="21600"/>
                  </a:lnTo>
                  <a:cubicBezTo>
                    <a:pt x="18614" y="21600"/>
                    <a:pt x="19359" y="21600"/>
                    <a:pt x="19855" y="21331"/>
                  </a:cubicBezTo>
                  <a:cubicBezTo>
                    <a:pt x="20570" y="20993"/>
                    <a:pt x="21131" y="20261"/>
                    <a:pt x="21391" y="19332"/>
                  </a:cubicBezTo>
                  <a:cubicBezTo>
                    <a:pt x="21598" y="18688"/>
                    <a:pt x="21600" y="17723"/>
                    <a:pt x="21600" y="16112"/>
                  </a:cubicBezTo>
                  <a:lnTo>
                    <a:pt x="21600" y="5488"/>
                  </a:lnTo>
                  <a:cubicBezTo>
                    <a:pt x="21600" y="3877"/>
                    <a:pt x="21598" y="2912"/>
                    <a:pt x="21391" y="2268"/>
                  </a:cubicBezTo>
                  <a:cubicBezTo>
                    <a:pt x="21131" y="1339"/>
                    <a:pt x="20570" y="607"/>
                    <a:pt x="19855" y="269"/>
                  </a:cubicBezTo>
                  <a:cubicBezTo>
                    <a:pt x="19359" y="0"/>
                    <a:pt x="18614" y="0"/>
                    <a:pt x="17374" y="0"/>
                  </a:cubicBezTo>
                  <a:lnTo>
                    <a:pt x="4221" y="0"/>
                  </a:lnTo>
                  <a:close/>
                </a:path>
              </a:pathLst>
            </a:custGeom>
            <a:ln w="12700" cap="flat">
              <a:noFill/>
              <a:miter lim="400000"/>
            </a:ln>
            <a:effectLst/>
          </p:spPr>
        </p:pic>
      </p:grpSp>
      <p:sp>
        <p:nvSpPr>
          <p:cNvPr id="468" name="Gather Textual Corpus"/>
          <p:cNvSpPr txBox="1"/>
          <p:nvPr/>
        </p:nvSpPr>
        <p:spPr>
          <a:xfrm>
            <a:off x="1038612" y="2240128"/>
            <a:ext cx="1790555"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100" b="0">
                <a:latin typeface="+mj-lt"/>
                <a:ea typeface="+mj-ea"/>
                <a:cs typeface="+mj-cs"/>
                <a:sym typeface="Avenir Book"/>
              </a:defRPr>
            </a:pPr>
            <a:r>
              <a:rPr sz="2050"/>
              <a:t>Gather Textual</a:t>
            </a:r>
            <a:br>
              <a:rPr sz="2050"/>
            </a:br>
            <a:r>
              <a:rPr sz="2050"/>
              <a:t>Corpus</a:t>
            </a:r>
          </a:p>
        </p:txBody>
      </p:sp>
      <p:pic>
        <p:nvPicPr>
          <p:cNvPr id="469" name="Image" descr="Image"/>
          <p:cNvPicPr>
            <a:picLocks noChangeAspect="1"/>
          </p:cNvPicPr>
          <p:nvPr/>
        </p:nvPicPr>
        <p:blipFill>
          <a:blip r:embed="rId5"/>
          <a:stretch>
            <a:fillRect/>
          </a:stretch>
        </p:blipFill>
        <p:spPr>
          <a:xfrm>
            <a:off x="3478651" y="3048000"/>
            <a:ext cx="762001" cy="762000"/>
          </a:xfrm>
          <a:prstGeom prst="rect">
            <a:avLst/>
          </a:prstGeom>
          <a:ln w="12700">
            <a:miter lim="400000"/>
          </a:ln>
        </p:spPr>
      </p:pic>
      <p:pic>
        <p:nvPicPr>
          <p:cNvPr id="470" name="Image" descr="Image"/>
          <p:cNvPicPr>
            <a:picLocks noChangeAspect="1"/>
          </p:cNvPicPr>
          <p:nvPr/>
        </p:nvPicPr>
        <p:blipFill>
          <a:blip r:embed="rId6"/>
          <a:stretch>
            <a:fillRect/>
          </a:stretch>
        </p:blipFill>
        <p:spPr>
          <a:xfrm>
            <a:off x="4387161" y="3009900"/>
            <a:ext cx="762001" cy="762000"/>
          </a:xfrm>
          <a:prstGeom prst="rect">
            <a:avLst/>
          </a:prstGeom>
          <a:ln w="12700">
            <a:miter lim="400000"/>
          </a:ln>
        </p:spPr>
      </p:pic>
      <p:pic>
        <p:nvPicPr>
          <p:cNvPr id="471" name="Image" descr="Image"/>
          <p:cNvPicPr>
            <a:picLocks noChangeAspect="1"/>
          </p:cNvPicPr>
          <p:nvPr/>
        </p:nvPicPr>
        <p:blipFill>
          <a:blip r:embed="rId7"/>
          <a:stretch>
            <a:fillRect/>
          </a:stretch>
        </p:blipFill>
        <p:spPr>
          <a:xfrm>
            <a:off x="3478651" y="3903756"/>
            <a:ext cx="762001" cy="762001"/>
          </a:xfrm>
          <a:prstGeom prst="rect">
            <a:avLst/>
          </a:prstGeom>
          <a:ln w="12700">
            <a:miter lim="400000"/>
          </a:ln>
        </p:spPr>
      </p:pic>
      <p:pic>
        <p:nvPicPr>
          <p:cNvPr id="472" name="Image" descr="Image"/>
          <p:cNvPicPr>
            <a:picLocks noChangeAspect="1"/>
          </p:cNvPicPr>
          <p:nvPr/>
        </p:nvPicPr>
        <p:blipFill>
          <a:blip r:embed="rId8"/>
          <a:stretch>
            <a:fillRect/>
          </a:stretch>
        </p:blipFill>
        <p:spPr>
          <a:xfrm>
            <a:off x="4391842" y="3903756"/>
            <a:ext cx="762001" cy="762001"/>
          </a:xfrm>
          <a:prstGeom prst="rect">
            <a:avLst/>
          </a:prstGeom>
          <a:ln w="12700">
            <a:miter lim="400000"/>
          </a:ln>
        </p:spPr>
      </p:pic>
      <p:sp>
        <p:nvSpPr>
          <p:cNvPr id="473" name="(Tandon et al., 2019)"/>
          <p:cNvSpPr txBox="1"/>
          <p:nvPr/>
        </p:nvSpPr>
        <p:spPr>
          <a:xfrm>
            <a:off x="10416076" y="5766181"/>
            <a:ext cx="1232710"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(Tandon et al., 2019)</a:t>
            </a:r>
          </a:p>
        </p:txBody>
      </p:sp>
      <p:sp>
        <p:nvSpPr>
          <p:cNvPr id="474" name="(Speer et al., 2017)"/>
          <p:cNvSpPr txBox="1"/>
          <p:nvPr/>
        </p:nvSpPr>
        <p:spPr>
          <a:xfrm>
            <a:off x="8378554" y="5672954"/>
            <a:ext cx="1141338"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(Speer et al., 2017)</a:t>
            </a:r>
          </a:p>
        </p:txBody>
      </p:sp>
      <p:sp>
        <p:nvSpPr>
          <p:cNvPr id="475" name="(Schubert, 2002)"/>
          <p:cNvSpPr txBox="1"/>
          <p:nvPr/>
        </p:nvSpPr>
        <p:spPr>
          <a:xfrm>
            <a:off x="3891115" y="4768046"/>
            <a:ext cx="1000274"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(Schubert, 2002)</a:t>
            </a:r>
          </a:p>
        </p:txBody>
      </p:sp>
      <p:sp>
        <p:nvSpPr>
          <p:cNvPr id="476" name="(Banko et al., 2007)"/>
          <p:cNvSpPr txBox="1"/>
          <p:nvPr/>
        </p:nvSpPr>
        <p:spPr>
          <a:xfrm>
            <a:off x="3809835" y="4996694"/>
            <a:ext cx="1162178"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(Banko et al., 2007)</a:t>
            </a:r>
          </a:p>
        </p:txBody>
      </p:sp>
      <p:sp>
        <p:nvSpPr>
          <p:cNvPr id="477" name="(Zhang et al., 2020)"/>
          <p:cNvSpPr txBox="1"/>
          <p:nvPr/>
        </p:nvSpPr>
        <p:spPr>
          <a:xfrm>
            <a:off x="3808692" y="5225342"/>
            <a:ext cx="1162178"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(Zhang et al., 2020)</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Encyclopedic vs. Commonsense Knowledge"/>
          <p:cNvSpPr txBox="1">
            <a:spLocks noGrp="1"/>
          </p:cNvSpPr>
          <p:nvPr>
            <p:ph type="title"/>
          </p:nvPr>
        </p:nvSpPr>
        <p:spPr>
          <a:prstGeom prst="rect">
            <a:avLst/>
          </a:prstGeom>
        </p:spPr>
        <p:txBody>
          <a:bodyPr/>
          <a:lstStyle/>
          <a:p>
            <a:r>
              <a:t>Encyclopedic vs. Commonsense Knowledge</a:t>
            </a:r>
          </a:p>
        </p:txBody>
      </p:sp>
      <p:graphicFrame>
        <p:nvGraphicFramePr>
          <p:cNvPr id="480" name="Table"/>
          <p:cNvGraphicFramePr/>
          <p:nvPr/>
        </p:nvGraphicFramePr>
        <p:xfrm>
          <a:off x="844550" y="1574800"/>
          <a:ext cx="10517454" cy="4648201"/>
        </p:xfrm>
        <a:graphic>
          <a:graphicData uri="http://schemas.openxmlformats.org/drawingml/2006/table">
            <a:tbl>
              <a:tblPr/>
              <a:tblGrid>
                <a:gridCol w="5258727">
                  <a:extLst>
                    <a:ext uri="{9D8B030D-6E8A-4147-A177-3AD203B41FA5}">
                      <a16:colId xmlns:a16="http://schemas.microsoft.com/office/drawing/2014/main" val="20000"/>
                    </a:ext>
                  </a:extLst>
                </a:gridCol>
                <a:gridCol w="5258727">
                  <a:extLst>
                    <a:ext uri="{9D8B030D-6E8A-4147-A177-3AD203B41FA5}">
                      <a16:colId xmlns:a16="http://schemas.microsoft.com/office/drawing/2014/main" val="20001"/>
                    </a:ext>
                  </a:extLst>
                </a:gridCol>
              </a:tblGrid>
              <a:tr h="591485">
                <a:tc>
                  <a:txBody>
                    <a:bodyPr/>
                    <a:lstStyle/>
                    <a:p>
                      <a:pPr defTabSz="914400">
                        <a:defRPr sz="1800"/>
                      </a:pPr>
                      <a:r>
                        <a:rPr sz="2500">
                          <a:latin typeface="Avenir Heavy"/>
                          <a:ea typeface="Avenir Heavy"/>
                          <a:cs typeface="Avenir Heavy"/>
                          <a:sym typeface="Avenir Heavy"/>
                        </a:rPr>
                        <a:t>Encyclopedic Knowledge</a:t>
                      </a:r>
                    </a:p>
                  </a:txBody>
                  <a:tcPr marL="25400" marR="25400" marT="25400" marB="25400" anchor="b" horzOverflow="overflow">
                    <a:lnL w="0">
                      <a:miter lim="400000"/>
                    </a:lnL>
                    <a:lnR w="38100">
                      <a:solidFill>
                        <a:srgbClr val="000000"/>
                      </a:solidFill>
                      <a:miter lim="400000"/>
                    </a:lnR>
                    <a:lnT w="0">
                      <a:miter lim="400000"/>
                    </a:lnT>
                    <a:lnB w="38100">
                      <a:solidFill>
                        <a:srgbClr val="000000"/>
                      </a:solidFill>
                      <a:miter lim="400000"/>
                    </a:lnB>
                  </a:tcPr>
                </a:tc>
                <a:tc>
                  <a:txBody>
                    <a:bodyPr/>
                    <a:lstStyle/>
                    <a:p>
                      <a:pPr defTabSz="914400">
                        <a:defRPr sz="1800"/>
                      </a:pPr>
                      <a:r>
                        <a:rPr sz="2500">
                          <a:latin typeface="Avenir Heavy"/>
                          <a:ea typeface="Avenir Heavy"/>
                          <a:cs typeface="Avenir Heavy"/>
                          <a:sym typeface="Avenir Heavy"/>
                        </a:rPr>
                        <a:t>Commonsense Knowledge</a:t>
                      </a:r>
                    </a:p>
                  </a:txBody>
                  <a:tcPr marL="25400" marR="25400" marT="25400" marB="25400" anchor="b" horzOverflow="overflow">
                    <a:lnL w="38100">
                      <a:solidFill>
                        <a:srgbClr val="000000"/>
                      </a:solidFill>
                      <a:miter lim="400000"/>
                    </a:lnL>
                    <a:lnR w="0">
                      <a:miter lim="400000"/>
                    </a:lnR>
                    <a:lnT w="0">
                      <a:miter lim="400000"/>
                    </a:lnT>
                    <a:lnB w="38100">
                      <a:solidFill>
                        <a:srgbClr val="000000"/>
                      </a:solidFill>
                      <a:miter lim="400000"/>
                    </a:lnB>
                  </a:tcPr>
                </a:tc>
                <a:extLst>
                  <a:ext uri="{0D108BD9-81ED-4DB2-BD59-A6C34878D82A}">
                    <a16:rowId xmlns:a16="http://schemas.microsoft.com/office/drawing/2014/main" val="10000"/>
                  </a:ext>
                </a:extLst>
              </a:tr>
              <a:tr h="4056716">
                <a:tc>
                  <a:txBody>
                    <a:bodyPr/>
                    <a:lstStyle/>
                    <a:p>
                      <a:pPr defTabSz="914400">
                        <a:defRPr sz="1800"/>
                      </a:pPr>
                      <a:r>
                        <a:rPr sz="2500">
                          <a:latin typeface="+mj-lt"/>
                          <a:ea typeface="+mj-ea"/>
                          <a:cs typeface="+mj-cs"/>
                          <a:sym typeface="Avenir Book"/>
                        </a:rPr>
                        <a:t>Explicitly written in text 
Ontological Mentions
Deviations rarely written</a:t>
                      </a:r>
                    </a:p>
                  </a:txBody>
                  <a:tcPr marL="25400" marR="25400" marT="25400" marB="25400" anchor="ctr" horzOverflow="overflow">
                    <a:lnL w="0">
                      <a:miter lim="400000"/>
                    </a:lnL>
                    <a:lnR w="38100">
                      <a:solidFill>
                        <a:srgbClr val="000000"/>
                      </a:solidFill>
                      <a:miter lim="400000"/>
                    </a:lnR>
                    <a:lnT w="38100">
                      <a:solidFill>
                        <a:srgbClr val="000000"/>
                      </a:solidFill>
                      <a:miter lim="400000"/>
                    </a:lnT>
                    <a:lnB w="0">
                      <a:miter lim="400000"/>
                    </a:lnB>
                    <a:solidFill>
                      <a:srgbClr val="FFFFFF"/>
                    </a:solidFill>
                  </a:tcPr>
                </a:tc>
                <a:tc>
                  <a:txBody>
                    <a:bodyPr/>
                    <a:lstStyle/>
                    <a:p>
                      <a:pPr defTabSz="914400">
                        <a:defRPr sz="1800"/>
                      </a:pPr>
                      <a:r>
                        <a:rPr sz="2500" dirty="0">
                          <a:latin typeface="+mj-lt"/>
                          <a:ea typeface="+mj-ea"/>
                          <a:cs typeface="+mj-cs"/>
                          <a:sym typeface="Avenir Book"/>
                        </a:rPr>
                        <a:t>Often assumed
</a:t>
                      </a:r>
                    </a:p>
                  </a:txBody>
                  <a:tcPr marL="25400" marR="25400" marT="25400" marB="25400" anchor="ctr" horzOverflow="overflow">
                    <a:lnL w="38100">
                      <a:solidFill>
                        <a:srgbClr val="000000"/>
                      </a:solidFill>
                      <a:miter lim="400000"/>
                    </a:lnL>
                    <a:lnR w="0">
                      <a:miter lim="400000"/>
                    </a:lnR>
                    <a:lnT w="38100">
                      <a:solidFill>
                        <a:srgbClr val="000000"/>
                      </a:solidFill>
                      <a:miter lim="400000"/>
                    </a:lnT>
                    <a:lnB w="0">
                      <a:miter lim="400000"/>
                    </a:lnB>
                    <a:solidFill>
                      <a:srgbClr val="FFFFFF"/>
                    </a:solidFill>
                  </a:tcPr>
                </a:tc>
                <a:extLst>
                  <a:ext uri="{0D108BD9-81ED-4DB2-BD59-A6C34878D82A}">
                    <a16:rowId xmlns:a16="http://schemas.microsoft.com/office/drawing/2014/main" val="10001"/>
                  </a:ext>
                </a:extLst>
              </a:tr>
            </a:tbl>
          </a:graphicData>
        </a:graphic>
      </p:graphicFrame>
      <p:sp>
        <p:nvSpPr>
          <p:cNvPr id="481" name="Grice’s Maxim of Quantity"/>
          <p:cNvSpPr txBox="1"/>
          <p:nvPr/>
        </p:nvSpPr>
        <p:spPr>
          <a:xfrm>
            <a:off x="7795713" y="3476168"/>
            <a:ext cx="1944443"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400" b="0">
                <a:solidFill>
                  <a:schemeClr val="accent1">
                    <a:hueOff val="114395"/>
                    <a:lumOff val="-24975"/>
                  </a:schemeClr>
                </a:solidFill>
                <a:latin typeface="Avenir Heavy"/>
                <a:ea typeface="Avenir Heavy"/>
                <a:cs typeface="Avenir Heavy"/>
                <a:sym typeface="Avenir Heavy"/>
              </a:defRPr>
            </a:lvl1pPr>
          </a:lstStyle>
          <a:p>
            <a:r>
              <a:rPr sz="1200" dirty="0"/>
              <a:t>Grice’s Maxim of Quantity</a:t>
            </a:r>
          </a:p>
        </p:txBody>
      </p:sp>
      <p:sp>
        <p:nvSpPr>
          <p:cNvPr id="482"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73</a:t>
            </a:fld>
            <a:endParaR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Encyclopedic vs. Commonsense Knowledge"/>
          <p:cNvSpPr txBox="1">
            <a:spLocks noGrp="1"/>
          </p:cNvSpPr>
          <p:nvPr>
            <p:ph type="title"/>
          </p:nvPr>
        </p:nvSpPr>
        <p:spPr>
          <a:prstGeom prst="rect">
            <a:avLst/>
          </a:prstGeom>
        </p:spPr>
        <p:txBody>
          <a:bodyPr/>
          <a:lstStyle/>
          <a:p>
            <a:r>
              <a:t>Encyclopedic vs. Commonsense Knowledge</a:t>
            </a:r>
          </a:p>
        </p:txBody>
      </p:sp>
      <p:graphicFrame>
        <p:nvGraphicFramePr>
          <p:cNvPr id="485" name="Table"/>
          <p:cNvGraphicFramePr/>
          <p:nvPr/>
        </p:nvGraphicFramePr>
        <p:xfrm>
          <a:off x="844550" y="1574800"/>
          <a:ext cx="10517454" cy="4648201"/>
        </p:xfrm>
        <a:graphic>
          <a:graphicData uri="http://schemas.openxmlformats.org/drawingml/2006/table">
            <a:tbl>
              <a:tblPr/>
              <a:tblGrid>
                <a:gridCol w="5258727">
                  <a:extLst>
                    <a:ext uri="{9D8B030D-6E8A-4147-A177-3AD203B41FA5}">
                      <a16:colId xmlns:a16="http://schemas.microsoft.com/office/drawing/2014/main" val="20000"/>
                    </a:ext>
                  </a:extLst>
                </a:gridCol>
                <a:gridCol w="5258727">
                  <a:extLst>
                    <a:ext uri="{9D8B030D-6E8A-4147-A177-3AD203B41FA5}">
                      <a16:colId xmlns:a16="http://schemas.microsoft.com/office/drawing/2014/main" val="20001"/>
                    </a:ext>
                  </a:extLst>
                </a:gridCol>
              </a:tblGrid>
              <a:tr h="591485">
                <a:tc>
                  <a:txBody>
                    <a:bodyPr/>
                    <a:lstStyle/>
                    <a:p>
                      <a:pPr defTabSz="914400">
                        <a:defRPr sz="1800"/>
                      </a:pPr>
                      <a:r>
                        <a:rPr sz="2500">
                          <a:latin typeface="Avenir Heavy"/>
                          <a:ea typeface="Avenir Heavy"/>
                          <a:cs typeface="Avenir Heavy"/>
                          <a:sym typeface="Avenir Heavy"/>
                        </a:rPr>
                        <a:t>Encyclopedic Knowledge</a:t>
                      </a:r>
                    </a:p>
                  </a:txBody>
                  <a:tcPr marL="25400" marR="25400" marT="25400" marB="25400" anchor="b" horzOverflow="overflow">
                    <a:lnL w="0">
                      <a:miter lim="400000"/>
                    </a:lnL>
                    <a:lnR w="38100">
                      <a:solidFill>
                        <a:srgbClr val="000000"/>
                      </a:solidFill>
                      <a:miter lim="400000"/>
                    </a:lnR>
                    <a:lnT w="0">
                      <a:miter lim="400000"/>
                    </a:lnT>
                    <a:lnB w="38100">
                      <a:solidFill>
                        <a:srgbClr val="000000"/>
                      </a:solidFill>
                      <a:miter lim="400000"/>
                    </a:lnB>
                  </a:tcPr>
                </a:tc>
                <a:tc>
                  <a:txBody>
                    <a:bodyPr/>
                    <a:lstStyle/>
                    <a:p>
                      <a:pPr defTabSz="914400">
                        <a:defRPr sz="1800"/>
                      </a:pPr>
                      <a:r>
                        <a:rPr sz="2500">
                          <a:latin typeface="Avenir Heavy"/>
                          <a:ea typeface="Avenir Heavy"/>
                          <a:cs typeface="Avenir Heavy"/>
                          <a:sym typeface="Avenir Heavy"/>
                        </a:rPr>
                        <a:t>Commonsense Knowledge</a:t>
                      </a:r>
                    </a:p>
                  </a:txBody>
                  <a:tcPr marL="25400" marR="25400" marT="25400" marB="25400" anchor="b" horzOverflow="overflow">
                    <a:lnL w="38100">
                      <a:solidFill>
                        <a:srgbClr val="000000"/>
                      </a:solidFill>
                      <a:miter lim="400000"/>
                    </a:lnL>
                    <a:lnR w="0">
                      <a:miter lim="400000"/>
                    </a:lnR>
                    <a:lnT w="0">
                      <a:miter lim="400000"/>
                    </a:lnT>
                    <a:lnB w="38100">
                      <a:solidFill>
                        <a:srgbClr val="000000"/>
                      </a:solidFill>
                      <a:miter lim="400000"/>
                    </a:lnB>
                  </a:tcPr>
                </a:tc>
                <a:extLst>
                  <a:ext uri="{0D108BD9-81ED-4DB2-BD59-A6C34878D82A}">
                    <a16:rowId xmlns:a16="http://schemas.microsoft.com/office/drawing/2014/main" val="10000"/>
                  </a:ext>
                </a:extLst>
              </a:tr>
              <a:tr h="4056716">
                <a:tc>
                  <a:txBody>
                    <a:bodyPr/>
                    <a:lstStyle/>
                    <a:p>
                      <a:pPr defTabSz="914400">
                        <a:defRPr sz="1800"/>
                      </a:pPr>
                      <a:r>
                        <a:rPr sz="2500">
                          <a:latin typeface="+mj-lt"/>
                          <a:ea typeface="+mj-ea"/>
                          <a:cs typeface="+mj-cs"/>
                          <a:sym typeface="Avenir Book"/>
                        </a:rPr>
                        <a:t>Explicitly written in text 
Ontological Mentions
Deviations rarely written</a:t>
                      </a:r>
                    </a:p>
                  </a:txBody>
                  <a:tcPr marL="25400" marR="25400" marT="25400" marB="25400" anchor="ctr" horzOverflow="overflow">
                    <a:lnL w="0">
                      <a:miter lim="400000"/>
                    </a:lnL>
                    <a:lnR w="38100">
                      <a:solidFill>
                        <a:srgbClr val="000000"/>
                      </a:solidFill>
                      <a:miter lim="400000"/>
                    </a:lnR>
                    <a:lnT w="38100">
                      <a:solidFill>
                        <a:srgbClr val="000000"/>
                      </a:solidFill>
                      <a:miter lim="400000"/>
                    </a:lnT>
                    <a:lnB w="0">
                      <a:miter lim="400000"/>
                    </a:lnB>
                    <a:solidFill>
                      <a:srgbClr val="FFFFFF"/>
                    </a:solidFill>
                  </a:tcPr>
                </a:tc>
                <a:tc>
                  <a:txBody>
                    <a:bodyPr/>
                    <a:lstStyle/>
                    <a:p>
                      <a:pPr defTabSz="914400">
                        <a:defRPr sz="1800"/>
                      </a:pPr>
                      <a:r>
                        <a:rPr sz="2500">
                          <a:latin typeface="+mj-lt"/>
                          <a:ea typeface="+mj-ea"/>
                          <a:cs typeface="+mj-cs"/>
                          <a:sym typeface="Avenir Book"/>
                        </a:rPr>
                        <a:t>Often assumed
Complex Mentions
</a:t>
                      </a:r>
                    </a:p>
                  </a:txBody>
                  <a:tcPr marL="25400" marR="25400" marT="25400" marB="25400" anchor="ctr" horzOverflow="overflow">
                    <a:lnL w="38100">
                      <a:solidFill>
                        <a:srgbClr val="000000"/>
                      </a:solidFill>
                      <a:miter lim="400000"/>
                    </a:lnL>
                    <a:lnR w="0">
                      <a:miter lim="400000"/>
                    </a:lnR>
                    <a:lnT w="38100">
                      <a:solidFill>
                        <a:srgbClr val="000000"/>
                      </a:solidFill>
                      <a:miter lim="400000"/>
                    </a:lnT>
                    <a:lnB w="0">
                      <a:miter lim="400000"/>
                    </a:lnB>
                    <a:solidFill>
                      <a:srgbClr val="FFFFFF"/>
                    </a:solidFill>
                  </a:tcPr>
                </a:tc>
                <a:extLst>
                  <a:ext uri="{0D108BD9-81ED-4DB2-BD59-A6C34878D82A}">
                    <a16:rowId xmlns:a16="http://schemas.microsoft.com/office/drawing/2014/main" val="10001"/>
                  </a:ext>
                </a:extLst>
              </a:tr>
            </a:tbl>
          </a:graphicData>
        </a:graphic>
      </p:graphicFrame>
      <p:sp>
        <p:nvSpPr>
          <p:cNvPr id="486" name="Grice’s Maxim of Quantity"/>
          <p:cNvSpPr txBox="1"/>
          <p:nvPr/>
        </p:nvSpPr>
        <p:spPr>
          <a:xfrm>
            <a:off x="7795713" y="3476168"/>
            <a:ext cx="1944443"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400" b="0">
                <a:solidFill>
                  <a:schemeClr val="accent1">
                    <a:hueOff val="114395"/>
                    <a:lumOff val="-24975"/>
                  </a:schemeClr>
                </a:solidFill>
                <a:latin typeface="Avenir Heavy"/>
                <a:ea typeface="Avenir Heavy"/>
                <a:cs typeface="Avenir Heavy"/>
                <a:sym typeface="Avenir Heavy"/>
              </a:defRPr>
            </a:lvl1pPr>
          </a:lstStyle>
          <a:p>
            <a:r>
              <a:rPr sz="1200"/>
              <a:t>Grice’s Maxim of Quantity</a:t>
            </a:r>
          </a:p>
        </p:txBody>
      </p:sp>
      <p:sp>
        <p:nvSpPr>
          <p:cNvPr id="487" name="e.g., Causal If-Then Knowledge"/>
          <p:cNvSpPr txBox="1"/>
          <p:nvPr/>
        </p:nvSpPr>
        <p:spPr>
          <a:xfrm>
            <a:off x="7615348" y="4365409"/>
            <a:ext cx="2292294"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400" b="0">
                <a:solidFill>
                  <a:schemeClr val="accent1">
                    <a:hueOff val="114395"/>
                    <a:lumOff val="-24975"/>
                  </a:schemeClr>
                </a:solidFill>
                <a:latin typeface="Avenir Heavy"/>
                <a:ea typeface="Avenir Heavy"/>
                <a:cs typeface="Avenir Heavy"/>
                <a:sym typeface="Avenir Heavy"/>
              </a:defRPr>
            </a:lvl1pPr>
          </a:lstStyle>
          <a:p>
            <a:r>
              <a:rPr sz="1200"/>
              <a:t>e.g., Causal If-Then Knowledge</a:t>
            </a:r>
          </a:p>
        </p:txBody>
      </p:sp>
      <p:sp>
        <p:nvSpPr>
          <p:cNvPr id="488"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74</a:t>
            </a:fld>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Encyclopedic vs. Commonsense Knowledge"/>
          <p:cNvSpPr txBox="1">
            <a:spLocks noGrp="1"/>
          </p:cNvSpPr>
          <p:nvPr>
            <p:ph type="title"/>
          </p:nvPr>
        </p:nvSpPr>
        <p:spPr>
          <a:prstGeom prst="rect">
            <a:avLst/>
          </a:prstGeom>
        </p:spPr>
        <p:txBody>
          <a:bodyPr/>
          <a:lstStyle/>
          <a:p>
            <a:r>
              <a:t>Encyclopedic vs. Commonsense Knowledge</a:t>
            </a:r>
          </a:p>
        </p:txBody>
      </p:sp>
      <p:graphicFrame>
        <p:nvGraphicFramePr>
          <p:cNvPr id="491" name="Table"/>
          <p:cNvGraphicFramePr/>
          <p:nvPr/>
        </p:nvGraphicFramePr>
        <p:xfrm>
          <a:off x="844550" y="1574800"/>
          <a:ext cx="10517454" cy="4648201"/>
        </p:xfrm>
        <a:graphic>
          <a:graphicData uri="http://schemas.openxmlformats.org/drawingml/2006/table">
            <a:tbl>
              <a:tblPr/>
              <a:tblGrid>
                <a:gridCol w="5258727">
                  <a:extLst>
                    <a:ext uri="{9D8B030D-6E8A-4147-A177-3AD203B41FA5}">
                      <a16:colId xmlns:a16="http://schemas.microsoft.com/office/drawing/2014/main" val="20000"/>
                    </a:ext>
                  </a:extLst>
                </a:gridCol>
                <a:gridCol w="5258727">
                  <a:extLst>
                    <a:ext uri="{9D8B030D-6E8A-4147-A177-3AD203B41FA5}">
                      <a16:colId xmlns:a16="http://schemas.microsoft.com/office/drawing/2014/main" val="20001"/>
                    </a:ext>
                  </a:extLst>
                </a:gridCol>
              </a:tblGrid>
              <a:tr h="591485">
                <a:tc>
                  <a:txBody>
                    <a:bodyPr/>
                    <a:lstStyle/>
                    <a:p>
                      <a:pPr defTabSz="914400">
                        <a:defRPr sz="1800"/>
                      </a:pPr>
                      <a:r>
                        <a:rPr sz="2500">
                          <a:latin typeface="Avenir Heavy"/>
                          <a:ea typeface="Avenir Heavy"/>
                          <a:cs typeface="Avenir Heavy"/>
                          <a:sym typeface="Avenir Heavy"/>
                        </a:rPr>
                        <a:t>Encyclopedic Knowledge</a:t>
                      </a:r>
                    </a:p>
                  </a:txBody>
                  <a:tcPr marL="25400" marR="25400" marT="25400" marB="25400" anchor="b" horzOverflow="overflow">
                    <a:lnL w="0">
                      <a:miter lim="400000"/>
                    </a:lnL>
                    <a:lnR w="38100">
                      <a:solidFill>
                        <a:srgbClr val="000000"/>
                      </a:solidFill>
                      <a:miter lim="400000"/>
                    </a:lnR>
                    <a:lnT w="0">
                      <a:miter lim="400000"/>
                    </a:lnT>
                    <a:lnB w="38100">
                      <a:solidFill>
                        <a:srgbClr val="000000"/>
                      </a:solidFill>
                      <a:miter lim="400000"/>
                    </a:lnB>
                  </a:tcPr>
                </a:tc>
                <a:tc>
                  <a:txBody>
                    <a:bodyPr/>
                    <a:lstStyle/>
                    <a:p>
                      <a:pPr defTabSz="914400">
                        <a:defRPr sz="1800"/>
                      </a:pPr>
                      <a:r>
                        <a:rPr sz="2500">
                          <a:latin typeface="Avenir Heavy"/>
                          <a:ea typeface="Avenir Heavy"/>
                          <a:cs typeface="Avenir Heavy"/>
                          <a:sym typeface="Avenir Heavy"/>
                        </a:rPr>
                        <a:t>Commonsense Knowledge</a:t>
                      </a:r>
                    </a:p>
                  </a:txBody>
                  <a:tcPr marL="25400" marR="25400" marT="25400" marB="25400" anchor="b" horzOverflow="overflow">
                    <a:lnL w="38100">
                      <a:solidFill>
                        <a:srgbClr val="000000"/>
                      </a:solidFill>
                      <a:miter lim="400000"/>
                    </a:lnL>
                    <a:lnR w="0">
                      <a:miter lim="400000"/>
                    </a:lnR>
                    <a:lnT w="0">
                      <a:miter lim="400000"/>
                    </a:lnT>
                    <a:lnB w="38100">
                      <a:solidFill>
                        <a:srgbClr val="000000"/>
                      </a:solidFill>
                      <a:miter lim="400000"/>
                    </a:lnB>
                  </a:tcPr>
                </a:tc>
                <a:extLst>
                  <a:ext uri="{0D108BD9-81ED-4DB2-BD59-A6C34878D82A}">
                    <a16:rowId xmlns:a16="http://schemas.microsoft.com/office/drawing/2014/main" val="10000"/>
                  </a:ext>
                </a:extLst>
              </a:tr>
              <a:tr h="4056716">
                <a:tc>
                  <a:txBody>
                    <a:bodyPr/>
                    <a:lstStyle/>
                    <a:p>
                      <a:pPr defTabSz="914400">
                        <a:defRPr sz="1800"/>
                      </a:pPr>
                      <a:r>
                        <a:rPr sz="2500">
                          <a:latin typeface="+mj-lt"/>
                          <a:ea typeface="+mj-ea"/>
                          <a:cs typeface="+mj-cs"/>
                          <a:sym typeface="Avenir Book"/>
                        </a:rPr>
                        <a:t>Explicitly written in text 
Ontological Mentions
Deviations rarely written</a:t>
                      </a:r>
                    </a:p>
                  </a:txBody>
                  <a:tcPr marL="25400" marR="25400" marT="25400" marB="25400" anchor="ctr" horzOverflow="overflow">
                    <a:lnL w="0">
                      <a:miter lim="400000"/>
                    </a:lnL>
                    <a:lnR w="38100">
                      <a:solidFill>
                        <a:srgbClr val="000000"/>
                      </a:solidFill>
                      <a:miter lim="400000"/>
                    </a:lnR>
                    <a:lnT w="38100">
                      <a:solidFill>
                        <a:srgbClr val="000000"/>
                      </a:solidFill>
                      <a:miter lim="400000"/>
                    </a:lnT>
                    <a:lnB w="0">
                      <a:miter lim="400000"/>
                    </a:lnB>
                    <a:solidFill>
                      <a:srgbClr val="FFFFFF"/>
                    </a:solidFill>
                  </a:tcPr>
                </a:tc>
                <a:tc>
                  <a:txBody>
                    <a:bodyPr/>
                    <a:lstStyle/>
                    <a:p>
                      <a:pPr defTabSz="914400">
                        <a:defRPr sz="1800"/>
                      </a:pPr>
                      <a:r>
                        <a:rPr sz="2500">
                          <a:latin typeface="+mj-lt"/>
                          <a:ea typeface="+mj-ea"/>
                          <a:cs typeface="+mj-cs"/>
                          <a:sym typeface="Avenir Book"/>
                        </a:rPr>
                        <a:t>Often assumed
Complex Mentions
Reporting Bias</a:t>
                      </a:r>
                    </a:p>
                  </a:txBody>
                  <a:tcPr marL="25400" marR="25400" marT="25400" marB="25400" anchor="ctr" horzOverflow="overflow">
                    <a:lnL w="38100">
                      <a:solidFill>
                        <a:srgbClr val="000000"/>
                      </a:solidFill>
                      <a:miter lim="400000"/>
                    </a:lnL>
                    <a:lnR w="0">
                      <a:miter lim="400000"/>
                    </a:lnR>
                    <a:lnT w="38100">
                      <a:solidFill>
                        <a:srgbClr val="000000"/>
                      </a:solidFill>
                      <a:miter lim="400000"/>
                    </a:lnT>
                    <a:lnB w="0">
                      <a:miter lim="400000"/>
                    </a:lnB>
                    <a:solidFill>
                      <a:srgbClr val="FFFFFF"/>
                    </a:solidFill>
                  </a:tcPr>
                </a:tc>
                <a:extLst>
                  <a:ext uri="{0D108BD9-81ED-4DB2-BD59-A6C34878D82A}">
                    <a16:rowId xmlns:a16="http://schemas.microsoft.com/office/drawing/2014/main" val="10001"/>
                  </a:ext>
                </a:extLst>
              </a:tr>
            </a:tbl>
          </a:graphicData>
        </a:graphic>
      </p:graphicFrame>
      <p:sp>
        <p:nvSpPr>
          <p:cNvPr id="492" name="Grice’s Maxim of Quantity"/>
          <p:cNvSpPr txBox="1"/>
          <p:nvPr/>
        </p:nvSpPr>
        <p:spPr>
          <a:xfrm>
            <a:off x="7795713" y="3476168"/>
            <a:ext cx="1944443"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400" b="0">
                <a:solidFill>
                  <a:schemeClr val="accent1">
                    <a:hueOff val="114395"/>
                    <a:lumOff val="-24975"/>
                  </a:schemeClr>
                </a:solidFill>
                <a:latin typeface="Avenir Heavy"/>
                <a:ea typeface="Avenir Heavy"/>
                <a:cs typeface="Avenir Heavy"/>
                <a:sym typeface="Avenir Heavy"/>
              </a:defRPr>
            </a:lvl1pPr>
          </a:lstStyle>
          <a:p>
            <a:r>
              <a:rPr sz="1200"/>
              <a:t>Grice’s Maxim of Quantity</a:t>
            </a:r>
          </a:p>
        </p:txBody>
      </p:sp>
      <p:sp>
        <p:nvSpPr>
          <p:cNvPr id="493" name="e.g., Causal If-Then Knowledge"/>
          <p:cNvSpPr txBox="1"/>
          <p:nvPr/>
        </p:nvSpPr>
        <p:spPr>
          <a:xfrm>
            <a:off x="7615348" y="4365409"/>
            <a:ext cx="2292294"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400" b="0">
                <a:solidFill>
                  <a:schemeClr val="accent1">
                    <a:hueOff val="114395"/>
                    <a:lumOff val="-24975"/>
                  </a:schemeClr>
                </a:solidFill>
                <a:latin typeface="Avenir Heavy"/>
                <a:ea typeface="Avenir Heavy"/>
                <a:cs typeface="Avenir Heavy"/>
                <a:sym typeface="Avenir Heavy"/>
              </a:defRPr>
            </a:lvl1pPr>
          </a:lstStyle>
          <a:p>
            <a:r>
              <a:rPr sz="1200"/>
              <a:t>e.g., Causal If-Then Knowledge</a:t>
            </a:r>
          </a:p>
        </p:txBody>
      </p:sp>
      <p:sp>
        <p:nvSpPr>
          <p:cNvPr id="494" name="“black sheep problem”"/>
          <p:cNvSpPr txBox="1"/>
          <p:nvPr/>
        </p:nvSpPr>
        <p:spPr>
          <a:xfrm>
            <a:off x="7902927" y="5254651"/>
            <a:ext cx="2971967"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400" b="0">
                <a:solidFill>
                  <a:schemeClr val="accent1">
                    <a:hueOff val="114395"/>
                    <a:lumOff val="-24975"/>
                  </a:schemeClr>
                </a:solidFill>
                <a:latin typeface="Avenir Heavy"/>
                <a:ea typeface="Avenir Heavy"/>
                <a:cs typeface="Avenir Heavy"/>
                <a:sym typeface="Avenir Heavy"/>
              </a:defRPr>
            </a:lvl1pPr>
          </a:lstStyle>
          <a:p>
            <a:r>
              <a:rPr lang="en-US" sz="1200" dirty="0"/>
              <a:t>murders 4x more common than </a:t>
            </a:r>
            <a:r>
              <a:rPr lang="en-US" sz="1200" dirty="0" err="1"/>
              <a:t>breating</a:t>
            </a:r>
            <a:endParaRPr sz="1200" dirty="0"/>
          </a:p>
        </p:txBody>
      </p:sp>
      <p:sp>
        <p:nvSpPr>
          <p:cNvPr id="495"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75</a:t>
            </a:fld>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Commonsense knowledge is immeasurably vast, making it impossible to manually enumerate…"/>
          <p:cNvSpPr txBox="1"/>
          <p:nvPr/>
        </p:nvSpPr>
        <p:spPr>
          <a:xfrm>
            <a:off x="844550" y="2039046"/>
            <a:ext cx="10502900" cy="3719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marL="311150" indent="-311150">
              <a:spcBef>
                <a:spcPts val="2950"/>
              </a:spcBef>
              <a:buSzPct val="125000"/>
              <a:buChar char="•"/>
              <a:defRPr sz="5400" b="0">
                <a:latin typeface="+mj-lt"/>
                <a:ea typeface="+mj-ea"/>
                <a:cs typeface="+mj-cs"/>
                <a:sym typeface="Avenir Book"/>
              </a:defRPr>
            </a:pPr>
            <a:r>
              <a:rPr sz="2700"/>
              <a:t>Commonsense knowledge is </a:t>
            </a:r>
            <a:r>
              <a:rPr sz="2700">
                <a:latin typeface="Avenir Heavy"/>
                <a:ea typeface="Avenir Heavy"/>
                <a:cs typeface="Avenir Heavy"/>
                <a:sym typeface="Avenir Heavy"/>
              </a:rPr>
              <a:t>immeasurably vast</a:t>
            </a:r>
            <a:r>
              <a:rPr sz="2700"/>
              <a:t>, making it </a:t>
            </a:r>
            <a:r>
              <a:rPr sz="2700">
                <a:latin typeface="Avenir Heavy"/>
                <a:ea typeface="Avenir Heavy"/>
                <a:cs typeface="Avenir Heavy"/>
                <a:sym typeface="Avenir Heavy"/>
              </a:rPr>
              <a:t>impossible to manually enumerate</a:t>
            </a:r>
          </a:p>
          <a:p>
            <a:pPr marL="311150" indent="-311150">
              <a:spcBef>
                <a:spcPts val="2950"/>
              </a:spcBef>
              <a:buSzPct val="125000"/>
              <a:buChar char="•"/>
              <a:defRPr sz="5400" b="0">
                <a:latin typeface="+mj-lt"/>
                <a:ea typeface="+mj-ea"/>
                <a:cs typeface="+mj-cs"/>
                <a:sym typeface="Avenir Book"/>
              </a:defRPr>
            </a:pPr>
            <a:r>
              <a:rPr sz="2700"/>
              <a:t>Commonsense knowledge is often implicit, and often </a:t>
            </a:r>
            <a:r>
              <a:rPr sz="2700">
                <a:latin typeface="Avenir Heavy"/>
                <a:ea typeface="Avenir Heavy"/>
                <a:cs typeface="Avenir Heavy"/>
                <a:sym typeface="Avenir Heavy"/>
              </a:rPr>
              <a:t>can’t be directly extracted from text</a:t>
            </a:r>
          </a:p>
        </p:txBody>
      </p:sp>
      <p:sp>
        <p:nvSpPr>
          <p:cNvPr id="498" name="Challenges of Prior Approaches"/>
          <p:cNvSpPr txBox="1">
            <a:spLocks noGrp="1"/>
          </p:cNvSpPr>
          <p:nvPr>
            <p:ph type="title"/>
          </p:nvPr>
        </p:nvSpPr>
        <p:spPr>
          <a:prstGeom prst="rect">
            <a:avLst/>
          </a:prstGeom>
        </p:spPr>
        <p:txBody>
          <a:bodyPr/>
          <a:lstStyle>
            <a:lvl1pPr>
              <a:defRPr>
                <a:latin typeface="+mj-lt"/>
                <a:ea typeface="+mj-ea"/>
                <a:cs typeface="+mj-cs"/>
                <a:sym typeface="Avenir Book"/>
              </a:defRPr>
            </a:lvl1pPr>
          </a:lstStyle>
          <a:p>
            <a:r>
              <a:t>Challenges of Prior Approaches</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Constructing Knowledge Graphs Automatically"/>
          <p:cNvSpPr txBox="1">
            <a:spLocks noGrp="1"/>
          </p:cNvSpPr>
          <p:nvPr>
            <p:ph type="title"/>
          </p:nvPr>
        </p:nvSpPr>
        <p:spPr>
          <a:prstGeom prst="rect">
            <a:avLst/>
          </a:prstGeom>
        </p:spPr>
        <p:txBody>
          <a:bodyPr/>
          <a:lstStyle/>
          <a:p>
            <a:r>
              <a:t>Constructing Knowledge Graphs Automatically</a:t>
            </a:r>
          </a:p>
        </p:txBody>
      </p:sp>
      <p:sp>
        <p:nvSpPr>
          <p:cNvPr id="501" name="Text"/>
          <p:cNvSpPr txBox="1"/>
          <p:nvPr/>
        </p:nvSpPr>
        <p:spPr>
          <a:xfrm>
            <a:off x="7186791" y="6579533"/>
            <a:ext cx="89768" cy="501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457200">
              <a:lnSpc>
                <a:spcPts val="4200"/>
              </a:lnSpc>
              <a:defRPr sz="2400" b="0" u="sng">
                <a:solidFill>
                  <a:srgbClr val="0000EE"/>
                </a:solidFill>
                <a:latin typeface="Times Roman"/>
                <a:ea typeface="Times Roman"/>
                <a:cs typeface="Times Roman"/>
                <a:sym typeface="Times Roman"/>
                <a:hlinkClick r:id=""/>
              </a:defRPr>
            </a:lvl1pPr>
          </a:lstStyle>
          <a:p>
            <a:r>
              <a:rPr sz="1200"/>
              <a:t> </a:t>
            </a:r>
          </a:p>
        </p:txBody>
      </p:sp>
      <p:sp>
        <p:nvSpPr>
          <p:cNvPr id="502" name="Arrow"/>
          <p:cNvSpPr/>
          <p:nvPr/>
        </p:nvSpPr>
        <p:spPr>
          <a:xfrm>
            <a:off x="5305033" y="3585550"/>
            <a:ext cx="578488"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03" name="Arrow"/>
          <p:cNvSpPr/>
          <p:nvPr/>
        </p:nvSpPr>
        <p:spPr>
          <a:xfrm>
            <a:off x="2827375" y="3575574"/>
            <a:ext cx="578488"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04" name="Arrow"/>
          <p:cNvSpPr/>
          <p:nvPr/>
        </p:nvSpPr>
        <p:spPr>
          <a:xfrm>
            <a:off x="8189702" y="3585550"/>
            <a:ext cx="578487"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05" name="John went to the grocery store to buy some steaks. He was going to prepare dinner for his daughter’s birthday. She was turning 5 and would be starting elementary school soon."/>
          <p:cNvSpPr/>
          <p:nvPr/>
        </p:nvSpPr>
        <p:spPr>
          <a:xfrm>
            <a:off x="1084503" y="2978806"/>
            <a:ext cx="1657383" cy="1676348"/>
          </a:xfrm>
          <a:prstGeom prst="roundRect">
            <a:avLst>
              <a:gd name="adj" fmla="val 18881"/>
            </a:avLst>
          </a:prstGeom>
          <a:solidFill>
            <a:srgbClr val="FFFFFF"/>
          </a:solidFill>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algn="l">
              <a:lnSpc>
                <a:spcPct val="120000"/>
              </a:lnSpc>
              <a:defRPr sz="1000" b="0">
                <a:latin typeface="+mj-lt"/>
                <a:ea typeface="+mj-ea"/>
                <a:cs typeface="+mj-cs"/>
                <a:sym typeface="Avenir Book"/>
              </a:defRPr>
            </a:pPr>
            <a:endParaRPr sz="500"/>
          </a:p>
          <a:p>
            <a:pPr algn="l">
              <a:lnSpc>
                <a:spcPct val="120000"/>
              </a:lnSpc>
              <a:defRPr sz="2000" b="0">
                <a:latin typeface="+mj-lt"/>
                <a:ea typeface="+mj-ea"/>
                <a:cs typeface="+mj-cs"/>
                <a:sym typeface="Avenir Book"/>
              </a:defRPr>
            </a:pPr>
            <a:r>
              <a:rPr sz="1000"/>
              <a:t>John went to the grocery </a:t>
            </a:r>
            <a:r>
              <a:rPr sz="1000">
                <a:latin typeface="Avenir Heavy"/>
                <a:ea typeface="Avenir Heavy"/>
                <a:cs typeface="Avenir Heavy"/>
                <a:sym typeface="Avenir Heavy"/>
              </a:rPr>
              <a:t>store</a:t>
            </a:r>
            <a:r>
              <a:rPr sz="1000"/>
              <a:t> to buy some </a:t>
            </a:r>
            <a:r>
              <a:rPr sz="1000">
                <a:latin typeface="Avenir Heavy"/>
                <a:ea typeface="Avenir Heavy"/>
                <a:cs typeface="Avenir Heavy"/>
                <a:sym typeface="Avenir Heavy"/>
              </a:rPr>
              <a:t>steaks</a:t>
            </a:r>
            <a:r>
              <a:rPr sz="1000"/>
              <a:t>. He was going to prepare </a:t>
            </a:r>
            <a:r>
              <a:rPr sz="1000">
                <a:latin typeface="Avenir Heavy"/>
                <a:ea typeface="Avenir Heavy"/>
                <a:cs typeface="Avenir Heavy"/>
                <a:sym typeface="Avenir Heavy"/>
              </a:rPr>
              <a:t>dinner</a:t>
            </a:r>
            <a:r>
              <a:rPr sz="1000"/>
              <a:t> for his </a:t>
            </a:r>
            <a:r>
              <a:rPr sz="1000">
                <a:latin typeface="Avenir Heavy"/>
                <a:ea typeface="Avenir Heavy"/>
                <a:cs typeface="Avenir Heavy"/>
                <a:sym typeface="Avenir Heavy"/>
              </a:rPr>
              <a:t>daughter</a:t>
            </a:r>
            <a:r>
              <a:rPr sz="1000"/>
              <a:t>’s </a:t>
            </a:r>
            <a:r>
              <a:rPr sz="1000">
                <a:latin typeface="Avenir Heavy"/>
                <a:ea typeface="Avenir Heavy"/>
                <a:cs typeface="Avenir Heavy"/>
                <a:sym typeface="Avenir Heavy"/>
              </a:rPr>
              <a:t>birthday</a:t>
            </a:r>
            <a:r>
              <a:rPr sz="1000"/>
              <a:t>. She was turning 5 and would be starting elementary </a:t>
            </a:r>
            <a:r>
              <a:rPr sz="1000">
                <a:latin typeface="Avenir Heavy"/>
                <a:ea typeface="Avenir Heavy"/>
                <a:cs typeface="Avenir Heavy"/>
                <a:sym typeface="Avenir Heavy"/>
              </a:rPr>
              <a:t>school</a:t>
            </a:r>
            <a:r>
              <a:rPr sz="1000"/>
              <a:t> soon.</a:t>
            </a:r>
          </a:p>
        </p:txBody>
      </p:sp>
      <p:grpSp>
        <p:nvGrpSpPr>
          <p:cNvPr id="521" name="Group"/>
          <p:cNvGrpSpPr/>
          <p:nvPr/>
        </p:nvGrpSpPr>
        <p:grpSpPr>
          <a:xfrm flipH="1">
            <a:off x="5678534" y="3309060"/>
            <a:ext cx="2558340" cy="1206501"/>
            <a:chOff x="0" y="0"/>
            <a:chExt cx="5116679" cy="2413000"/>
          </a:xfrm>
        </p:grpSpPr>
        <p:sp>
          <p:nvSpPr>
            <p:cNvPr id="506" name="(person, CapableOf, start school)"/>
            <p:cNvSpPr txBox="1"/>
            <p:nvPr/>
          </p:nvSpPr>
          <p:spPr>
            <a:xfrm>
              <a:off x="0" y="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07" name="(person, CapableOf, start school)"/>
            <p:cNvSpPr txBox="1"/>
            <p:nvPr/>
          </p:nvSpPr>
          <p:spPr>
            <a:xfrm>
              <a:off x="86554" y="127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08" name="(person, CapableOf, start school)"/>
            <p:cNvSpPr txBox="1"/>
            <p:nvPr/>
          </p:nvSpPr>
          <p:spPr>
            <a:xfrm>
              <a:off x="173109" y="254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09" name="(person, CapableOf, start school)"/>
            <p:cNvSpPr txBox="1"/>
            <p:nvPr/>
          </p:nvSpPr>
          <p:spPr>
            <a:xfrm>
              <a:off x="259664" y="381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10" name="(person, CapableOf, start school)"/>
            <p:cNvSpPr txBox="1"/>
            <p:nvPr/>
          </p:nvSpPr>
          <p:spPr>
            <a:xfrm>
              <a:off x="346218" y="508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11" name="(person, CapableOf, start school)"/>
            <p:cNvSpPr txBox="1"/>
            <p:nvPr/>
          </p:nvSpPr>
          <p:spPr>
            <a:xfrm>
              <a:off x="432773" y="635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12" name="(person, CapableOf, start school)"/>
            <p:cNvSpPr txBox="1"/>
            <p:nvPr/>
          </p:nvSpPr>
          <p:spPr>
            <a:xfrm>
              <a:off x="519327" y="762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13" name="(person, CapableOf, start school)"/>
            <p:cNvSpPr txBox="1"/>
            <p:nvPr/>
          </p:nvSpPr>
          <p:spPr>
            <a:xfrm>
              <a:off x="605882" y="889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14" name="(person, CapableOf, start school)"/>
            <p:cNvSpPr txBox="1"/>
            <p:nvPr/>
          </p:nvSpPr>
          <p:spPr>
            <a:xfrm>
              <a:off x="692437" y="1016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15" name="(person, CapableOf, start school)"/>
            <p:cNvSpPr txBox="1"/>
            <p:nvPr/>
          </p:nvSpPr>
          <p:spPr>
            <a:xfrm>
              <a:off x="778991" y="1143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16" name="(person, CapableOf, start school)"/>
            <p:cNvSpPr txBox="1"/>
            <p:nvPr/>
          </p:nvSpPr>
          <p:spPr>
            <a:xfrm>
              <a:off x="865546" y="1270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17" name="(person, CapableOf, start school)"/>
            <p:cNvSpPr txBox="1"/>
            <p:nvPr/>
          </p:nvSpPr>
          <p:spPr>
            <a:xfrm>
              <a:off x="952101" y="1397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18" name="(person, CapableOf, start school)"/>
            <p:cNvSpPr txBox="1"/>
            <p:nvPr/>
          </p:nvSpPr>
          <p:spPr>
            <a:xfrm>
              <a:off x="1038655" y="1524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19" name="(person, CapableOf, start school)"/>
            <p:cNvSpPr txBox="1"/>
            <p:nvPr/>
          </p:nvSpPr>
          <p:spPr>
            <a:xfrm>
              <a:off x="1125210" y="1651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20" name="(person, CapableOf, buy)"/>
            <p:cNvSpPr txBox="1"/>
            <p:nvPr/>
          </p:nvSpPr>
          <p:spPr>
            <a:xfrm flipH="1">
              <a:off x="1211765" y="1778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2600" b="0">
                  <a:latin typeface="+mj-lt"/>
                  <a:ea typeface="+mj-ea"/>
                  <a:cs typeface="+mj-cs"/>
                  <a:sym typeface="Avenir Book"/>
                </a:defRPr>
              </a:lvl1pPr>
            </a:lstStyle>
            <a:p>
              <a:r>
                <a:rPr sz="1300"/>
                <a:t>(person, CapableOf, buy)</a:t>
              </a:r>
            </a:p>
          </p:txBody>
        </p:sp>
      </p:grpSp>
      <p:sp>
        <p:nvSpPr>
          <p:cNvPr id="522" name="Store in knowledge graph"/>
          <p:cNvSpPr txBox="1"/>
          <p:nvPr/>
        </p:nvSpPr>
        <p:spPr>
          <a:xfrm>
            <a:off x="8412817" y="2397864"/>
            <a:ext cx="3029676"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100" b="0">
                <a:latin typeface="+mj-lt"/>
                <a:ea typeface="+mj-ea"/>
                <a:cs typeface="+mj-cs"/>
                <a:sym typeface="Avenir Book"/>
              </a:defRPr>
            </a:lvl1pPr>
          </a:lstStyle>
          <a:p>
            <a:r>
              <a:rPr sz="2050"/>
              <a:t>Store in knowledge graph</a:t>
            </a:r>
          </a:p>
        </p:txBody>
      </p:sp>
      <p:grpSp>
        <p:nvGrpSpPr>
          <p:cNvPr id="525" name="Group"/>
          <p:cNvGrpSpPr/>
          <p:nvPr/>
        </p:nvGrpSpPr>
        <p:grpSpPr>
          <a:xfrm>
            <a:off x="8766643" y="2886775"/>
            <a:ext cx="2353554" cy="1815035"/>
            <a:chOff x="793" y="0"/>
            <a:chExt cx="4707107" cy="3630067"/>
          </a:xfrm>
        </p:grpSpPr>
        <p:sp>
          <p:nvSpPr>
            <p:cNvPr id="523" name="Rounded Rectangle"/>
            <p:cNvSpPr/>
            <p:nvPr/>
          </p:nvSpPr>
          <p:spPr>
            <a:xfrm>
              <a:off x="22773" y="0"/>
              <a:ext cx="4685129" cy="3568897"/>
            </a:xfrm>
            <a:prstGeom prst="roundRect">
              <a:avLst>
                <a:gd name="adj" fmla="val 15000"/>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524" name="Image" descr="Image"/>
            <p:cNvPicPr>
              <a:picLocks noChangeAspect="1"/>
            </p:cNvPicPr>
            <p:nvPr/>
          </p:nvPicPr>
          <p:blipFill>
            <a:blip r:embed="rId2"/>
            <a:srcRect t="3060" r="34492" b="3062"/>
            <a:stretch>
              <a:fillRect/>
            </a:stretch>
          </p:blipFill>
          <p:spPr>
            <a:xfrm>
              <a:off x="793" y="22871"/>
              <a:ext cx="4685507" cy="3607197"/>
            </a:xfrm>
            <a:custGeom>
              <a:avLst/>
              <a:gdLst/>
              <a:ahLst/>
              <a:cxnLst>
                <a:cxn ang="0">
                  <a:pos x="wd2" y="hd2"/>
                </a:cxn>
                <a:cxn ang="5400000">
                  <a:pos x="wd2" y="hd2"/>
                </a:cxn>
                <a:cxn ang="10800000">
                  <a:pos x="wd2" y="hd2"/>
                </a:cxn>
                <a:cxn ang="16200000">
                  <a:pos x="wd2" y="hd2"/>
                </a:cxn>
              </a:cxnLst>
              <a:rect l="0" t="0" r="r" b="b"/>
              <a:pathLst>
                <a:path w="21600" h="21599" extrusionOk="0">
                  <a:moveTo>
                    <a:pt x="4221" y="0"/>
                  </a:moveTo>
                  <a:cubicBezTo>
                    <a:pt x="2981" y="0"/>
                    <a:pt x="2238" y="0"/>
                    <a:pt x="1742" y="269"/>
                  </a:cubicBezTo>
                  <a:cubicBezTo>
                    <a:pt x="1027" y="607"/>
                    <a:pt x="463" y="1339"/>
                    <a:pt x="203" y="2268"/>
                  </a:cubicBezTo>
                  <a:cubicBezTo>
                    <a:pt x="11" y="2866"/>
                    <a:pt x="1" y="3794"/>
                    <a:pt x="0" y="5205"/>
                  </a:cubicBezTo>
                  <a:lnTo>
                    <a:pt x="0" y="16395"/>
                  </a:lnTo>
                  <a:cubicBezTo>
                    <a:pt x="1" y="17806"/>
                    <a:pt x="11" y="18734"/>
                    <a:pt x="203" y="19332"/>
                  </a:cubicBezTo>
                  <a:cubicBezTo>
                    <a:pt x="463" y="20261"/>
                    <a:pt x="1027" y="20993"/>
                    <a:pt x="1742" y="21331"/>
                  </a:cubicBezTo>
                  <a:cubicBezTo>
                    <a:pt x="2238" y="21600"/>
                    <a:pt x="2981" y="21600"/>
                    <a:pt x="4221" y="21600"/>
                  </a:cubicBezTo>
                  <a:lnTo>
                    <a:pt x="17374" y="21600"/>
                  </a:lnTo>
                  <a:cubicBezTo>
                    <a:pt x="18614" y="21600"/>
                    <a:pt x="19359" y="21600"/>
                    <a:pt x="19855" y="21331"/>
                  </a:cubicBezTo>
                  <a:cubicBezTo>
                    <a:pt x="20570" y="20993"/>
                    <a:pt x="21131" y="20261"/>
                    <a:pt x="21391" y="19332"/>
                  </a:cubicBezTo>
                  <a:cubicBezTo>
                    <a:pt x="21598" y="18688"/>
                    <a:pt x="21600" y="17723"/>
                    <a:pt x="21600" y="16112"/>
                  </a:cubicBezTo>
                  <a:lnTo>
                    <a:pt x="21600" y="5488"/>
                  </a:lnTo>
                  <a:cubicBezTo>
                    <a:pt x="21600" y="3877"/>
                    <a:pt x="21598" y="2912"/>
                    <a:pt x="21391" y="2268"/>
                  </a:cubicBezTo>
                  <a:cubicBezTo>
                    <a:pt x="21131" y="1339"/>
                    <a:pt x="20570" y="607"/>
                    <a:pt x="19855" y="269"/>
                  </a:cubicBezTo>
                  <a:cubicBezTo>
                    <a:pt x="19359" y="0"/>
                    <a:pt x="18614" y="0"/>
                    <a:pt x="17374" y="0"/>
                  </a:cubicBezTo>
                  <a:lnTo>
                    <a:pt x="4221" y="0"/>
                  </a:lnTo>
                  <a:close/>
                </a:path>
              </a:pathLst>
            </a:custGeom>
            <a:ln w="12700" cap="flat">
              <a:noFill/>
              <a:miter lim="400000"/>
            </a:ln>
            <a:effectLst/>
          </p:spPr>
        </p:pic>
      </p:grpSp>
      <p:sp>
        <p:nvSpPr>
          <p:cNvPr id="526" name="Gather Textual Corpus"/>
          <p:cNvSpPr txBox="1"/>
          <p:nvPr/>
        </p:nvSpPr>
        <p:spPr>
          <a:xfrm>
            <a:off x="1038612" y="2240128"/>
            <a:ext cx="1790555"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100" b="0">
                <a:latin typeface="+mj-lt"/>
                <a:ea typeface="+mj-ea"/>
                <a:cs typeface="+mj-cs"/>
                <a:sym typeface="Avenir Book"/>
              </a:defRPr>
            </a:pPr>
            <a:r>
              <a:rPr sz="2050"/>
              <a:t>Gather Textual</a:t>
            </a:r>
            <a:br>
              <a:rPr sz="2050"/>
            </a:br>
            <a:r>
              <a:rPr sz="2050"/>
              <a:t>Corpus</a:t>
            </a:r>
          </a:p>
        </p:txBody>
      </p:sp>
      <p:pic>
        <p:nvPicPr>
          <p:cNvPr id="527" name="Image" descr="Image"/>
          <p:cNvPicPr>
            <a:picLocks noChangeAspect="1"/>
          </p:cNvPicPr>
          <p:nvPr/>
        </p:nvPicPr>
        <p:blipFill>
          <a:blip r:embed="rId3"/>
          <a:stretch>
            <a:fillRect/>
          </a:stretch>
        </p:blipFill>
        <p:spPr>
          <a:xfrm>
            <a:off x="3478651" y="3048000"/>
            <a:ext cx="762001" cy="762000"/>
          </a:xfrm>
          <a:prstGeom prst="rect">
            <a:avLst/>
          </a:prstGeom>
          <a:ln w="12700">
            <a:miter lim="400000"/>
          </a:ln>
        </p:spPr>
      </p:pic>
      <p:pic>
        <p:nvPicPr>
          <p:cNvPr id="528" name="Image" descr="Image"/>
          <p:cNvPicPr>
            <a:picLocks noChangeAspect="1"/>
          </p:cNvPicPr>
          <p:nvPr/>
        </p:nvPicPr>
        <p:blipFill>
          <a:blip r:embed="rId4"/>
          <a:stretch>
            <a:fillRect/>
          </a:stretch>
        </p:blipFill>
        <p:spPr>
          <a:xfrm>
            <a:off x="4387161" y="3009900"/>
            <a:ext cx="762001" cy="762000"/>
          </a:xfrm>
          <a:prstGeom prst="rect">
            <a:avLst/>
          </a:prstGeom>
          <a:ln w="12700">
            <a:miter lim="400000"/>
          </a:ln>
        </p:spPr>
      </p:pic>
      <p:pic>
        <p:nvPicPr>
          <p:cNvPr id="529" name="Image" descr="Image"/>
          <p:cNvPicPr>
            <a:picLocks noChangeAspect="1"/>
          </p:cNvPicPr>
          <p:nvPr/>
        </p:nvPicPr>
        <p:blipFill>
          <a:blip r:embed="rId5"/>
          <a:stretch>
            <a:fillRect/>
          </a:stretch>
        </p:blipFill>
        <p:spPr>
          <a:xfrm>
            <a:off x="3478651" y="3903756"/>
            <a:ext cx="762001" cy="762001"/>
          </a:xfrm>
          <a:prstGeom prst="rect">
            <a:avLst/>
          </a:prstGeom>
          <a:ln w="12700">
            <a:miter lim="400000"/>
          </a:ln>
        </p:spPr>
      </p:pic>
      <p:pic>
        <p:nvPicPr>
          <p:cNvPr id="530" name="Image" descr="Image"/>
          <p:cNvPicPr>
            <a:picLocks noChangeAspect="1"/>
          </p:cNvPicPr>
          <p:nvPr/>
        </p:nvPicPr>
        <p:blipFill>
          <a:blip r:embed="rId6"/>
          <a:stretch>
            <a:fillRect/>
          </a:stretch>
        </p:blipFill>
        <p:spPr>
          <a:xfrm>
            <a:off x="4391842" y="3903756"/>
            <a:ext cx="762001" cy="762001"/>
          </a:xfrm>
          <a:prstGeom prst="rect">
            <a:avLst/>
          </a:prstGeom>
          <a:ln w="12700">
            <a:miter lim="400000"/>
          </a:ln>
        </p:spPr>
      </p:pic>
      <p:sp>
        <p:nvSpPr>
          <p:cNvPr id="531" name="(Schubert, 2002)"/>
          <p:cNvSpPr txBox="1"/>
          <p:nvPr/>
        </p:nvSpPr>
        <p:spPr>
          <a:xfrm>
            <a:off x="3891115" y="4768046"/>
            <a:ext cx="1000274"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(Schubert, 2002)</a:t>
            </a:r>
          </a:p>
        </p:txBody>
      </p:sp>
      <p:sp>
        <p:nvSpPr>
          <p:cNvPr id="532" name="(Banko et al., 2007)"/>
          <p:cNvSpPr txBox="1"/>
          <p:nvPr/>
        </p:nvSpPr>
        <p:spPr>
          <a:xfrm>
            <a:off x="3809835" y="4996694"/>
            <a:ext cx="1162178"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(Banko et al., 2007)</a:t>
            </a:r>
          </a:p>
        </p:txBody>
      </p:sp>
      <p:sp>
        <p:nvSpPr>
          <p:cNvPr id="533" name="(Zhang et al., 2020)"/>
          <p:cNvSpPr txBox="1"/>
          <p:nvPr/>
        </p:nvSpPr>
        <p:spPr>
          <a:xfrm>
            <a:off x="3808692" y="5225342"/>
            <a:ext cx="1162178"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(Zhang et al., 2020)</a:t>
            </a:r>
          </a:p>
        </p:txBody>
      </p:sp>
      <p:sp>
        <p:nvSpPr>
          <p:cNvPr id="534" name="Automatically extract  knowledge"/>
          <p:cNvSpPr txBox="1"/>
          <p:nvPr/>
        </p:nvSpPr>
        <p:spPr>
          <a:xfrm>
            <a:off x="2998281" y="2208250"/>
            <a:ext cx="2767506" cy="745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a:defRPr sz="4100" b="0">
                <a:latin typeface="+mj-lt"/>
                <a:ea typeface="+mj-ea"/>
                <a:cs typeface="+mj-cs"/>
                <a:sym typeface="Avenir Book"/>
              </a:defRPr>
            </a:pPr>
            <a:r>
              <a:rPr sz="2050"/>
              <a:t>Automatically extract </a:t>
            </a:r>
            <a:br>
              <a:rPr sz="2050"/>
            </a:br>
            <a:r>
              <a:rPr sz="2050"/>
              <a:t>knowledge</a:t>
            </a:r>
          </a:p>
        </p:txBody>
      </p:sp>
      <p:pic>
        <p:nvPicPr>
          <p:cNvPr id="535" name="Image" descr="Image"/>
          <p:cNvPicPr>
            <a:picLocks noChangeAspect="1"/>
          </p:cNvPicPr>
          <p:nvPr/>
        </p:nvPicPr>
        <p:blipFill>
          <a:blip r:embed="rId7"/>
          <a:srcRect l="18214" t="34994" r="13680" b="37647"/>
          <a:stretch>
            <a:fillRect/>
          </a:stretch>
        </p:blipFill>
        <p:spPr>
          <a:xfrm>
            <a:off x="8325254" y="5208245"/>
            <a:ext cx="1749222" cy="395394"/>
          </a:xfrm>
          <a:prstGeom prst="rect">
            <a:avLst/>
          </a:prstGeom>
          <a:ln w="12700">
            <a:miter lim="400000"/>
          </a:ln>
        </p:spPr>
      </p:pic>
      <p:grpSp>
        <p:nvGrpSpPr>
          <p:cNvPr id="538" name="Group"/>
          <p:cNvGrpSpPr/>
          <p:nvPr/>
        </p:nvGrpSpPr>
        <p:grpSpPr>
          <a:xfrm>
            <a:off x="10414386" y="5157019"/>
            <a:ext cx="952184" cy="511364"/>
            <a:chOff x="0" y="32684"/>
            <a:chExt cx="1904367" cy="1022725"/>
          </a:xfrm>
        </p:grpSpPr>
        <p:sp>
          <p:nvSpPr>
            <p:cNvPr id="536" name="Webchild"/>
            <p:cNvSpPr txBox="1"/>
            <p:nvPr/>
          </p:nvSpPr>
          <p:spPr>
            <a:xfrm>
              <a:off x="0" y="32684"/>
              <a:ext cx="1904367" cy="5950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200" b="0">
                  <a:latin typeface="Avenir Heavy"/>
                  <a:ea typeface="Avenir Heavy"/>
                  <a:cs typeface="Avenir Heavy"/>
                  <a:sym typeface="Avenir Heavy"/>
                </a:defRPr>
              </a:lvl1pPr>
            </a:lstStyle>
            <a:p>
              <a:r>
                <a:rPr sz="1600"/>
                <a:t>Webchild</a:t>
              </a:r>
            </a:p>
          </p:txBody>
        </p:sp>
        <p:pic>
          <p:nvPicPr>
            <p:cNvPr id="537" name="Image" descr="Image"/>
            <p:cNvPicPr>
              <a:picLocks noChangeAspect="1"/>
            </p:cNvPicPr>
            <p:nvPr/>
          </p:nvPicPr>
          <p:blipFill>
            <a:blip r:embed="rId8"/>
            <a:stretch>
              <a:fillRect/>
            </a:stretch>
          </p:blipFill>
          <p:spPr>
            <a:xfrm>
              <a:off x="15183" y="661544"/>
              <a:ext cx="1861120" cy="393865"/>
            </a:xfrm>
            <a:prstGeom prst="rect">
              <a:avLst/>
            </a:prstGeom>
            <a:ln w="12700" cap="flat">
              <a:noFill/>
              <a:miter lim="400000"/>
            </a:ln>
            <a:effectLst/>
          </p:spPr>
        </p:pic>
      </p:grpSp>
      <p:sp>
        <p:nvSpPr>
          <p:cNvPr id="539" name="(Tandon et al., 2019)"/>
          <p:cNvSpPr txBox="1"/>
          <p:nvPr/>
        </p:nvSpPr>
        <p:spPr>
          <a:xfrm>
            <a:off x="10416076" y="5766181"/>
            <a:ext cx="1232710"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(Tandon et al., 2019)</a:t>
            </a:r>
          </a:p>
        </p:txBody>
      </p:sp>
      <p:sp>
        <p:nvSpPr>
          <p:cNvPr id="540" name="(Speer et al., 2017)"/>
          <p:cNvSpPr txBox="1"/>
          <p:nvPr/>
        </p:nvSpPr>
        <p:spPr>
          <a:xfrm>
            <a:off x="8378554" y="5672954"/>
            <a:ext cx="1141338"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(Speer et al., 2017)</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Knowledge Base Completion"/>
          <p:cNvSpPr txBox="1">
            <a:spLocks noGrp="1"/>
          </p:cNvSpPr>
          <p:nvPr>
            <p:ph type="title"/>
          </p:nvPr>
        </p:nvSpPr>
        <p:spPr>
          <a:prstGeom prst="rect">
            <a:avLst/>
          </a:prstGeom>
        </p:spPr>
        <p:txBody>
          <a:bodyPr/>
          <a:lstStyle/>
          <a:p>
            <a:r>
              <a:t>Knowledge Base Completion</a:t>
            </a:r>
          </a:p>
        </p:txBody>
      </p:sp>
      <p:sp>
        <p:nvSpPr>
          <p:cNvPr id="543" name="Text"/>
          <p:cNvSpPr txBox="1"/>
          <p:nvPr/>
        </p:nvSpPr>
        <p:spPr>
          <a:xfrm>
            <a:off x="7186791" y="6579533"/>
            <a:ext cx="89768" cy="501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457200">
              <a:lnSpc>
                <a:spcPts val="4200"/>
              </a:lnSpc>
              <a:defRPr sz="2400" b="0" u="sng">
                <a:solidFill>
                  <a:srgbClr val="0000EE"/>
                </a:solidFill>
                <a:latin typeface="Times Roman"/>
                <a:ea typeface="Times Roman"/>
                <a:cs typeface="Times Roman"/>
                <a:sym typeface="Times Roman"/>
                <a:hlinkClick r:id=""/>
              </a:defRPr>
            </a:lvl1pPr>
          </a:lstStyle>
          <a:p>
            <a:r>
              <a:rPr sz="1200"/>
              <a:t> </a:t>
            </a:r>
          </a:p>
        </p:txBody>
      </p:sp>
      <p:sp>
        <p:nvSpPr>
          <p:cNvPr id="544" name="Arrow"/>
          <p:cNvSpPr/>
          <p:nvPr/>
        </p:nvSpPr>
        <p:spPr>
          <a:xfrm>
            <a:off x="5520933" y="3585550"/>
            <a:ext cx="578488"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45" name="Arrow"/>
          <p:cNvSpPr/>
          <p:nvPr/>
        </p:nvSpPr>
        <p:spPr>
          <a:xfrm>
            <a:off x="3043275" y="3575574"/>
            <a:ext cx="578488"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46" name="Arrow"/>
          <p:cNvSpPr/>
          <p:nvPr/>
        </p:nvSpPr>
        <p:spPr>
          <a:xfrm>
            <a:off x="8405602" y="3585550"/>
            <a:ext cx="578487"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47" name="Learn relationships among entities"/>
          <p:cNvSpPr txBox="1"/>
          <p:nvPr/>
        </p:nvSpPr>
        <p:spPr>
          <a:xfrm>
            <a:off x="3214181" y="2208250"/>
            <a:ext cx="2767506" cy="745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100" b="0">
                <a:latin typeface="+mj-lt"/>
                <a:ea typeface="+mj-ea"/>
                <a:cs typeface="+mj-cs"/>
                <a:sym typeface="Avenir Book"/>
              </a:defRPr>
            </a:lvl1pPr>
          </a:lstStyle>
          <a:p>
            <a:r>
              <a:rPr sz="2050"/>
              <a:t>Learn relationships among entities</a:t>
            </a:r>
          </a:p>
        </p:txBody>
      </p:sp>
      <p:sp>
        <p:nvSpPr>
          <p:cNvPr id="548" name="Gather training set of knowledge tuples"/>
          <p:cNvSpPr txBox="1"/>
          <p:nvPr/>
        </p:nvSpPr>
        <p:spPr>
          <a:xfrm>
            <a:off x="700938" y="2240128"/>
            <a:ext cx="2372444"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100" b="0">
                <a:latin typeface="+mj-lt"/>
                <a:ea typeface="+mj-ea"/>
                <a:cs typeface="+mj-cs"/>
                <a:sym typeface="Avenir Book"/>
              </a:defRPr>
            </a:pPr>
            <a:r>
              <a:rPr sz="2050"/>
              <a:t>Gather training set</a:t>
            </a:r>
            <a:br>
              <a:rPr sz="2050"/>
            </a:br>
            <a:r>
              <a:rPr sz="2050"/>
              <a:t>of knowledge tuples</a:t>
            </a:r>
          </a:p>
        </p:txBody>
      </p:sp>
      <p:pic>
        <p:nvPicPr>
          <p:cNvPr id="549" name="Image" descr="Image"/>
          <p:cNvPicPr>
            <a:picLocks noChangeAspect="1"/>
          </p:cNvPicPr>
          <p:nvPr/>
        </p:nvPicPr>
        <p:blipFill>
          <a:blip r:embed="rId2"/>
          <a:stretch>
            <a:fillRect/>
          </a:stretch>
        </p:blipFill>
        <p:spPr>
          <a:xfrm>
            <a:off x="3694551" y="3048000"/>
            <a:ext cx="762001" cy="762000"/>
          </a:xfrm>
          <a:prstGeom prst="rect">
            <a:avLst/>
          </a:prstGeom>
          <a:ln w="12700">
            <a:miter lim="400000"/>
          </a:ln>
        </p:spPr>
      </p:pic>
      <p:pic>
        <p:nvPicPr>
          <p:cNvPr id="550" name="Image" descr="Image"/>
          <p:cNvPicPr>
            <a:picLocks noChangeAspect="1"/>
          </p:cNvPicPr>
          <p:nvPr/>
        </p:nvPicPr>
        <p:blipFill>
          <a:blip r:embed="rId3"/>
          <a:stretch>
            <a:fillRect/>
          </a:stretch>
        </p:blipFill>
        <p:spPr>
          <a:xfrm>
            <a:off x="4603061" y="3009900"/>
            <a:ext cx="762001" cy="762000"/>
          </a:xfrm>
          <a:prstGeom prst="rect">
            <a:avLst/>
          </a:prstGeom>
          <a:ln w="12700">
            <a:miter lim="400000"/>
          </a:ln>
        </p:spPr>
      </p:pic>
      <p:pic>
        <p:nvPicPr>
          <p:cNvPr id="551" name="Image" descr="Image"/>
          <p:cNvPicPr>
            <a:picLocks noChangeAspect="1"/>
          </p:cNvPicPr>
          <p:nvPr/>
        </p:nvPicPr>
        <p:blipFill>
          <a:blip r:embed="rId4"/>
          <a:stretch>
            <a:fillRect/>
          </a:stretch>
        </p:blipFill>
        <p:spPr>
          <a:xfrm>
            <a:off x="3694551" y="3903756"/>
            <a:ext cx="762001" cy="762001"/>
          </a:xfrm>
          <a:prstGeom prst="rect">
            <a:avLst/>
          </a:prstGeom>
          <a:ln w="12700">
            <a:miter lim="400000"/>
          </a:ln>
        </p:spPr>
      </p:pic>
      <p:pic>
        <p:nvPicPr>
          <p:cNvPr id="552" name="Image" descr="Image"/>
          <p:cNvPicPr>
            <a:picLocks noChangeAspect="1"/>
          </p:cNvPicPr>
          <p:nvPr/>
        </p:nvPicPr>
        <p:blipFill>
          <a:blip r:embed="rId5"/>
          <a:stretch>
            <a:fillRect/>
          </a:stretch>
        </p:blipFill>
        <p:spPr>
          <a:xfrm>
            <a:off x="4607742" y="3903756"/>
            <a:ext cx="762001" cy="762001"/>
          </a:xfrm>
          <a:prstGeom prst="rect">
            <a:avLst/>
          </a:prstGeom>
          <a:ln w="12700">
            <a:miter lim="400000"/>
          </a:ln>
        </p:spPr>
      </p:pic>
      <p:grpSp>
        <p:nvGrpSpPr>
          <p:cNvPr id="568" name="Group"/>
          <p:cNvGrpSpPr/>
          <p:nvPr/>
        </p:nvGrpSpPr>
        <p:grpSpPr>
          <a:xfrm flipH="1">
            <a:off x="440511" y="3207380"/>
            <a:ext cx="2558341" cy="1206501"/>
            <a:chOff x="0" y="0"/>
            <a:chExt cx="5116679" cy="2413000"/>
          </a:xfrm>
        </p:grpSpPr>
        <p:sp>
          <p:nvSpPr>
            <p:cNvPr id="553" name="(person, CapableOf, start school)"/>
            <p:cNvSpPr txBox="1"/>
            <p:nvPr/>
          </p:nvSpPr>
          <p:spPr>
            <a:xfrm>
              <a:off x="0" y="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54" name="(person, CapableOf, start school)"/>
            <p:cNvSpPr txBox="1"/>
            <p:nvPr/>
          </p:nvSpPr>
          <p:spPr>
            <a:xfrm>
              <a:off x="86554" y="127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55" name="(person, CapableOf, start school)"/>
            <p:cNvSpPr txBox="1"/>
            <p:nvPr/>
          </p:nvSpPr>
          <p:spPr>
            <a:xfrm>
              <a:off x="173109" y="254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56" name="(person, CapableOf, start school)"/>
            <p:cNvSpPr txBox="1"/>
            <p:nvPr/>
          </p:nvSpPr>
          <p:spPr>
            <a:xfrm>
              <a:off x="259664" y="381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57" name="(person, CapableOf, start school)"/>
            <p:cNvSpPr txBox="1"/>
            <p:nvPr/>
          </p:nvSpPr>
          <p:spPr>
            <a:xfrm>
              <a:off x="346218" y="508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58" name="(person, CapableOf, start school)"/>
            <p:cNvSpPr txBox="1"/>
            <p:nvPr/>
          </p:nvSpPr>
          <p:spPr>
            <a:xfrm>
              <a:off x="432773" y="635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59" name="(person, CapableOf, start school)"/>
            <p:cNvSpPr txBox="1"/>
            <p:nvPr/>
          </p:nvSpPr>
          <p:spPr>
            <a:xfrm>
              <a:off x="519327" y="762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60" name="(person, CapableOf, start school)"/>
            <p:cNvSpPr txBox="1"/>
            <p:nvPr/>
          </p:nvSpPr>
          <p:spPr>
            <a:xfrm>
              <a:off x="605882" y="889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61" name="(person, CapableOf, start school)"/>
            <p:cNvSpPr txBox="1"/>
            <p:nvPr/>
          </p:nvSpPr>
          <p:spPr>
            <a:xfrm>
              <a:off x="692437" y="1016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62" name="(person, CapableOf, start school)"/>
            <p:cNvSpPr txBox="1"/>
            <p:nvPr/>
          </p:nvSpPr>
          <p:spPr>
            <a:xfrm>
              <a:off x="778991" y="1143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63" name="(person, CapableOf, start school)"/>
            <p:cNvSpPr txBox="1"/>
            <p:nvPr/>
          </p:nvSpPr>
          <p:spPr>
            <a:xfrm>
              <a:off x="865546" y="1270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64" name="(person, CapableOf, start school)"/>
            <p:cNvSpPr txBox="1"/>
            <p:nvPr/>
          </p:nvSpPr>
          <p:spPr>
            <a:xfrm>
              <a:off x="952101" y="1397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65" name="(person, CapableOf, start school)"/>
            <p:cNvSpPr txBox="1"/>
            <p:nvPr/>
          </p:nvSpPr>
          <p:spPr>
            <a:xfrm>
              <a:off x="1038655" y="1524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66" name="(person, CapableOf, start school)"/>
            <p:cNvSpPr txBox="1"/>
            <p:nvPr/>
          </p:nvSpPr>
          <p:spPr>
            <a:xfrm>
              <a:off x="1125210" y="1651000"/>
              <a:ext cx="3904916"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b="0">
                  <a:latin typeface="+mj-lt"/>
                  <a:ea typeface="+mj-ea"/>
                  <a:cs typeface="+mj-cs"/>
                  <a:sym typeface="Avenir Book"/>
                </a:defRPr>
              </a:lvl1pPr>
            </a:lstStyle>
            <a:p>
              <a:r>
                <a:rPr sz="700"/>
                <a:t>(person, CapableOf, start school)</a:t>
              </a:r>
            </a:p>
          </p:txBody>
        </p:sp>
        <p:sp>
          <p:nvSpPr>
            <p:cNvPr id="567" name="(person, CapableOf, buy)"/>
            <p:cNvSpPr txBox="1"/>
            <p:nvPr/>
          </p:nvSpPr>
          <p:spPr>
            <a:xfrm flipH="1">
              <a:off x="1211765" y="1778000"/>
              <a:ext cx="3904915" cy="635000"/>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2600" b="0">
                  <a:latin typeface="+mj-lt"/>
                  <a:ea typeface="+mj-ea"/>
                  <a:cs typeface="+mj-cs"/>
                  <a:sym typeface="Avenir Book"/>
                </a:defRPr>
              </a:lvl1pPr>
            </a:lstStyle>
            <a:p>
              <a:r>
                <a:rPr sz="1300"/>
                <a:t>(person, CapableOf, buy)</a:t>
              </a:r>
            </a:p>
          </p:txBody>
        </p:sp>
      </p:grpSp>
      <p:sp>
        <p:nvSpPr>
          <p:cNvPr id="569" name="Predict new relationships"/>
          <p:cNvSpPr txBox="1"/>
          <p:nvPr/>
        </p:nvSpPr>
        <p:spPr>
          <a:xfrm>
            <a:off x="5850663" y="2208250"/>
            <a:ext cx="2767506" cy="745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100" b="0">
                <a:latin typeface="+mj-lt"/>
                <a:ea typeface="+mj-ea"/>
                <a:cs typeface="+mj-cs"/>
                <a:sym typeface="Avenir Book"/>
              </a:defRPr>
            </a:lvl1pPr>
          </a:lstStyle>
          <a:p>
            <a:r>
              <a:rPr sz="2050"/>
              <a:t>Predict new relationships </a:t>
            </a:r>
          </a:p>
        </p:txBody>
      </p:sp>
      <p:sp>
        <p:nvSpPr>
          <p:cNvPr id="570" name="Store in knowledge graph"/>
          <p:cNvSpPr txBox="1"/>
          <p:nvPr/>
        </p:nvSpPr>
        <p:spPr>
          <a:xfrm>
            <a:off x="8747090" y="2419430"/>
            <a:ext cx="3029676"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100" b="0">
                <a:latin typeface="+mj-lt"/>
                <a:ea typeface="+mj-ea"/>
                <a:cs typeface="+mj-cs"/>
                <a:sym typeface="Avenir Book"/>
              </a:defRPr>
            </a:lvl1pPr>
          </a:lstStyle>
          <a:p>
            <a:r>
              <a:rPr sz="2050"/>
              <a:t>Store in knowledge graph</a:t>
            </a:r>
          </a:p>
        </p:txBody>
      </p:sp>
      <p:grpSp>
        <p:nvGrpSpPr>
          <p:cNvPr id="573" name="Group"/>
          <p:cNvGrpSpPr/>
          <p:nvPr/>
        </p:nvGrpSpPr>
        <p:grpSpPr>
          <a:xfrm>
            <a:off x="9100916" y="2899460"/>
            <a:ext cx="2353554" cy="1815035"/>
            <a:chOff x="793" y="0"/>
            <a:chExt cx="4707107" cy="3630067"/>
          </a:xfrm>
        </p:grpSpPr>
        <p:sp>
          <p:nvSpPr>
            <p:cNvPr id="571" name="Rounded Rectangle"/>
            <p:cNvSpPr/>
            <p:nvPr/>
          </p:nvSpPr>
          <p:spPr>
            <a:xfrm>
              <a:off x="22773" y="0"/>
              <a:ext cx="4685129" cy="3568897"/>
            </a:xfrm>
            <a:prstGeom prst="roundRect">
              <a:avLst>
                <a:gd name="adj" fmla="val 15000"/>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572" name="Image" descr="Image"/>
            <p:cNvPicPr>
              <a:picLocks noChangeAspect="1"/>
            </p:cNvPicPr>
            <p:nvPr/>
          </p:nvPicPr>
          <p:blipFill>
            <a:blip r:embed="rId6"/>
            <a:srcRect t="3060" r="34492" b="3062"/>
            <a:stretch>
              <a:fillRect/>
            </a:stretch>
          </p:blipFill>
          <p:spPr>
            <a:xfrm>
              <a:off x="793" y="22871"/>
              <a:ext cx="4685507" cy="3607197"/>
            </a:xfrm>
            <a:custGeom>
              <a:avLst/>
              <a:gdLst/>
              <a:ahLst/>
              <a:cxnLst>
                <a:cxn ang="0">
                  <a:pos x="wd2" y="hd2"/>
                </a:cxn>
                <a:cxn ang="5400000">
                  <a:pos x="wd2" y="hd2"/>
                </a:cxn>
                <a:cxn ang="10800000">
                  <a:pos x="wd2" y="hd2"/>
                </a:cxn>
                <a:cxn ang="16200000">
                  <a:pos x="wd2" y="hd2"/>
                </a:cxn>
              </a:cxnLst>
              <a:rect l="0" t="0" r="r" b="b"/>
              <a:pathLst>
                <a:path w="21600" h="21599" extrusionOk="0">
                  <a:moveTo>
                    <a:pt x="4221" y="0"/>
                  </a:moveTo>
                  <a:cubicBezTo>
                    <a:pt x="2981" y="0"/>
                    <a:pt x="2238" y="0"/>
                    <a:pt x="1742" y="269"/>
                  </a:cubicBezTo>
                  <a:cubicBezTo>
                    <a:pt x="1027" y="607"/>
                    <a:pt x="463" y="1339"/>
                    <a:pt x="203" y="2268"/>
                  </a:cubicBezTo>
                  <a:cubicBezTo>
                    <a:pt x="11" y="2866"/>
                    <a:pt x="1" y="3794"/>
                    <a:pt x="0" y="5205"/>
                  </a:cubicBezTo>
                  <a:lnTo>
                    <a:pt x="0" y="16395"/>
                  </a:lnTo>
                  <a:cubicBezTo>
                    <a:pt x="1" y="17806"/>
                    <a:pt x="11" y="18734"/>
                    <a:pt x="203" y="19332"/>
                  </a:cubicBezTo>
                  <a:cubicBezTo>
                    <a:pt x="463" y="20261"/>
                    <a:pt x="1027" y="20993"/>
                    <a:pt x="1742" y="21331"/>
                  </a:cubicBezTo>
                  <a:cubicBezTo>
                    <a:pt x="2238" y="21600"/>
                    <a:pt x="2981" y="21600"/>
                    <a:pt x="4221" y="21600"/>
                  </a:cubicBezTo>
                  <a:lnTo>
                    <a:pt x="17374" y="21600"/>
                  </a:lnTo>
                  <a:cubicBezTo>
                    <a:pt x="18614" y="21600"/>
                    <a:pt x="19359" y="21600"/>
                    <a:pt x="19855" y="21331"/>
                  </a:cubicBezTo>
                  <a:cubicBezTo>
                    <a:pt x="20570" y="20993"/>
                    <a:pt x="21131" y="20261"/>
                    <a:pt x="21391" y="19332"/>
                  </a:cubicBezTo>
                  <a:cubicBezTo>
                    <a:pt x="21598" y="18688"/>
                    <a:pt x="21600" y="17723"/>
                    <a:pt x="21600" y="16112"/>
                  </a:cubicBezTo>
                  <a:lnTo>
                    <a:pt x="21600" y="5488"/>
                  </a:lnTo>
                  <a:cubicBezTo>
                    <a:pt x="21600" y="3877"/>
                    <a:pt x="21598" y="2912"/>
                    <a:pt x="21391" y="2268"/>
                  </a:cubicBezTo>
                  <a:cubicBezTo>
                    <a:pt x="21131" y="1339"/>
                    <a:pt x="20570" y="607"/>
                    <a:pt x="19855" y="269"/>
                  </a:cubicBezTo>
                  <a:cubicBezTo>
                    <a:pt x="19359" y="0"/>
                    <a:pt x="18614" y="0"/>
                    <a:pt x="17374" y="0"/>
                  </a:cubicBezTo>
                  <a:lnTo>
                    <a:pt x="4221" y="0"/>
                  </a:lnTo>
                  <a:close/>
                </a:path>
              </a:pathLst>
            </a:custGeom>
            <a:ln w="12700" cap="flat">
              <a:noFill/>
              <a:miter lim="400000"/>
            </a:ln>
            <a:effectLst/>
          </p:spPr>
        </p:pic>
      </p:grpSp>
      <p:grpSp>
        <p:nvGrpSpPr>
          <p:cNvPr id="576" name="Group"/>
          <p:cNvGrpSpPr/>
          <p:nvPr/>
        </p:nvGrpSpPr>
        <p:grpSpPr>
          <a:xfrm>
            <a:off x="6253786" y="3568793"/>
            <a:ext cx="1952458" cy="359073"/>
            <a:chOff x="0" y="40978"/>
            <a:chExt cx="3904915" cy="718145"/>
          </a:xfrm>
        </p:grpSpPr>
        <p:sp>
          <p:nvSpPr>
            <p:cNvPr id="574" name="(person, CapableOf,       )"/>
            <p:cNvSpPr txBox="1"/>
            <p:nvPr/>
          </p:nvSpPr>
          <p:spPr>
            <a:xfrm>
              <a:off x="0" y="60890"/>
              <a:ext cx="3904915" cy="678321"/>
            </a:xfrm>
            <a:prstGeom prst="rect">
              <a:avLst/>
            </a:pr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2600" b="0">
                  <a:latin typeface="+mj-lt"/>
                  <a:ea typeface="+mj-ea"/>
                  <a:cs typeface="+mj-cs"/>
                  <a:sym typeface="Avenir Book"/>
                </a:defRPr>
              </a:lvl1pPr>
            </a:lstStyle>
            <a:p>
              <a:r>
                <a:rPr sz="1300"/>
                <a:t>(person, CapableOf,       )</a:t>
              </a:r>
            </a:p>
          </p:txBody>
        </p:sp>
        <p:sp>
          <p:nvSpPr>
            <p:cNvPr id="575" name="?"/>
            <p:cNvSpPr txBox="1"/>
            <p:nvPr/>
          </p:nvSpPr>
          <p:spPr>
            <a:xfrm>
              <a:off x="3226375" y="40978"/>
              <a:ext cx="387928" cy="7181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Avenir Heavy"/>
                  <a:ea typeface="Avenir Heavy"/>
                  <a:cs typeface="Avenir Heavy"/>
                  <a:sym typeface="Avenir Heavy"/>
                </a:defRPr>
              </a:lvl1pPr>
            </a:lstStyle>
            <a:p>
              <a:pPr>
                <a:defRPr sz="2600">
                  <a:latin typeface="+mj-lt"/>
                  <a:ea typeface="+mj-ea"/>
                  <a:cs typeface="+mj-cs"/>
                  <a:sym typeface="Avenir Book"/>
                </a:defRPr>
              </a:pPr>
              <a:r>
                <a:rPr sz="2000"/>
                <a:t>?</a:t>
              </a:r>
            </a:p>
          </p:txBody>
        </p:sp>
      </p:grpSp>
      <p:sp>
        <p:nvSpPr>
          <p:cNvPr id="577" name="(Bordes et al., 2013)"/>
          <p:cNvSpPr txBox="1"/>
          <p:nvPr/>
        </p:nvSpPr>
        <p:spPr>
          <a:xfrm>
            <a:off x="4003510" y="4945846"/>
            <a:ext cx="1205458"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(Bordes et al., 2013)</a:t>
            </a:r>
          </a:p>
        </p:txBody>
      </p:sp>
      <p:sp>
        <p:nvSpPr>
          <p:cNvPr id="578" name="(Riedel et al., 2013)"/>
          <p:cNvSpPr txBox="1"/>
          <p:nvPr/>
        </p:nvSpPr>
        <p:spPr>
          <a:xfrm>
            <a:off x="4024719" y="5174494"/>
            <a:ext cx="1163780"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(Riedel et al., 2013)</a:t>
            </a:r>
          </a:p>
        </p:txBody>
      </p:sp>
      <p:sp>
        <p:nvSpPr>
          <p:cNvPr id="579" name="(Toutanova et al., 2015)"/>
          <p:cNvSpPr txBox="1"/>
          <p:nvPr/>
        </p:nvSpPr>
        <p:spPr>
          <a:xfrm>
            <a:off x="3909340" y="5403142"/>
            <a:ext cx="1402628"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(Toutanova et al., 2015)</a:t>
            </a:r>
          </a:p>
        </p:txBody>
      </p:sp>
      <p:sp>
        <p:nvSpPr>
          <p:cNvPr id="580" name="(Yang et al., 2015)"/>
          <p:cNvSpPr txBox="1"/>
          <p:nvPr/>
        </p:nvSpPr>
        <p:spPr>
          <a:xfrm>
            <a:off x="4064598" y="5631791"/>
            <a:ext cx="1098058"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(Yang et al., 2015)</a:t>
            </a:r>
          </a:p>
        </p:txBody>
      </p:sp>
      <p:sp>
        <p:nvSpPr>
          <p:cNvPr id="581" name="(Trouillon et al., 2016)"/>
          <p:cNvSpPr txBox="1"/>
          <p:nvPr/>
        </p:nvSpPr>
        <p:spPr>
          <a:xfrm>
            <a:off x="3960076" y="5860439"/>
            <a:ext cx="1292020"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(Trouillon et al., 2016)</a:t>
            </a:r>
          </a:p>
        </p:txBody>
      </p:sp>
      <p:sp>
        <p:nvSpPr>
          <p:cNvPr id="582" name="(Nguyen et al., 2016)"/>
          <p:cNvSpPr txBox="1"/>
          <p:nvPr/>
        </p:nvSpPr>
        <p:spPr>
          <a:xfrm>
            <a:off x="3977539" y="6089088"/>
            <a:ext cx="1240724"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(Nguyen et al., 2016)</a:t>
            </a:r>
          </a:p>
        </p:txBody>
      </p:sp>
      <p:sp>
        <p:nvSpPr>
          <p:cNvPr id="583" name="(Dettmers et al., 2018)"/>
          <p:cNvSpPr txBox="1"/>
          <p:nvPr/>
        </p:nvSpPr>
        <p:spPr>
          <a:xfrm>
            <a:off x="3940201" y="6317736"/>
            <a:ext cx="1320874"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(Dettmers et al., 2018)</a:t>
            </a:r>
          </a:p>
        </p:txBody>
      </p:sp>
      <p:sp>
        <p:nvSpPr>
          <p:cNvPr id="584" name="(Socher et al., 2013)"/>
          <p:cNvSpPr txBox="1"/>
          <p:nvPr/>
        </p:nvSpPr>
        <p:spPr>
          <a:xfrm>
            <a:off x="4007003" y="4717197"/>
            <a:ext cx="1205458"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b="0">
                <a:latin typeface="+mj-lt"/>
                <a:ea typeface="+mj-ea"/>
                <a:cs typeface="+mj-cs"/>
                <a:sym typeface="Avenir Book"/>
              </a:defRPr>
            </a:lvl1pPr>
          </a:lstStyle>
          <a:p>
            <a:r>
              <a:rPr sz="1000"/>
              <a:t>(Socher et al., 2013)</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Commonsense Knowledge Base Completion"/>
          <p:cNvSpPr txBox="1">
            <a:spLocks noGrp="1"/>
          </p:cNvSpPr>
          <p:nvPr>
            <p:ph type="title"/>
          </p:nvPr>
        </p:nvSpPr>
        <p:spPr>
          <a:prstGeom prst="rect">
            <a:avLst/>
          </a:prstGeom>
        </p:spPr>
        <p:txBody>
          <a:bodyPr/>
          <a:lstStyle/>
          <a:p>
            <a:r>
              <a:t>Commonsense Knowledge Base Completion</a:t>
            </a:r>
          </a:p>
        </p:txBody>
      </p:sp>
      <p:grpSp>
        <p:nvGrpSpPr>
          <p:cNvPr id="700" name="Group"/>
          <p:cNvGrpSpPr/>
          <p:nvPr/>
        </p:nvGrpSpPr>
        <p:grpSpPr>
          <a:xfrm>
            <a:off x="3178580" y="1530976"/>
            <a:ext cx="3764741" cy="4260652"/>
            <a:chOff x="0" y="-7548"/>
            <a:chExt cx="7529480" cy="8521302"/>
          </a:xfrm>
        </p:grpSpPr>
        <p:sp>
          <p:nvSpPr>
            <p:cNvPr id="653" name="( person,       CapableOf,          buy )"/>
            <p:cNvSpPr txBox="1"/>
            <p:nvPr/>
          </p:nvSpPr>
          <p:spPr>
            <a:xfrm>
              <a:off x="171517" y="6856064"/>
              <a:ext cx="6839684" cy="63500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p>
              <a:pPr>
                <a:defRPr sz="3200" b="0">
                  <a:latin typeface="+mj-lt"/>
                  <a:ea typeface="+mj-ea"/>
                  <a:cs typeface="+mj-cs"/>
                  <a:sym typeface="Avenir Book"/>
                </a:defRPr>
              </a:pPr>
              <a:r>
                <a:rPr sz="1600"/>
                <a:t>( </a:t>
              </a:r>
              <a:r>
                <a:rPr sz="1600">
                  <a:solidFill>
                    <a:schemeClr val="accent1">
                      <a:hueOff val="114395"/>
                      <a:lumOff val="-24975"/>
                    </a:schemeClr>
                  </a:solidFill>
                  <a:latin typeface="Avenir Heavy"/>
                  <a:ea typeface="Avenir Heavy"/>
                  <a:cs typeface="Avenir Heavy"/>
                  <a:sym typeface="Avenir Heavy"/>
                </a:rPr>
                <a:t>person</a:t>
              </a:r>
              <a:r>
                <a:rPr sz="1600"/>
                <a:t>,       </a:t>
              </a:r>
              <a:r>
                <a:rPr sz="1600">
                  <a:solidFill>
                    <a:schemeClr val="accent6">
                      <a:hueOff val="-146070"/>
                      <a:satOff val="-10048"/>
                      <a:lumOff val="-30626"/>
                    </a:schemeClr>
                  </a:solidFill>
                  <a:latin typeface="Avenir Heavy"/>
                  <a:ea typeface="Avenir Heavy"/>
                  <a:cs typeface="Avenir Heavy"/>
                  <a:sym typeface="Avenir Heavy"/>
                </a:rPr>
                <a:t>CapableOf</a:t>
              </a:r>
              <a:r>
                <a:rPr sz="1600"/>
                <a:t>,          </a:t>
              </a:r>
              <a:r>
                <a:rPr sz="1600">
                  <a:solidFill>
                    <a:schemeClr val="accent5">
                      <a:hueOff val="-82419"/>
                      <a:satOff val="-9513"/>
                      <a:lumOff val="-16343"/>
                    </a:schemeClr>
                  </a:solidFill>
                  <a:latin typeface="Avenir Heavy"/>
                  <a:ea typeface="Avenir Heavy"/>
                  <a:cs typeface="Avenir Heavy"/>
                  <a:sym typeface="Avenir Heavy"/>
                </a:rPr>
                <a:t>buy</a:t>
              </a:r>
              <a:r>
                <a:rPr sz="1600"/>
                <a:t> )</a:t>
              </a:r>
            </a:p>
          </p:txBody>
        </p:sp>
        <p:sp>
          <p:nvSpPr>
            <p:cNvPr id="654" name="head…"/>
            <p:cNvSpPr txBox="1"/>
            <p:nvPr/>
          </p:nvSpPr>
          <p:spPr>
            <a:xfrm>
              <a:off x="586254" y="7980274"/>
              <a:ext cx="532196" cy="533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a:solidFill>
                    <a:schemeClr val="accent1">
                      <a:hueOff val="114395"/>
                      <a:lumOff val="-24975"/>
                    </a:schemeClr>
                  </a:solidFill>
                </a:defRPr>
              </a:pPr>
              <a:r>
                <a:rPr sz="700"/>
                <a:t>head</a:t>
              </a:r>
            </a:p>
            <a:p>
              <a:pPr>
                <a:defRPr>
                  <a:solidFill>
                    <a:schemeClr val="accent1">
                      <a:hueOff val="114395"/>
                      <a:lumOff val="-24975"/>
                    </a:schemeClr>
                  </a:solidFill>
                </a:defRPr>
              </a:pPr>
              <a:r>
                <a:rPr sz="700"/>
                <a:t>entity</a:t>
              </a:r>
            </a:p>
          </p:txBody>
        </p:sp>
        <p:sp>
          <p:nvSpPr>
            <p:cNvPr id="655" name="tail…"/>
            <p:cNvSpPr txBox="1"/>
            <p:nvPr/>
          </p:nvSpPr>
          <p:spPr>
            <a:xfrm>
              <a:off x="5820036" y="7977360"/>
              <a:ext cx="532196" cy="533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a:solidFill>
                    <a:schemeClr val="accent5">
                      <a:hueOff val="-82419"/>
                      <a:satOff val="-9513"/>
                      <a:lumOff val="-16343"/>
                    </a:schemeClr>
                  </a:solidFill>
                </a:defRPr>
              </a:pPr>
              <a:r>
                <a:rPr sz="700"/>
                <a:t>tail</a:t>
              </a:r>
            </a:p>
            <a:p>
              <a:pPr>
                <a:defRPr>
                  <a:solidFill>
                    <a:schemeClr val="accent5">
                      <a:hueOff val="-82419"/>
                      <a:satOff val="-9513"/>
                      <a:lumOff val="-16343"/>
                    </a:schemeClr>
                  </a:solidFill>
                </a:defRPr>
              </a:pPr>
              <a:r>
                <a:rPr sz="700"/>
                <a:t>entity</a:t>
              </a:r>
            </a:p>
          </p:txBody>
        </p:sp>
        <p:sp>
          <p:nvSpPr>
            <p:cNvPr id="656" name="relation"/>
            <p:cNvSpPr txBox="1"/>
            <p:nvPr/>
          </p:nvSpPr>
          <p:spPr>
            <a:xfrm>
              <a:off x="3023503" y="8087996"/>
              <a:ext cx="689292" cy="3180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a:solidFill>
                    <a:schemeClr val="accent6">
                      <a:hueOff val="-146070"/>
                      <a:satOff val="-10048"/>
                      <a:lumOff val="-30626"/>
                    </a:schemeClr>
                  </a:solidFill>
                </a:defRPr>
              </a:lvl1pPr>
            </a:lstStyle>
            <a:p>
              <a:r>
                <a:rPr sz="700"/>
                <a:t>relation</a:t>
              </a:r>
            </a:p>
          </p:txBody>
        </p:sp>
        <p:grpSp>
          <p:nvGrpSpPr>
            <p:cNvPr id="661" name="Group"/>
            <p:cNvGrpSpPr/>
            <p:nvPr/>
          </p:nvGrpSpPr>
          <p:grpSpPr>
            <a:xfrm>
              <a:off x="282395" y="5615121"/>
              <a:ext cx="1730907" cy="437634"/>
              <a:chOff x="0" y="0"/>
              <a:chExt cx="1730906" cy="437632"/>
            </a:xfrm>
          </p:grpSpPr>
          <p:sp>
            <p:nvSpPr>
              <p:cNvPr id="657" name="Rectangle"/>
              <p:cNvSpPr/>
              <p:nvPr/>
            </p:nvSpPr>
            <p:spPr>
              <a:xfrm>
                <a:off x="0" y="2547"/>
                <a:ext cx="1730907" cy="431801"/>
              </a:xfrm>
              <a:prstGeom prst="rect">
                <a:avLst/>
              </a:prstGeom>
              <a:solidFill>
                <a:schemeClr val="accent3">
                  <a:hueOff val="-274225"/>
                  <a:satOff val="26768"/>
                  <a:lumOff val="11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58"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59"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60"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666" name="Group"/>
            <p:cNvGrpSpPr/>
            <p:nvPr/>
          </p:nvGrpSpPr>
          <p:grpSpPr>
            <a:xfrm>
              <a:off x="5516176" y="5615121"/>
              <a:ext cx="1730908" cy="437634"/>
              <a:chOff x="0" y="0"/>
              <a:chExt cx="1730906" cy="437632"/>
            </a:xfrm>
          </p:grpSpPr>
          <p:sp>
            <p:nvSpPr>
              <p:cNvPr id="662" name="Rectangle"/>
              <p:cNvSpPr/>
              <p:nvPr/>
            </p:nvSpPr>
            <p:spPr>
              <a:xfrm>
                <a:off x="0" y="2547"/>
                <a:ext cx="1730907" cy="431801"/>
              </a:xfrm>
              <a:prstGeom prst="rect">
                <a:avLst/>
              </a:prstGeom>
              <a:solidFill>
                <a:schemeClr val="accent3">
                  <a:hueOff val="-274225"/>
                  <a:satOff val="26768"/>
                  <a:lumOff val="11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63"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64"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65"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667" name="Bilinear Model"/>
            <p:cNvSpPr/>
            <p:nvPr/>
          </p:nvSpPr>
          <p:spPr>
            <a:xfrm>
              <a:off x="0" y="2126561"/>
              <a:ext cx="7529480" cy="939645"/>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lvl1pPr>
            </a:lstStyle>
            <a:p>
              <a:r>
                <a:rPr sz="1600"/>
                <a:t>Bilinear Model</a:t>
              </a:r>
            </a:p>
          </p:txBody>
        </p:sp>
        <p:grpSp>
          <p:nvGrpSpPr>
            <p:cNvPr id="672" name="Group"/>
            <p:cNvGrpSpPr/>
            <p:nvPr/>
          </p:nvGrpSpPr>
          <p:grpSpPr>
            <a:xfrm>
              <a:off x="2899285" y="5615121"/>
              <a:ext cx="1730908" cy="437634"/>
              <a:chOff x="0" y="0"/>
              <a:chExt cx="1730906" cy="437632"/>
            </a:xfrm>
          </p:grpSpPr>
          <p:sp>
            <p:nvSpPr>
              <p:cNvPr id="668"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69"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70"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71"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677" name="Group"/>
            <p:cNvGrpSpPr/>
            <p:nvPr/>
          </p:nvGrpSpPr>
          <p:grpSpPr>
            <a:xfrm>
              <a:off x="2899285" y="5180307"/>
              <a:ext cx="1730908" cy="437634"/>
              <a:chOff x="0" y="0"/>
              <a:chExt cx="1730906" cy="437632"/>
            </a:xfrm>
          </p:grpSpPr>
          <p:sp>
            <p:nvSpPr>
              <p:cNvPr id="673"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74"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75"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76"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682" name="Group"/>
            <p:cNvGrpSpPr/>
            <p:nvPr/>
          </p:nvGrpSpPr>
          <p:grpSpPr>
            <a:xfrm>
              <a:off x="2899285" y="4745493"/>
              <a:ext cx="1730908" cy="437634"/>
              <a:chOff x="0" y="0"/>
              <a:chExt cx="1730906" cy="437632"/>
            </a:xfrm>
          </p:grpSpPr>
          <p:sp>
            <p:nvSpPr>
              <p:cNvPr id="678"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79"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80"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81"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687" name="Group"/>
            <p:cNvGrpSpPr/>
            <p:nvPr/>
          </p:nvGrpSpPr>
          <p:grpSpPr>
            <a:xfrm>
              <a:off x="2899285" y="4310679"/>
              <a:ext cx="1730908" cy="437634"/>
              <a:chOff x="0" y="0"/>
              <a:chExt cx="1730906" cy="437632"/>
            </a:xfrm>
          </p:grpSpPr>
          <p:sp>
            <p:nvSpPr>
              <p:cNvPr id="683"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84"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85"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86"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688" name="Linear"/>
            <p:cNvSpPr/>
            <p:nvPr/>
          </p:nvSpPr>
          <p:spPr>
            <a:xfrm>
              <a:off x="385848" y="3874016"/>
              <a:ext cx="1524001" cy="939645"/>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lvl1pPr>
            </a:lstStyle>
            <a:p>
              <a:r>
                <a:rPr sz="1600"/>
                <a:t>Linear</a:t>
              </a:r>
            </a:p>
          </p:txBody>
        </p:sp>
        <p:sp>
          <p:nvSpPr>
            <p:cNvPr id="689" name="Linear"/>
            <p:cNvSpPr/>
            <p:nvPr/>
          </p:nvSpPr>
          <p:spPr>
            <a:xfrm>
              <a:off x="5619630" y="3874016"/>
              <a:ext cx="1524001" cy="939645"/>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lvl1pPr>
            </a:lstStyle>
            <a:p>
              <a:r>
                <a:rPr sz="1600"/>
                <a:t>Linear</a:t>
              </a:r>
            </a:p>
          </p:txBody>
        </p:sp>
        <p:sp>
          <p:nvSpPr>
            <p:cNvPr id="690" name="Line"/>
            <p:cNvSpPr/>
            <p:nvPr/>
          </p:nvSpPr>
          <p:spPr>
            <a:xfrm flipV="1">
              <a:off x="6381630" y="4874666"/>
              <a:ext cx="1" cy="635001"/>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91" name="Line"/>
            <p:cNvSpPr/>
            <p:nvPr/>
          </p:nvSpPr>
          <p:spPr>
            <a:xfrm flipV="1">
              <a:off x="1147848" y="4874666"/>
              <a:ext cx="1" cy="635001"/>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92" name="Line"/>
            <p:cNvSpPr/>
            <p:nvPr/>
          </p:nvSpPr>
          <p:spPr>
            <a:xfrm flipV="1">
              <a:off x="1147848" y="3152611"/>
              <a:ext cx="1" cy="635001"/>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93" name="Line"/>
            <p:cNvSpPr/>
            <p:nvPr/>
          </p:nvSpPr>
          <p:spPr>
            <a:xfrm flipV="1">
              <a:off x="6381630" y="3152611"/>
              <a:ext cx="1" cy="635001"/>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94" name="Line"/>
            <p:cNvSpPr/>
            <p:nvPr/>
          </p:nvSpPr>
          <p:spPr>
            <a:xfrm flipV="1">
              <a:off x="3764739" y="3152611"/>
              <a:ext cx="1" cy="1030349"/>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95" name="Line"/>
            <p:cNvSpPr/>
            <p:nvPr/>
          </p:nvSpPr>
          <p:spPr>
            <a:xfrm flipV="1">
              <a:off x="3764738" y="1175823"/>
              <a:ext cx="1" cy="786007"/>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96" name="True / False"/>
            <p:cNvSpPr txBox="1"/>
            <p:nvPr/>
          </p:nvSpPr>
          <p:spPr>
            <a:xfrm>
              <a:off x="2344903" y="-7548"/>
              <a:ext cx="2975173"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200"/>
              </a:lvl1pPr>
            </a:lstStyle>
            <a:p>
              <a:r>
                <a:rPr sz="2100"/>
                <a:t>True / False</a:t>
              </a:r>
            </a:p>
          </p:txBody>
        </p:sp>
        <p:sp>
          <p:nvSpPr>
            <p:cNvPr id="697" name="Line"/>
            <p:cNvSpPr/>
            <p:nvPr/>
          </p:nvSpPr>
          <p:spPr>
            <a:xfrm>
              <a:off x="586254" y="7649552"/>
              <a:ext cx="1123189" cy="1"/>
            </a:xfrm>
            <a:prstGeom prst="line">
              <a:avLst/>
            </a:prstGeom>
            <a:noFill/>
            <a:ln w="50800" cap="flat">
              <a:solidFill>
                <a:schemeClr val="accent1">
                  <a:hueOff val="114395"/>
                  <a:lumOff val="-24975"/>
                </a:schemeClr>
              </a:solidFill>
              <a:prstDash val="solid"/>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698" name="Line"/>
            <p:cNvSpPr/>
            <p:nvPr/>
          </p:nvSpPr>
          <p:spPr>
            <a:xfrm>
              <a:off x="5820035" y="7636852"/>
              <a:ext cx="1123189" cy="1"/>
            </a:xfrm>
            <a:prstGeom prst="line">
              <a:avLst/>
            </a:prstGeom>
            <a:noFill/>
            <a:ln w="50800" cap="flat">
              <a:solidFill>
                <a:schemeClr val="accent5">
                  <a:hueOff val="-82419"/>
                  <a:satOff val="-9513"/>
                  <a:lumOff val="-16343"/>
                </a:schemeClr>
              </a:solidFill>
              <a:prstDash val="solid"/>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699" name="Line"/>
            <p:cNvSpPr/>
            <p:nvPr/>
          </p:nvSpPr>
          <p:spPr>
            <a:xfrm flipV="1">
              <a:off x="2763843" y="7636852"/>
              <a:ext cx="2001792" cy="1"/>
            </a:xfrm>
            <a:prstGeom prst="line">
              <a:avLst/>
            </a:prstGeom>
            <a:noFill/>
            <a:ln w="50800" cap="flat">
              <a:solidFill>
                <a:schemeClr val="accent6">
                  <a:hueOff val="-146070"/>
                  <a:satOff val="-10048"/>
                  <a:lumOff val="-30626"/>
                </a:schemeClr>
              </a:solidFill>
              <a:prstDash val="solid"/>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
        <p:nvSpPr>
          <p:cNvPr id="701" name="Li et al., 2016"/>
          <p:cNvSpPr txBox="1"/>
          <p:nvPr/>
        </p:nvSpPr>
        <p:spPr>
          <a:xfrm>
            <a:off x="929697" y="6440225"/>
            <a:ext cx="628377"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Li et al., 2016</a:t>
            </a:r>
          </a:p>
        </p:txBody>
      </p:sp>
      <p:sp>
        <p:nvSpPr>
          <p:cNvPr id="702" name="Jastrzebski et al., 2018"/>
          <p:cNvSpPr txBox="1"/>
          <p:nvPr/>
        </p:nvSpPr>
        <p:spPr>
          <a:xfrm>
            <a:off x="9433069" y="6440225"/>
            <a:ext cx="1024319"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Jastrzebski et al., 2018</a:t>
            </a:r>
          </a:p>
        </p:txBody>
      </p:sp>
      <p:sp>
        <p:nvSpPr>
          <p:cNvPr id="703" name="Only high confidence predictions are validated"/>
          <p:cNvSpPr txBox="1"/>
          <p:nvPr/>
        </p:nvSpPr>
        <p:spPr>
          <a:xfrm>
            <a:off x="7480046" y="1865734"/>
            <a:ext cx="4212692" cy="697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200" b="0">
                <a:solidFill>
                  <a:schemeClr val="accent5">
                    <a:lumOff val="-29866"/>
                  </a:schemeClr>
                </a:solidFill>
                <a:latin typeface="Avenir Heavy"/>
                <a:ea typeface="Avenir Heavy"/>
                <a:cs typeface="Avenir Heavy"/>
                <a:sym typeface="Avenir Heavy"/>
              </a:defRPr>
            </a:pPr>
            <a:r>
              <a:rPr sz="2100"/>
              <a:t>Only high confidence predictions</a:t>
            </a:r>
            <a:br>
              <a:rPr sz="2100"/>
            </a:br>
            <a:r>
              <a:rPr sz="2100"/>
              <a:t>are validated</a:t>
            </a:r>
          </a:p>
        </p:txBody>
      </p:sp>
      <p:sp>
        <p:nvSpPr>
          <p:cNvPr id="704" name="Arrow"/>
          <p:cNvSpPr/>
          <p:nvPr/>
        </p:nvSpPr>
        <p:spPr>
          <a:xfrm rot="5400000">
            <a:off x="9248845" y="3111500"/>
            <a:ext cx="635001" cy="635000"/>
          </a:xfrm>
          <a:prstGeom prst="rightArrow">
            <a:avLst>
              <a:gd name="adj1" fmla="val 32000"/>
              <a:gd name="adj2" fmla="val 64000"/>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05" name="Low Novelty"/>
          <p:cNvSpPr txBox="1"/>
          <p:nvPr/>
        </p:nvSpPr>
        <p:spPr>
          <a:xfrm>
            <a:off x="8752472" y="4295797"/>
            <a:ext cx="1635063" cy="374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200" b="0">
                <a:solidFill>
                  <a:schemeClr val="accent5">
                    <a:lumOff val="-29866"/>
                  </a:schemeClr>
                </a:solidFill>
                <a:latin typeface="Avenir Heavy"/>
                <a:ea typeface="Avenir Heavy"/>
                <a:cs typeface="Avenir Heavy"/>
                <a:sym typeface="Avenir Heavy"/>
              </a:defRPr>
            </a:lvl1pPr>
          </a:lstStyle>
          <a:p>
            <a:r>
              <a:rPr sz="2100"/>
              <a:t>Low Novelty</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4696B6CE-3F8B-8040-BD6D-D03A03908486}"/>
              </a:ext>
            </a:extLst>
          </p:cNvPr>
          <p:cNvPicPr>
            <a:picLocks noChangeAspect="1"/>
          </p:cNvPicPr>
          <p:nvPr/>
        </p:nvPicPr>
        <p:blipFill>
          <a:blip r:embed="rId3"/>
          <a:stretch>
            <a:fillRect/>
          </a:stretch>
        </p:blipFill>
        <p:spPr>
          <a:xfrm>
            <a:off x="9829017" y="3941371"/>
            <a:ext cx="2362983" cy="2284217"/>
          </a:xfrm>
          <a:prstGeom prst="rect">
            <a:avLst/>
          </a:prstGeom>
          <a:ln w="12700">
            <a:miter lim="400000"/>
          </a:ln>
        </p:spPr>
      </p:pic>
      <p:pic>
        <p:nvPicPr>
          <p:cNvPr id="5" name="Image" descr="Image">
            <a:extLst>
              <a:ext uri="{FF2B5EF4-FFF2-40B4-BE49-F238E27FC236}">
                <a16:creationId xmlns:a16="http://schemas.microsoft.com/office/drawing/2014/main" id="{929F2697-DB5E-034E-B2A1-F5E5C4FB9E96}"/>
              </a:ext>
            </a:extLst>
          </p:cNvPr>
          <p:cNvPicPr>
            <a:picLocks noChangeAspect="1"/>
          </p:cNvPicPr>
          <p:nvPr/>
        </p:nvPicPr>
        <p:blipFill>
          <a:blip r:embed="rId4"/>
          <a:stretch>
            <a:fillRect/>
          </a:stretch>
        </p:blipFill>
        <p:spPr>
          <a:xfrm>
            <a:off x="569540" y="492151"/>
            <a:ext cx="3522297" cy="3522297"/>
          </a:xfrm>
          <a:prstGeom prst="rect">
            <a:avLst/>
          </a:prstGeom>
          <a:ln w="12700">
            <a:miter lim="400000"/>
          </a:ln>
        </p:spPr>
      </p:pic>
      <p:pic>
        <p:nvPicPr>
          <p:cNvPr id="6" name="Image" descr="Image">
            <a:extLst>
              <a:ext uri="{FF2B5EF4-FFF2-40B4-BE49-F238E27FC236}">
                <a16:creationId xmlns:a16="http://schemas.microsoft.com/office/drawing/2014/main" id="{C5EF22B6-91A3-834A-AF22-E1DAF233CA07}"/>
              </a:ext>
            </a:extLst>
          </p:cNvPr>
          <p:cNvPicPr>
            <a:picLocks noChangeAspect="1"/>
          </p:cNvPicPr>
          <p:nvPr/>
        </p:nvPicPr>
        <p:blipFill>
          <a:blip r:embed="rId5"/>
          <a:stretch>
            <a:fillRect/>
          </a:stretch>
        </p:blipFill>
        <p:spPr>
          <a:xfrm>
            <a:off x="279413" y="4028244"/>
            <a:ext cx="1856585" cy="2524956"/>
          </a:xfrm>
          <a:prstGeom prst="rect">
            <a:avLst/>
          </a:prstGeom>
          <a:ln w="12700">
            <a:miter lim="400000"/>
          </a:ln>
        </p:spPr>
      </p:pic>
      <p:pic>
        <p:nvPicPr>
          <p:cNvPr id="7" name="Image" descr="Image">
            <a:extLst>
              <a:ext uri="{FF2B5EF4-FFF2-40B4-BE49-F238E27FC236}">
                <a16:creationId xmlns:a16="http://schemas.microsoft.com/office/drawing/2014/main" id="{C4912E00-D1BD-8B42-83EB-03D5CB2D35EB}"/>
              </a:ext>
            </a:extLst>
          </p:cNvPr>
          <p:cNvPicPr>
            <a:picLocks noChangeAspect="1"/>
          </p:cNvPicPr>
          <p:nvPr/>
        </p:nvPicPr>
        <p:blipFill>
          <a:blip r:embed="rId6"/>
          <a:srcRect l="51417"/>
          <a:stretch>
            <a:fillRect/>
          </a:stretch>
        </p:blipFill>
        <p:spPr>
          <a:xfrm>
            <a:off x="1812114" y="4215594"/>
            <a:ext cx="2019636" cy="2150255"/>
          </a:xfrm>
          <a:prstGeom prst="rect">
            <a:avLst/>
          </a:prstGeom>
          <a:ln w="12700">
            <a:miter lim="400000"/>
          </a:ln>
        </p:spPr>
      </p:pic>
      <p:pic>
        <p:nvPicPr>
          <p:cNvPr id="8" name="Image" descr="Image">
            <a:extLst>
              <a:ext uri="{FF2B5EF4-FFF2-40B4-BE49-F238E27FC236}">
                <a16:creationId xmlns:a16="http://schemas.microsoft.com/office/drawing/2014/main" id="{FF23078A-3403-F84D-8842-065F78FDC643}"/>
              </a:ext>
            </a:extLst>
          </p:cNvPr>
          <p:cNvPicPr>
            <a:picLocks/>
          </p:cNvPicPr>
          <p:nvPr/>
        </p:nvPicPr>
        <p:blipFill>
          <a:blip r:embed="rId7"/>
          <a:srcRect/>
          <a:stretch>
            <a:fillRect/>
          </a:stretch>
        </p:blipFill>
        <p:spPr>
          <a:xfrm>
            <a:off x="7854804" y="492151"/>
            <a:ext cx="3909774" cy="3636623"/>
          </a:xfrm>
          <a:prstGeom prst="rect">
            <a:avLst/>
          </a:prstGeom>
          <a:ln w="12700">
            <a:miter lim="400000"/>
          </a:ln>
        </p:spPr>
      </p:pic>
      <p:pic>
        <p:nvPicPr>
          <p:cNvPr id="9" name="robotwaving.pdf" descr="robotwaving.pdf">
            <a:extLst>
              <a:ext uri="{FF2B5EF4-FFF2-40B4-BE49-F238E27FC236}">
                <a16:creationId xmlns:a16="http://schemas.microsoft.com/office/drawing/2014/main" id="{3E0E6424-D1EE-4241-B7FF-8591EB75C6EB}"/>
              </a:ext>
            </a:extLst>
          </p:cNvPr>
          <p:cNvPicPr>
            <a:picLocks noChangeAspect="1"/>
          </p:cNvPicPr>
          <p:nvPr/>
        </p:nvPicPr>
        <p:blipFill>
          <a:blip r:embed="rId8"/>
          <a:srcRect l="16435" t="3684" r="53726" b="56613"/>
          <a:stretch>
            <a:fillRect/>
          </a:stretch>
        </p:blipFill>
        <p:spPr>
          <a:xfrm flipH="1">
            <a:off x="3948306" y="4028244"/>
            <a:ext cx="2019602" cy="2015435"/>
          </a:xfrm>
          <a:prstGeom prst="rect">
            <a:avLst/>
          </a:prstGeom>
          <a:ln w="12700">
            <a:miter lim="400000"/>
          </a:ln>
        </p:spPr>
      </p:pic>
      <p:sp>
        <p:nvSpPr>
          <p:cNvPr id="10" name="Let’s bridge this gap!">
            <a:extLst>
              <a:ext uri="{FF2B5EF4-FFF2-40B4-BE49-F238E27FC236}">
                <a16:creationId xmlns:a16="http://schemas.microsoft.com/office/drawing/2014/main" id="{33277FA7-37F5-7D4E-803A-296933CB2145}"/>
              </a:ext>
            </a:extLst>
          </p:cNvPr>
          <p:cNvSpPr/>
          <p:nvPr/>
        </p:nvSpPr>
        <p:spPr>
          <a:xfrm>
            <a:off x="4073617" y="814321"/>
            <a:ext cx="4094413" cy="1913230"/>
          </a:xfrm>
          <a:custGeom>
            <a:avLst/>
            <a:gdLst/>
            <a:ahLst/>
            <a:cxnLst>
              <a:cxn ang="0">
                <a:pos x="wd2" y="hd2"/>
              </a:cxn>
              <a:cxn ang="5400000">
                <a:pos x="wd2" y="hd2"/>
              </a:cxn>
              <a:cxn ang="10800000">
                <a:pos x="wd2" y="hd2"/>
              </a:cxn>
              <a:cxn ang="16200000">
                <a:pos x="wd2" y="hd2"/>
              </a:cxn>
            </a:cxnLst>
            <a:rect l="0" t="0" r="r" b="b"/>
            <a:pathLst>
              <a:path w="21600" h="21600" extrusionOk="0">
                <a:moveTo>
                  <a:pt x="20140" y="14256"/>
                </a:moveTo>
                <a:lnTo>
                  <a:pt x="20140" y="21600"/>
                </a:lnTo>
                <a:lnTo>
                  <a:pt x="21600" y="10800"/>
                </a:lnTo>
                <a:lnTo>
                  <a:pt x="20140" y="0"/>
                </a:lnTo>
                <a:lnTo>
                  <a:pt x="20140" y="7344"/>
                </a:lnTo>
                <a:lnTo>
                  <a:pt x="0" y="7344"/>
                </a:lnTo>
                <a:lnTo>
                  <a:pt x="0" y="14256"/>
                </a:lnTo>
                <a:lnTo>
                  <a:pt x="20140" y="14256"/>
                </a:lnTo>
                <a:close/>
              </a:path>
            </a:pathLst>
          </a:custGeom>
          <a:solidFill>
            <a:srgbClr val="D5D5D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5400" b="0">
                <a:latin typeface="Avenir Black"/>
                <a:ea typeface="Avenir Black"/>
                <a:cs typeface="Avenir Black"/>
                <a:sym typeface="Avenir Black"/>
              </a:defRPr>
            </a:lvl1pPr>
          </a:lstStyle>
          <a:p>
            <a:r>
              <a:rPr sz="2000" dirty="0"/>
              <a:t>Let’s bridge this gap!</a:t>
            </a:r>
          </a:p>
        </p:txBody>
      </p:sp>
    </p:spTree>
    <p:extLst>
      <p:ext uri="{BB962C8B-B14F-4D97-AF65-F5344CB8AC3E}">
        <p14:creationId xmlns:p14="http://schemas.microsoft.com/office/powerpoint/2010/main" val="20541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8" grpId="0" animBg="1" advAuto="0"/>
      <p:bldP spid="10" grpId="0" animBg="1" advAuto="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Commonsense Knowledge Base Completion"/>
          <p:cNvSpPr txBox="1">
            <a:spLocks noGrp="1"/>
          </p:cNvSpPr>
          <p:nvPr>
            <p:ph type="title"/>
          </p:nvPr>
        </p:nvSpPr>
        <p:spPr>
          <a:prstGeom prst="rect">
            <a:avLst/>
          </a:prstGeom>
        </p:spPr>
        <p:txBody>
          <a:bodyPr/>
          <a:lstStyle>
            <a:lvl1pPr defTabSz="800735">
              <a:defRPr sz="7954"/>
            </a:lvl1pPr>
          </a:lstStyle>
          <a:p>
            <a:r>
              <a:rPr sz="3500" dirty="0"/>
              <a:t>Commonsense Knowledge Base Completion</a:t>
            </a:r>
            <a:r>
              <a:rPr lang="en-US" sz="3500" dirty="0"/>
              <a:t> </a:t>
            </a:r>
            <a:r>
              <a:rPr lang="en-US" sz="3600" dirty="0"/>
              <a:t>and Generation!</a:t>
            </a:r>
            <a:endParaRPr sz="3500" dirty="0"/>
          </a:p>
        </p:txBody>
      </p:sp>
      <p:sp>
        <p:nvSpPr>
          <p:cNvPr id="709" name="Saito et al., 2018"/>
          <p:cNvSpPr txBox="1"/>
          <p:nvPr/>
        </p:nvSpPr>
        <p:spPr>
          <a:xfrm>
            <a:off x="9618926" y="6591232"/>
            <a:ext cx="771045"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Saito et al., 2018</a:t>
            </a:r>
          </a:p>
        </p:txBody>
      </p:sp>
      <p:pic>
        <p:nvPicPr>
          <p:cNvPr id="710" name="Image" descr="Image"/>
          <p:cNvPicPr>
            <a:picLocks noChangeAspect="1"/>
          </p:cNvPicPr>
          <p:nvPr/>
        </p:nvPicPr>
        <p:blipFill>
          <a:blip r:embed="rId2"/>
          <a:stretch>
            <a:fillRect/>
          </a:stretch>
        </p:blipFill>
        <p:spPr>
          <a:xfrm>
            <a:off x="510574" y="1738763"/>
            <a:ext cx="11101003" cy="4572776"/>
          </a:xfrm>
          <a:prstGeom prst="rect">
            <a:avLst/>
          </a:prstGeom>
          <a:ln w="12700">
            <a:miter lim="400000"/>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Commonsense knowledge is immeasurably vast, making it impossible to manually enumerate…"/>
          <p:cNvSpPr txBox="1"/>
          <p:nvPr/>
        </p:nvSpPr>
        <p:spPr>
          <a:xfrm>
            <a:off x="844550" y="2039046"/>
            <a:ext cx="10502900" cy="3719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marL="311150" indent="-311150">
              <a:spcBef>
                <a:spcPts val="2950"/>
              </a:spcBef>
              <a:buSzPct val="125000"/>
              <a:buChar char="•"/>
              <a:defRPr sz="5400" b="0">
                <a:latin typeface="+mj-lt"/>
                <a:ea typeface="+mj-ea"/>
                <a:cs typeface="+mj-cs"/>
                <a:sym typeface="Avenir Book"/>
              </a:defRPr>
            </a:pPr>
            <a:r>
              <a:rPr sz="2700"/>
              <a:t>Commonsense knowledge is </a:t>
            </a:r>
            <a:r>
              <a:rPr sz="2700">
                <a:latin typeface="Avenir Heavy"/>
                <a:ea typeface="Avenir Heavy"/>
                <a:cs typeface="Avenir Heavy"/>
                <a:sym typeface="Avenir Heavy"/>
              </a:rPr>
              <a:t>immeasurably vast</a:t>
            </a:r>
            <a:r>
              <a:rPr sz="2700"/>
              <a:t>, making it </a:t>
            </a:r>
            <a:r>
              <a:rPr sz="2700">
                <a:latin typeface="Avenir Heavy"/>
                <a:ea typeface="Avenir Heavy"/>
                <a:cs typeface="Avenir Heavy"/>
                <a:sym typeface="Avenir Heavy"/>
              </a:rPr>
              <a:t>impossible to manually enumerate</a:t>
            </a:r>
          </a:p>
          <a:p>
            <a:pPr marL="311150" indent="-311150">
              <a:spcBef>
                <a:spcPts val="2950"/>
              </a:spcBef>
              <a:buSzPct val="125000"/>
              <a:buChar char="•"/>
              <a:defRPr sz="5400" b="0">
                <a:latin typeface="+mj-lt"/>
                <a:ea typeface="+mj-ea"/>
                <a:cs typeface="+mj-cs"/>
                <a:sym typeface="Avenir Book"/>
              </a:defRPr>
            </a:pPr>
            <a:r>
              <a:rPr sz="2700"/>
              <a:t>Commonsense knowledge is often implicit, and often </a:t>
            </a:r>
            <a:r>
              <a:rPr sz="2700">
                <a:latin typeface="Avenir Heavy"/>
                <a:ea typeface="Avenir Heavy"/>
                <a:cs typeface="Avenir Heavy"/>
                <a:sym typeface="Avenir Heavy"/>
              </a:rPr>
              <a:t>can’t be directly extracted from text</a:t>
            </a:r>
          </a:p>
          <a:p>
            <a:pPr marL="311150" indent="-311150">
              <a:spcBef>
                <a:spcPts val="2950"/>
              </a:spcBef>
              <a:buSzPct val="125000"/>
              <a:buChar char="•"/>
              <a:defRPr sz="5400" b="0">
                <a:latin typeface="+mj-lt"/>
                <a:ea typeface="+mj-ea"/>
                <a:cs typeface="+mj-cs"/>
                <a:sym typeface="Avenir Book"/>
              </a:defRPr>
            </a:pPr>
            <a:r>
              <a:rPr sz="2700"/>
              <a:t>Commonsense knowledge resources are quite sparse, making them </a:t>
            </a:r>
            <a:r>
              <a:rPr sz="2700">
                <a:latin typeface="Avenir Heavy"/>
                <a:ea typeface="Avenir Heavy"/>
                <a:cs typeface="Avenir Heavy"/>
                <a:sym typeface="Avenir Heavy"/>
              </a:rPr>
              <a:t>difficult to extend by only learning from examples</a:t>
            </a:r>
          </a:p>
        </p:txBody>
      </p:sp>
      <p:sp>
        <p:nvSpPr>
          <p:cNvPr id="713" name="Challenges of Prior Approaches"/>
          <p:cNvSpPr txBox="1">
            <a:spLocks noGrp="1"/>
          </p:cNvSpPr>
          <p:nvPr>
            <p:ph type="title"/>
          </p:nvPr>
        </p:nvSpPr>
        <p:spPr>
          <a:prstGeom prst="rect">
            <a:avLst/>
          </a:prstGeom>
        </p:spPr>
        <p:txBody>
          <a:bodyPr/>
          <a:lstStyle>
            <a:lvl1pPr>
              <a:defRPr>
                <a:latin typeface="+mj-lt"/>
                <a:ea typeface="+mj-ea"/>
                <a:cs typeface="+mj-cs"/>
                <a:sym typeface="Avenir Book"/>
              </a:defRPr>
            </a:lvl1pPr>
          </a:lstStyle>
          <a:p>
            <a:r>
              <a:t>Challenges of Prior Approaches</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Solution Outline"/>
          <p:cNvSpPr txBox="1">
            <a:spLocks noGrp="1"/>
          </p:cNvSpPr>
          <p:nvPr>
            <p:ph type="title"/>
          </p:nvPr>
        </p:nvSpPr>
        <p:spPr>
          <a:prstGeom prst="rect">
            <a:avLst/>
          </a:prstGeom>
        </p:spPr>
        <p:txBody>
          <a:bodyPr/>
          <a:lstStyle/>
          <a:p>
            <a:r>
              <a:t>Solution Outline</a:t>
            </a:r>
          </a:p>
        </p:txBody>
      </p:sp>
      <p:sp>
        <p:nvSpPr>
          <p:cNvPr id="719" name="Leverage manually curated commonsense knowledge resources…"/>
          <p:cNvSpPr txBox="1"/>
          <p:nvPr/>
        </p:nvSpPr>
        <p:spPr>
          <a:xfrm>
            <a:off x="844550" y="1377950"/>
            <a:ext cx="10502900" cy="22969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marL="311150" indent="-311150">
              <a:spcBef>
                <a:spcPts val="600"/>
              </a:spcBef>
              <a:buSzPct val="125000"/>
              <a:buChar char="•"/>
              <a:defRPr sz="5400" b="0">
                <a:latin typeface="+mj-lt"/>
                <a:ea typeface="+mj-ea"/>
                <a:cs typeface="+mj-cs"/>
                <a:sym typeface="Avenir Book"/>
              </a:defRPr>
            </a:pPr>
            <a:r>
              <a:rPr sz="2700"/>
              <a:t>Leverage manually curated commonsense knowledge resources</a:t>
            </a:r>
          </a:p>
          <a:p>
            <a:pPr marL="311150" indent="-311150">
              <a:spcBef>
                <a:spcPts val="600"/>
              </a:spcBef>
              <a:buSzPct val="125000"/>
              <a:buChar char="•"/>
              <a:defRPr sz="5400" b="0">
                <a:latin typeface="+mj-lt"/>
                <a:ea typeface="+mj-ea"/>
                <a:cs typeface="+mj-cs"/>
                <a:sym typeface="Avenir Book"/>
              </a:defRPr>
            </a:pPr>
            <a:r>
              <a:rPr sz="2700"/>
              <a:t>Learn from the examples to induce new relationships</a:t>
            </a:r>
          </a:p>
          <a:p>
            <a:pPr marL="311150" indent="-311150">
              <a:spcBef>
                <a:spcPts val="600"/>
              </a:spcBef>
              <a:buSzPct val="125000"/>
              <a:buChar char="•"/>
              <a:defRPr sz="5400" b="0">
                <a:latin typeface="+mj-lt"/>
                <a:ea typeface="+mj-ea"/>
                <a:cs typeface="+mj-cs"/>
                <a:sym typeface="Avenir Book"/>
              </a:defRPr>
            </a:pPr>
            <a:r>
              <a:rPr sz="2700"/>
              <a:t>Scale up using language resources</a:t>
            </a:r>
          </a:p>
        </p:txBody>
      </p:sp>
      <p:grpSp>
        <p:nvGrpSpPr>
          <p:cNvPr id="752" name="Group"/>
          <p:cNvGrpSpPr/>
          <p:nvPr/>
        </p:nvGrpSpPr>
        <p:grpSpPr>
          <a:xfrm>
            <a:off x="1249813" y="3102002"/>
            <a:ext cx="1724981" cy="2568032"/>
            <a:chOff x="0" y="0"/>
            <a:chExt cx="3449959" cy="5136062"/>
          </a:xfrm>
        </p:grpSpPr>
        <p:grpSp>
          <p:nvGrpSpPr>
            <p:cNvPr id="735" name="Group"/>
            <p:cNvGrpSpPr/>
            <p:nvPr/>
          </p:nvGrpSpPr>
          <p:grpSpPr>
            <a:xfrm>
              <a:off x="0" y="-1"/>
              <a:ext cx="1730907" cy="5136064"/>
              <a:chOff x="0" y="0"/>
              <a:chExt cx="1730906" cy="5136062"/>
            </a:xfrm>
          </p:grpSpPr>
          <p:sp>
            <p:nvSpPr>
              <p:cNvPr id="720" name="Rectangle"/>
              <p:cNvSpPr/>
              <p:nvPr/>
            </p:nvSpPr>
            <p:spPr>
              <a:xfrm>
                <a:off x="0" y="0"/>
                <a:ext cx="1730907" cy="5134488"/>
              </a:xfrm>
              <a:prstGeom prst="rect">
                <a:avLst/>
              </a:prstGeom>
              <a:gradFill flip="none" rotWithShape="1">
                <a:gsLst>
                  <a:gs pos="0">
                    <a:schemeClr val="accent1">
                      <a:lumOff val="16847"/>
                    </a:schemeClr>
                  </a:gs>
                  <a:gs pos="100000">
                    <a:schemeClr val="accent1">
                      <a:hueOff val="114395"/>
                      <a:lumOff val="-24975"/>
                    </a:schemeClr>
                  </a:gs>
                </a:gsLst>
                <a:lin ang="5400000" scaled="0"/>
              </a:gra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21" name="Line"/>
              <p:cNvSpPr/>
              <p:nvPr/>
            </p:nvSpPr>
            <p:spPr>
              <a:xfrm flipV="1">
                <a:off x="426464" y="0"/>
                <a:ext cx="1" cy="513606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22" name="Line"/>
              <p:cNvSpPr/>
              <p:nvPr/>
            </p:nvSpPr>
            <p:spPr>
              <a:xfrm flipV="1">
                <a:off x="865453" y="-1"/>
                <a:ext cx="1" cy="5136064"/>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23" name="Line"/>
              <p:cNvSpPr/>
              <p:nvPr/>
            </p:nvSpPr>
            <p:spPr>
              <a:xfrm flipV="1">
                <a:off x="1304443" y="-1"/>
                <a:ext cx="1" cy="5136064"/>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24" name="Line"/>
              <p:cNvSpPr/>
              <p:nvPr/>
            </p:nvSpPr>
            <p:spPr>
              <a:xfrm flipV="1">
                <a:off x="1853" y="406806"/>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25" name="Line"/>
              <p:cNvSpPr/>
              <p:nvPr/>
            </p:nvSpPr>
            <p:spPr>
              <a:xfrm flipV="1">
                <a:off x="1853" y="835730"/>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26" name="Line"/>
              <p:cNvSpPr/>
              <p:nvPr/>
            </p:nvSpPr>
            <p:spPr>
              <a:xfrm flipV="1">
                <a:off x="1853" y="1264655"/>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27" name="Line"/>
              <p:cNvSpPr/>
              <p:nvPr/>
            </p:nvSpPr>
            <p:spPr>
              <a:xfrm flipV="1">
                <a:off x="1853" y="1693580"/>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28" name="Line"/>
              <p:cNvSpPr/>
              <p:nvPr/>
            </p:nvSpPr>
            <p:spPr>
              <a:xfrm flipV="1">
                <a:off x="1853" y="2122505"/>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29" name="Line"/>
              <p:cNvSpPr/>
              <p:nvPr/>
            </p:nvSpPr>
            <p:spPr>
              <a:xfrm flipV="1">
                <a:off x="1853" y="2551429"/>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30" name="Line"/>
              <p:cNvSpPr/>
              <p:nvPr/>
            </p:nvSpPr>
            <p:spPr>
              <a:xfrm flipV="1">
                <a:off x="1853" y="2980354"/>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31" name="Line"/>
              <p:cNvSpPr/>
              <p:nvPr/>
            </p:nvSpPr>
            <p:spPr>
              <a:xfrm>
                <a:off x="1853" y="3409279"/>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32" name="Line"/>
              <p:cNvSpPr/>
              <p:nvPr/>
            </p:nvSpPr>
            <p:spPr>
              <a:xfrm>
                <a:off x="1853" y="3838203"/>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33" name="Line"/>
              <p:cNvSpPr/>
              <p:nvPr/>
            </p:nvSpPr>
            <p:spPr>
              <a:xfrm>
                <a:off x="1853" y="4267128"/>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34" name="Line"/>
              <p:cNvSpPr/>
              <p:nvPr/>
            </p:nvSpPr>
            <p:spPr>
              <a:xfrm>
                <a:off x="1853" y="4696053"/>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751" name="Group"/>
            <p:cNvGrpSpPr/>
            <p:nvPr/>
          </p:nvGrpSpPr>
          <p:grpSpPr>
            <a:xfrm>
              <a:off x="1719053" y="-1"/>
              <a:ext cx="1730907" cy="5136064"/>
              <a:chOff x="0" y="0"/>
              <a:chExt cx="1730906" cy="5136062"/>
            </a:xfrm>
          </p:grpSpPr>
          <p:sp>
            <p:nvSpPr>
              <p:cNvPr id="736" name="Rectangle"/>
              <p:cNvSpPr/>
              <p:nvPr/>
            </p:nvSpPr>
            <p:spPr>
              <a:xfrm>
                <a:off x="0" y="0"/>
                <a:ext cx="1730907" cy="5134488"/>
              </a:xfrm>
              <a:prstGeom prst="rect">
                <a:avLst/>
              </a:prstGeom>
              <a:gradFill flip="none" rotWithShape="1">
                <a:gsLst>
                  <a:gs pos="0">
                    <a:schemeClr val="accent1">
                      <a:lumOff val="16847"/>
                    </a:schemeClr>
                  </a:gs>
                  <a:gs pos="100000">
                    <a:schemeClr val="accent1">
                      <a:hueOff val="114395"/>
                      <a:lumOff val="-24975"/>
                    </a:schemeClr>
                  </a:gs>
                </a:gsLst>
                <a:lin ang="5400000" scaled="0"/>
              </a:gra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37" name="Line"/>
              <p:cNvSpPr/>
              <p:nvPr/>
            </p:nvSpPr>
            <p:spPr>
              <a:xfrm flipV="1">
                <a:off x="426464" y="0"/>
                <a:ext cx="1" cy="513606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38" name="Line"/>
              <p:cNvSpPr/>
              <p:nvPr/>
            </p:nvSpPr>
            <p:spPr>
              <a:xfrm flipV="1">
                <a:off x="865453" y="-1"/>
                <a:ext cx="1" cy="5136064"/>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39" name="Line"/>
              <p:cNvSpPr/>
              <p:nvPr/>
            </p:nvSpPr>
            <p:spPr>
              <a:xfrm flipV="1">
                <a:off x="1304443" y="-1"/>
                <a:ext cx="1" cy="5136064"/>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0" name="Line"/>
              <p:cNvSpPr/>
              <p:nvPr/>
            </p:nvSpPr>
            <p:spPr>
              <a:xfrm flipV="1">
                <a:off x="1853" y="406806"/>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1" name="Line"/>
              <p:cNvSpPr/>
              <p:nvPr/>
            </p:nvSpPr>
            <p:spPr>
              <a:xfrm flipV="1">
                <a:off x="1853" y="835730"/>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2" name="Line"/>
              <p:cNvSpPr/>
              <p:nvPr/>
            </p:nvSpPr>
            <p:spPr>
              <a:xfrm flipV="1">
                <a:off x="1853" y="1264655"/>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3" name="Line"/>
              <p:cNvSpPr/>
              <p:nvPr/>
            </p:nvSpPr>
            <p:spPr>
              <a:xfrm flipV="1">
                <a:off x="1853" y="1693580"/>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4" name="Line"/>
              <p:cNvSpPr/>
              <p:nvPr/>
            </p:nvSpPr>
            <p:spPr>
              <a:xfrm flipV="1">
                <a:off x="1853" y="2122505"/>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5" name="Line"/>
              <p:cNvSpPr/>
              <p:nvPr/>
            </p:nvSpPr>
            <p:spPr>
              <a:xfrm flipV="1">
                <a:off x="1853" y="2551429"/>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6" name="Line"/>
              <p:cNvSpPr/>
              <p:nvPr/>
            </p:nvSpPr>
            <p:spPr>
              <a:xfrm flipV="1">
                <a:off x="1853" y="2980354"/>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7" name="Line"/>
              <p:cNvSpPr/>
              <p:nvPr/>
            </p:nvSpPr>
            <p:spPr>
              <a:xfrm>
                <a:off x="1853" y="3409279"/>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8" name="Line"/>
              <p:cNvSpPr/>
              <p:nvPr/>
            </p:nvSpPr>
            <p:spPr>
              <a:xfrm>
                <a:off x="1853" y="3838203"/>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49" name="Line"/>
              <p:cNvSpPr/>
              <p:nvPr/>
            </p:nvSpPr>
            <p:spPr>
              <a:xfrm>
                <a:off x="1853" y="4267128"/>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50" name="Line"/>
              <p:cNvSpPr/>
              <p:nvPr/>
            </p:nvSpPr>
            <p:spPr>
              <a:xfrm>
                <a:off x="1853" y="4696053"/>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sp>
        <p:nvSpPr>
          <p:cNvPr id="753" name="Arrow"/>
          <p:cNvSpPr/>
          <p:nvPr/>
        </p:nvSpPr>
        <p:spPr>
          <a:xfrm>
            <a:off x="3460171" y="4154588"/>
            <a:ext cx="578488"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54" name="Learn word embeddings…"/>
          <p:cNvSpPr txBox="1"/>
          <p:nvPr/>
        </p:nvSpPr>
        <p:spPr>
          <a:xfrm>
            <a:off x="670259" y="5737900"/>
            <a:ext cx="2869375"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100" b="0">
                <a:latin typeface="+mj-lt"/>
                <a:ea typeface="+mj-ea"/>
                <a:cs typeface="+mj-cs"/>
                <a:sym typeface="Avenir Book"/>
              </a:defRPr>
            </a:pPr>
            <a:r>
              <a:rPr sz="2050"/>
              <a:t>Learn word embeddings</a:t>
            </a:r>
          </a:p>
          <a:p>
            <a:pPr>
              <a:defRPr sz="4100" b="0">
                <a:latin typeface="+mj-lt"/>
                <a:ea typeface="+mj-ea"/>
                <a:cs typeface="+mj-cs"/>
                <a:sym typeface="Avenir Book"/>
              </a:defRPr>
            </a:pPr>
            <a:r>
              <a:rPr sz="2050"/>
              <a:t>from language corpus</a:t>
            </a:r>
          </a:p>
        </p:txBody>
      </p:sp>
      <p:sp>
        <p:nvSpPr>
          <p:cNvPr id="755" name="Retrofit word embeddings…"/>
          <p:cNvSpPr txBox="1"/>
          <p:nvPr/>
        </p:nvSpPr>
        <p:spPr>
          <a:xfrm>
            <a:off x="4546721" y="5737900"/>
            <a:ext cx="3045706"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100" b="0">
                <a:latin typeface="+mj-lt"/>
                <a:ea typeface="+mj-ea"/>
                <a:cs typeface="+mj-cs"/>
                <a:sym typeface="Avenir Book"/>
              </a:defRPr>
            </a:pPr>
            <a:r>
              <a:rPr sz="2050"/>
              <a:t>Retrofit word embeddings</a:t>
            </a:r>
          </a:p>
          <a:p>
            <a:pPr>
              <a:defRPr sz="4100" b="0">
                <a:latin typeface="+mj-lt"/>
                <a:ea typeface="+mj-ea"/>
                <a:cs typeface="+mj-cs"/>
                <a:sym typeface="Avenir Book"/>
              </a:defRPr>
            </a:pPr>
            <a:r>
              <a:rPr sz="2050"/>
              <a:t>on semantic resource</a:t>
            </a:r>
          </a:p>
        </p:txBody>
      </p:sp>
      <p:grpSp>
        <p:nvGrpSpPr>
          <p:cNvPr id="788" name="Group"/>
          <p:cNvGrpSpPr/>
          <p:nvPr/>
        </p:nvGrpSpPr>
        <p:grpSpPr>
          <a:xfrm>
            <a:off x="9217207" y="3102002"/>
            <a:ext cx="1724981" cy="2568032"/>
            <a:chOff x="0" y="0"/>
            <a:chExt cx="3449959" cy="5136062"/>
          </a:xfrm>
        </p:grpSpPr>
        <p:grpSp>
          <p:nvGrpSpPr>
            <p:cNvPr id="771" name="Group"/>
            <p:cNvGrpSpPr/>
            <p:nvPr/>
          </p:nvGrpSpPr>
          <p:grpSpPr>
            <a:xfrm>
              <a:off x="0" y="-1"/>
              <a:ext cx="1730907" cy="5136064"/>
              <a:chOff x="0" y="0"/>
              <a:chExt cx="1730906" cy="5136062"/>
            </a:xfrm>
          </p:grpSpPr>
          <p:sp>
            <p:nvSpPr>
              <p:cNvPr id="756" name="Rectangle"/>
              <p:cNvSpPr/>
              <p:nvPr/>
            </p:nvSpPr>
            <p:spPr>
              <a:xfrm>
                <a:off x="0" y="0"/>
                <a:ext cx="1730907" cy="5134488"/>
              </a:xfrm>
              <a:prstGeom prst="rect">
                <a:avLst/>
              </a:prstGeom>
              <a:gradFill flip="none" rotWithShape="1">
                <a:gsLst>
                  <a:gs pos="0">
                    <a:schemeClr val="accent5">
                      <a:hueOff val="-152896"/>
                      <a:lumOff val="12368"/>
                    </a:schemeClr>
                  </a:gs>
                  <a:gs pos="100000">
                    <a:schemeClr val="accent1"/>
                  </a:gs>
                </a:gsLst>
                <a:lin ang="0" scaled="0"/>
              </a:gra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57" name="Line"/>
              <p:cNvSpPr/>
              <p:nvPr/>
            </p:nvSpPr>
            <p:spPr>
              <a:xfrm flipV="1">
                <a:off x="426464" y="0"/>
                <a:ext cx="1" cy="513606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58" name="Line"/>
              <p:cNvSpPr/>
              <p:nvPr/>
            </p:nvSpPr>
            <p:spPr>
              <a:xfrm flipV="1">
                <a:off x="865453" y="-1"/>
                <a:ext cx="1" cy="5136064"/>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59" name="Line"/>
              <p:cNvSpPr/>
              <p:nvPr/>
            </p:nvSpPr>
            <p:spPr>
              <a:xfrm flipV="1">
                <a:off x="1304443" y="-1"/>
                <a:ext cx="1" cy="5136064"/>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60" name="Line"/>
              <p:cNvSpPr/>
              <p:nvPr/>
            </p:nvSpPr>
            <p:spPr>
              <a:xfrm flipV="1">
                <a:off x="1853" y="406806"/>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61" name="Line"/>
              <p:cNvSpPr/>
              <p:nvPr/>
            </p:nvSpPr>
            <p:spPr>
              <a:xfrm flipV="1">
                <a:off x="1853" y="835730"/>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62" name="Line"/>
              <p:cNvSpPr/>
              <p:nvPr/>
            </p:nvSpPr>
            <p:spPr>
              <a:xfrm flipV="1">
                <a:off x="1853" y="1264655"/>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63" name="Line"/>
              <p:cNvSpPr/>
              <p:nvPr/>
            </p:nvSpPr>
            <p:spPr>
              <a:xfrm flipV="1">
                <a:off x="1853" y="1693580"/>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64" name="Line"/>
              <p:cNvSpPr/>
              <p:nvPr/>
            </p:nvSpPr>
            <p:spPr>
              <a:xfrm flipV="1">
                <a:off x="1853" y="2122505"/>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65" name="Line"/>
              <p:cNvSpPr/>
              <p:nvPr/>
            </p:nvSpPr>
            <p:spPr>
              <a:xfrm flipV="1">
                <a:off x="1853" y="2551429"/>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66" name="Line"/>
              <p:cNvSpPr/>
              <p:nvPr/>
            </p:nvSpPr>
            <p:spPr>
              <a:xfrm flipV="1">
                <a:off x="1853" y="2980354"/>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67" name="Line"/>
              <p:cNvSpPr/>
              <p:nvPr/>
            </p:nvSpPr>
            <p:spPr>
              <a:xfrm>
                <a:off x="1853" y="3409279"/>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68" name="Line"/>
              <p:cNvSpPr/>
              <p:nvPr/>
            </p:nvSpPr>
            <p:spPr>
              <a:xfrm>
                <a:off x="1853" y="3838203"/>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69" name="Line"/>
              <p:cNvSpPr/>
              <p:nvPr/>
            </p:nvSpPr>
            <p:spPr>
              <a:xfrm>
                <a:off x="1853" y="4267128"/>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70" name="Line"/>
              <p:cNvSpPr/>
              <p:nvPr/>
            </p:nvSpPr>
            <p:spPr>
              <a:xfrm>
                <a:off x="1853" y="4696053"/>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787" name="Group"/>
            <p:cNvGrpSpPr/>
            <p:nvPr/>
          </p:nvGrpSpPr>
          <p:grpSpPr>
            <a:xfrm>
              <a:off x="1719053" y="-1"/>
              <a:ext cx="1730907" cy="5136064"/>
              <a:chOff x="0" y="0"/>
              <a:chExt cx="1730906" cy="5136062"/>
            </a:xfrm>
          </p:grpSpPr>
          <p:sp>
            <p:nvSpPr>
              <p:cNvPr id="772" name="Rectangle"/>
              <p:cNvSpPr/>
              <p:nvPr/>
            </p:nvSpPr>
            <p:spPr>
              <a:xfrm>
                <a:off x="0" y="0"/>
                <a:ext cx="1730907" cy="5134488"/>
              </a:xfrm>
              <a:prstGeom prst="rect">
                <a:avLst/>
              </a:prstGeom>
              <a:gradFill flip="none" rotWithShape="1">
                <a:gsLst>
                  <a:gs pos="0">
                    <a:schemeClr val="accent5">
                      <a:hueOff val="-152896"/>
                      <a:lumOff val="12368"/>
                    </a:schemeClr>
                  </a:gs>
                  <a:gs pos="100000">
                    <a:schemeClr val="accent1"/>
                  </a:gs>
                </a:gsLst>
                <a:lin ang="5400000" scaled="0"/>
              </a:gra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73" name="Line"/>
              <p:cNvSpPr/>
              <p:nvPr/>
            </p:nvSpPr>
            <p:spPr>
              <a:xfrm flipV="1">
                <a:off x="426464" y="0"/>
                <a:ext cx="1" cy="513606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74" name="Line"/>
              <p:cNvSpPr/>
              <p:nvPr/>
            </p:nvSpPr>
            <p:spPr>
              <a:xfrm flipV="1">
                <a:off x="865453" y="-1"/>
                <a:ext cx="1" cy="5136064"/>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75" name="Line"/>
              <p:cNvSpPr/>
              <p:nvPr/>
            </p:nvSpPr>
            <p:spPr>
              <a:xfrm flipV="1">
                <a:off x="1304443" y="-1"/>
                <a:ext cx="1" cy="5136064"/>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76" name="Line"/>
              <p:cNvSpPr/>
              <p:nvPr/>
            </p:nvSpPr>
            <p:spPr>
              <a:xfrm flipV="1">
                <a:off x="1853" y="406806"/>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77" name="Line"/>
              <p:cNvSpPr/>
              <p:nvPr/>
            </p:nvSpPr>
            <p:spPr>
              <a:xfrm flipV="1">
                <a:off x="1853" y="835730"/>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78" name="Line"/>
              <p:cNvSpPr/>
              <p:nvPr/>
            </p:nvSpPr>
            <p:spPr>
              <a:xfrm flipV="1">
                <a:off x="1853" y="1264655"/>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79" name="Line"/>
              <p:cNvSpPr/>
              <p:nvPr/>
            </p:nvSpPr>
            <p:spPr>
              <a:xfrm flipV="1">
                <a:off x="1853" y="1693580"/>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80" name="Line"/>
              <p:cNvSpPr/>
              <p:nvPr/>
            </p:nvSpPr>
            <p:spPr>
              <a:xfrm flipV="1">
                <a:off x="1853" y="2122505"/>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81" name="Line"/>
              <p:cNvSpPr/>
              <p:nvPr/>
            </p:nvSpPr>
            <p:spPr>
              <a:xfrm flipV="1">
                <a:off x="1853" y="2551429"/>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82" name="Line"/>
              <p:cNvSpPr/>
              <p:nvPr/>
            </p:nvSpPr>
            <p:spPr>
              <a:xfrm flipV="1">
                <a:off x="1853" y="2980354"/>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83" name="Line"/>
              <p:cNvSpPr/>
              <p:nvPr/>
            </p:nvSpPr>
            <p:spPr>
              <a:xfrm>
                <a:off x="1853" y="3409279"/>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84" name="Line"/>
              <p:cNvSpPr/>
              <p:nvPr/>
            </p:nvSpPr>
            <p:spPr>
              <a:xfrm>
                <a:off x="1853" y="3838203"/>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85" name="Line"/>
              <p:cNvSpPr/>
              <p:nvPr/>
            </p:nvSpPr>
            <p:spPr>
              <a:xfrm>
                <a:off x="1853" y="4267128"/>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786" name="Line"/>
              <p:cNvSpPr/>
              <p:nvPr/>
            </p:nvSpPr>
            <p:spPr>
              <a:xfrm>
                <a:off x="1853" y="4696053"/>
                <a:ext cx="1727201"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sp>
        <p:nvSpPr>
          <p:cNvPr id="789" name="Learn knowledge-…"/>
          <p:cNvSpPr txBox="1"/>
          <p:nvPr/>
        </p:nvSpPr>
        <p:spPr>
          <a:xfrm>
            <a:off x="8939688" y="5737900"/>
            <a:ext cx="2269852" cy="682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4100" b="0">
                <a:latin typeface="+mj-lt"/>
                <a:ea typeface="+mj-ea"/>
                <a:cs typeface="+mj-cs"/>
                <a:sym typeface="Avenir Book"/>
              </a:defRPr>
            </a:pPr>
            <a:r>
              <a:rPr sz="2050"/>
              <a:t>Learn knowledge-</a:t>
            </a:r>
          </a:p>
          <a:p>
            <a:pPr>
              <a:defRPr sz="4100" b="0">
                <a:latin typeface="+mj-lt"/>
                <a:ea typeface="+mj-ea"/>
                <a:cs typeface="+mj-cs"/>
                <a:sym typeface="Avenir Book"/>
              </a:defRPr>
            </a:pPr>
            <a:r>
              <a:rPr sz="2050"/>
              <a:t>aware embeddings</a:t>
            </a:r>
          </a:p>
        </p:txBody>
      </p:sp>
      <p:sp>
        <p:nvSpPr>
          <p:cNvPr id="790" name="Arrow"/>
          <p:cNvSpPr/>
          <p:nvPr/>
        </p:nvSpPr>
        <p:spPr>
          <a:xfrm>
            <a:off x="8096083" y="4154588"/>
            <a:ext cx="578488" cy="462860"/>
          </a:xfrm>
          <a:prstGeom prst="rightArrow">
            <a:avLst>
              <a:gd name="adj1" fmla="val 34000"/>
              <a:gd name="adj2" fmla="val 57525"/>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91" name="Faruqui et al., 2015, Speer et al., 2017"/>
          <p:cNvSpPr txBox="1"/>
          <p:nvPr/>
        </p:nvSpPr>
        <p:spPr>
          <a:xfrm>
            <a:off x="8328335" y="6580881"/>
            <a:ext cx="1681551"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Avenir Heavy"/>
                <a:ea typeface="Avenir Heavy"/>
                <a:cs typeface="Avenir Heavy"/>
                <a:sym typeface="Avenir Heavy"/>
              </a:defRPr>
            </a:lvl1pPr>
          </a:lstStyle>
          <a:p>
            <a:r>
              <a:rPr sz="700"/>
              <a:t>Faruqui et al., 2015, Speer et al., 2017</a:t>
            </a:r>
          </a:p>
        </p:txBody>
      </p:sp>
      <p:grpSp>
        <p:nvGrpSpPr>
          <p:cNvPr id="794" name="Group"/>
          <p:cNvGrpSpPr/>
          <p:nvPr/>
        </p:nvGrpSpPr>
        <p:grpSpPr>
          <a:xfrm>
            <a:off x="4524631" y="3262208"/>
            <a:ext cx="3028816" cy="2335841"/>
            <a:chOff x="1190" y="0"/>
            <a:chExt cx="6057630" cy="4671680"/>
          </a:xfrm>
        </p:grpSpPr>
        <p:sp>
          <p:nvSpPr>
            <p:cNvPr id="792" name="Rounded Rectangle"/>
            <p:cNvSpPr/>
            <p:nvPr/>
          </p:nvSpPr>
          <p:spPr>
            <a:xfrm>
              <a:off x="29307" y="0"/>
              <a:ext cx="6029514" cy="4592983"/>
            </a:xfrm>
            <a:prstGeom prst="roundRect">
              <a:avLst>
                <a:gd name="adj" fmla="val 15000"/>
              </a:avLst>
            </a:prstGeom>
            <a:solidFill>
              <a:srgbClr val="000000"/>
            </a:solidFill>
            <a:ln w="12700" cap="flat">
              <a:noFill/>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pic>
          <p:nvPicPr>
            <p:cNvPr id="793" name="Image" descr="Image"/>
            <p:cNvPicPr>
              <a:picLocks noChangeAspect="1"/>
            </p:cNvPicPr>
            <p:nvPr/>
          </p:nvPicPr>
          <p:blipFill>
            <a:blip r:embed="rId2"/>
            <a:srcRect l="1" t="3060" r="34493" b="3063"/>
            <a:stretch>
              <a:fillRect/>
            </a:stretch>
          </p:blipFill>
          <p:spPr>
            <a:xfrm>
              <a:off x="1190" y="29433"/>
              <a:ext cx="6029723" cy="4642248"/>
            </a:xfrm>
            <a:custGeom>
              <a:avLst/>
              <a:gdLst/>
              <a:ahLst/>
              <a:cxnLst>
                <a:cxn ang="0">
                  <a:pos x="wd2" y="hd2"/>
                </a:cxn>
                <a:cxn ang="5400000">
                  <a:pos x="wd2" y="hd2"/>
                </a:cxn>
                <a:cxn ang="10800000">
                  <a:pos x="wd2" y="hd2"/>
                </a:cxn>
                <a:cxn ang="16200000">
                  <a:pos x="wd2" y="hd2"/>
                </a:cxn>
              </a:cxnLst>
              <a:rect l="0" t="0" r="r" b="b"/>
              <a:pathLst>
                <a:path w="21600" h="21599" extrusionOk="0">
                  <a:moveTo>
                    <a:pt x="4221" y="0"/>
                  </a:moveTo>
                  <a:cubicBezTo>
                    <a:pt x="2981" y="0"/>
                    <a:pt x="2238" y="1"/>
                    <a:pt x="1742" y="270"/>
                  </a:cubicBezTo>
                  <a:cubicBezTo>
                    <a:pt x="1027" y="608"/>
                    <a:pt x="464" y="1339"/>
                    <a:pt x="203" y="2268"/>
                  </a:cubicBezTo>
                  <a:cubicBezTo>
                    <a:pt x="51" y="2741"/>
                    <a:pt x="11" y="3393"/>
                    <a:pt x="0" y="4341"/>
                  </a:cubicBezTo>
                  <a:lnTo>
                    <a:pt x="0" y="17259"/>
                  </a:lnTo>
                  <a:cubicBezTo>
                    <a:pt x="11" y="18207"/>
                    <a:pt x="51" y="18860"/>
                    <a:pt x="203" y="19333"/>
                  </a:cubicBezTo>
                  <a:cubicBezTo>
                    <a:pt x="464" y="20262"/>
                    <a:pt x="1027" y="20993"/>
                    <a:pt x="1742" y="21331"/>
                  </a:cubicBezTo>
                  <a:cubicBezTo>
                    <a:pt x="2238" y="21600"/>
                    <a:pt x="2981" y="21599"/>
                    <a:pt x="4221" y="21599"/>
                  </a:cubicBezTo>
                  <a:lnTo>
                    <a:pt x="17375" y="21599"/>
                  </a:lnTo>
                  <a:cubicBezTo>
                    <a:pt x="18615" y="21599"/>
                    <a:pt x="19358" y="21600"/>
                    <a:pt x="19854" y="21331"/>
                  </a:cubicBezTo>
                  <a:cubicBezTo>
                    <a:pt x="20569" y="20993"/>
                    <a:pt x="21132" y="20262"/>
                    <a:pt x="21392" y="19333"/>
                  </a:cubicBezTo>
                  <a:cubicBezTo>
                    <a:pt x="21599" y="18689"/>
                    <a:pt x="21600" y="17721"/>
                    <a:pt x="21600" y="16111"/>
                  </a:cubicBezTo>
                  <a:lnTo>
                    <a:pt x="21600" y="5488"/>
                  </a:lnTo>
                  <a:cubicBezTo>
                    <a:pt x="21600" y="3877"/>
                    <a:pt x="21600" y="2912"/>
                    <a:pt x="21392" y="2268"/>
                  </a:cubicBezTo>
                  <a:cubicBezTo>
                    <a:pt x="21132" y="1339"/>
                    <a:pt x="20569" y="608"/>
                    <a:pt x="19854" y="270"/>
                  </a:cubicBezTo>
                  <a:cubicBezTo>
                    <a:pt x="19358" y="1"/>
                    <a:pt x="18615" y="0"/>
                    <a:pt x="17375" y="0"/>
                  </a:cubicBezTo>
                  <a:lnTo>
                    <a:pt x="4221" y="0"/>
                  </a:lnTo>
                  <a:close/>
                </a:path>
              </a:pathLst>
            </a:custGeom>
            <a:ln w="12700" cap="flat">
              <a:noFill/>
              <a:miter lim="400000"/>
            </a:ln>
            <a:effectLst/>
          </p:spPr>
        </p:pic>
      </p:gr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6" name="Block"/>
          <p:cNvSpPr/>
          <p:nvPr/>
        </p:nvSpPr>
        <p:spPr>
          <a:xfrm>
            <a:off x="8529718" y="4989597"/>
            <a:ext cx="762001" cy="469823"/>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797" name="Line"/>
          <p:cNvSpPr/>
          <p:nvPr/>
        </p:nvSpPr>
        <p:spPr>
          <a:xfrm flipH="1" flipV="1">
            <a:off x="8910718" y="5466036"/>
            <a:ext cx="1" cy="1833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98" name="&lt;END&gt;"/>
          <p:cNvSpPr txBox="1"/>
          <p:nvPr/>
        </p:nvSpPr>
        <p:spPr>
          <a:xfrm>
            <a:off x="8482322" y="1338550"/>
            <a:ext cx="859210"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latin typeface="Avenir Heavy"/>
                <a:ea typeface="Avenir Heavy"/>
                <a:cs typeface="Avenir Heavy"/>
                <a:sym typeface="Avenir Heavy"/>
              </a:defRPr>
            </a:lvl1pPr>
          </a:lstStyle>
          <a:p>
            <a:r>
              <a:rPr sz="1800"/>
              <a:t>&lt;END&gt;</a:t>
            </a:r>
          </a:p>
        </p:txBody>
      </p:sp>
      <p:sp>
        <p:nvSpPr>
          <p:cNvPr id="799" name="Block"/>
          <p:cNvSpPr/>
          <p:nvPr/>
        </p:nvSpPr>
        <p:spPr>
          <a:xfrm>
            <a:off x="7471912" y="4989675"/>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800" name="Line"/>
          <p:cNvSpPr/>
          <p:nvPr/>
        </p:nvSpPr>
        <p:spPr>
          <a:xfrm flipV="1">
            <a:off x="7852912" y="5466036"/>
            <a:ext cx="1" cy="209570"/>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01" name="boat"/>
          <p:cNvSpPr txBox="1"/>
          <p:nvPr/>
        </p:nvSpPr>
        <p:spPr>
          <a:xfrm>
            <a:off x="7576763" y="1338550"/>
            <a:ext cx="55143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boat</a:t>
            </a:r>
          </a:p>
        </p:txBody>
      </p:sp>
      <p:sp>
        <p:nvSpPr>
          <p:cNvPr id="802" name="Line"/>
          <p:cNvSpPr/>
          <p:nvPr/>
        </p:nvSpPr>
        <p:spPr>
          <a:xfrm flipV="1">
            <a:off x="7854580" y="5577266"/>
            <a:ext cx="226661" cy="983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03" name="Block"/>
          <p:cNvSpPr/>
          <p:nvPr/>
        </p:nvSpPr>
        <p:spPr>
          <a:xfrm>
            <a:off x="676125" y="4989675"/>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804" name="Line"/>
          <p:cNvSpPr/>
          <p:nvPr/>
        </p:nvSpPr>
        <p:spPr>
          <a:xfrm flipV="1">
            <a:off x="1057125" y="5467588"/>
            <a:ext cx="1" cy="20801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05" name="sailed"/>
          <p:cNvSpPr txBox="1"/>
          <p:nvPr/>
        </p:nvSpPr>
        <p:spPr>
          <a:xfrm>
            <a:off x="719368" y="1338550"/>
            <a:ext cx="67486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sailed</a:t>
            </a:r>
          </a:p>
        </p:txBody>
      </p:sp>
      <p:sp>
        <p:nvSpPr>
          <p:cNvPr id="806" name="Line"/>
          <p:cNvSpPr/>
          <p:nvPr/>
        </p:nvSpPr>
        <p:spPr>
          <a:xfrm flipV="1">
            <a:off x="1058791" y="5572857"/>
            <a:ext cx="226661" cy="102750"/>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07" name="Block"/>
          <p:cNvSpPr/>
          <p:nvPr/>
        </p:nvSpPr>
        <p:spPr>
          <a:xfrm>
            <a:off x="1750850" y="4989675"/>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808" name="Line"/>
          <p:cNvSpPr/>
          <p:nvPr/>
        </p:nvSpPr>
        <p:spPr>
          <a:xfrm flipV="1">
            <a:off x="2131851" y="5466036"/>
            <a:ext cx="1" cy="209570"/>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09" name="across"/>
          <p:cNvSpPr txBox="1"/>
          <p:nvPr/>
        </p:nvSpPr>
        <p:spPr>
          <a:xfrm>
            <a:off x="1773177" y="1338550"/>
            <a:ext cx="72135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across</a:t>
            </a:r>
          </a:p>
        </p:txBody>
      </p:sp>
      <p:sp>
        <p:nvSpPr>
          <p:cNvPr id="810" name="Line"/>
          <p:cNvSpPr/>
          <p:nvPr/>
        </p:nvSpPr>
        <p:spPr>
          <a:xfrm flipV="1">
            <a:off x="2133517" y="5577266"/>
            <a:ext cx="226662" cy="983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1" name="Block"/>
          <p:cNvSpPr/>
          <p:nvPr/>
        </p:nvSpPr>
        <p:spPr>
          <a:xfrm>
            <a:off x="2818029" y="4989675"/>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812" name="Line"/>
          <p:cNvSpPr/>
          <p:nvPr/>
        </p:nvSpPr>
        <p:spPr>
          <a:xfrm flipV="1">
            <a:off x="3199029" y="5467588"/>
            <a:ext cx="1" cy="20801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3" name="oceans"/>
          <p:cNvSpPr txBox="1"/>
          <p:nvPr/>
        </p:nvSpPr>
        <p:spPr>
          <a:xfrm>
            <a:off x="2802294" y="1338550"/>
            <a:ext cx="79508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oceans</a:t>
            </a:r>
          </a:p>
        </p:txBody>
      </p:sp>
      <p:sp>
        <p:nvSpPr>
          <p:cNvPr id="814" name="Line"/>
          <p:cNvSpPr/>
          <p:nvPr/>
        </p:nvSpPr>
        <p:spPr>
          <a:xfrm flipV="1">
            <a:off x="3200695" y="5572857"/>
            <a:ext cx="226662" cy="102750"/>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5" name="Block"/>
          <p:cNvSpPr/>
          <p:nvPr/>
        </p:nvSpPr>
        <p:spPr>
          <a:xfrm>
            <a:off x="3870319" y="4989675"/>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816" name="Line"/>
          <p:cNvSpPr/>
          <p:nvPr/>
        </p:nvSpPr>
        <p:spPr>
          <a:xfrm flipV="1">
            <a:off x="4251319" y="5466036"/>
            <a:ext cx="1" cy="209570"/>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7" name="in"/>
          <p:cNvSpPr txBox="1"/>
          <p:nvPr/>
        </p:nvSpPr>
        <p:spPr>
          <a:xfrm>
            <a:off x="4127418" y="1338550"/>
            <a:ext cx="24365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in</a:t>
            </a:r>
          </a:p>
        </p:txBody>
      </p:sp>
      <p:sp>
        <p:nvSpPr>
          <p:cNvPr id="818" name="Line"/>
          <p:cNvSpPr/>
          <p:nvPr/>
        </p:nvSpPr>
        <p:spPr>
          <a:xfrm flipV="1">
            <a:off x="4252987" y="5577266"/>
            <a:ext cx="226661" cy="983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9" name="Line"/>
          <p:cNvSpPr/>
          <p:nvPr/>
        </p:nvSpPr>
        <p:spPr>
          <a:xfrm flipV="1">
            <a:off x="8910718" y="4779792"/>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0" name="Line"/>
          <p:cNvSpPr/>
          <p:nvPr/>
        </p:nvSpPr>
        <p:spPr>
          <a:xfrm flipV="1">
            <a:off x="8910718" y="4779792"/>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1" name="Line"/>
          <p:cNvSpPr/>
          <p:nvPr/>
        </p:nvSpPr>
        <p:spPr>
          <a:xfrm flipV="1">
            <a:off x="7852912" y="4779792"/>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2" name="Line"/>
          <p:cNvSpPr/>
          <p:nvPr/>
        </p:nvSpPr>
        <p:spPr>
          <a:xfrm flipV="1">
            <a:off x="7854579" y="4853763"/>
            <a:ext cx="226662" cy="10469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3" name="Line"/>
          <p:cNvSpPr/>
          <p:nvPr/>
        </p:nvSpPr>
        <p:spPr>
          <a:xfrm flipV="1">
            <a:off x="1057125" y="4788007"/>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4" name="Line"/>
          <p:cNvSpPr/>
          <p:nvPr/>
        </p:nvSpPr>
        <p:spPr>
          <a:xfrm flipV="1">
            <a:off x="1058791" y="4849353"/>
            <a:ext cx="226661" cy="1110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5" name="Line"/>
          <p:cNvSpPr/>
          <p:nvPr/>
        </p:nvSpPr>
        <p:spPr>
          <a:xfrm flipV="1">
            <a:off x="2131851" y="4788721"/>
            <a:ext cx="1" cy="18412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6" name="Line"/>
          <p:cNvSpPr/>
          <p:nvPr/>
        </p:nvSpPr>
        <p:spPr>
          <a:xfrm flipV="1">
            <a:off x="2133517" y="4853763"/>
            <a:ext cx="226661" cy="10469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7" name="Line"/>
          <p:cNvSpPr/>
          <p:nvPr/>
        </p:nvSpPr>
        <p:spPr>
          <a:xfrm flipV="1">
            <a:off x="3199029" y="4788007"/>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8" name="Line"/>
          <p:cNvSpPr/>
          <p:nvPr/>
        </p:nvSpPr>
        <p:spPr>
          <a:xfrm flipV="1">
            <a:off x="3200695" y="4849353"/>
            <a:ext cx="226662" cy="1110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29" name="Line"/>
          <p:cNvSpPr/>
          <p:nvPr/>
        </p:nvSpPr>
        <p:spPr>
          <a:xfrm flipV="1">
            <a:off x="4251319" y="4788721"/>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30" name="Line"/>
          <p:cNvSpPr/>
          <p:nvPr/>
        </p:nvSpPr>
        <p:spPr>
          <a:xfrm flipV="1">
            <a:off x="4251319" y="4789532"/>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31" name="Line"/>
          <p:cNvSpPr/>
          <p:nvPr/>
        </p:nvSpPr>
        <p:spPr>
          <a:xfrm flipV="1">
            <a:off x="4251319" y="4788721"/>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32" name="Line"/>
          <p:cNvSpPr/>
          <p:nvPr/>
        </p:nvSpPr>
        <p:spPr>
          <a:xfrm flipV="1">
            <a:off x="4252987" y="4853763"/>
            <a:ext cx="226662" cy="10469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33" name="Block"/>
          <p:cNvSpPr/>
          <p:nvPr/>
        </p:nvSpPr>
        <p:spPr>
          <a:xfrm>
            <a:off x="5339798" y="4989675"/>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834" name="Line"/>
          <p:cNvSpPr/>
          <p:nvPr/>
        </p:nvSpPr>
        <p:spPr>
          <a:xfrm flipV="1">
            <a:off x="5720798" y="5466036"/>
            <a:ext cx="1" cy="209570"/>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35" name="bought"/>
          <p:cNvSpPr txBox="1"/>
          <p:nvPr/>
        </p:nvSpPr>
        <p:spPr>
          <a:xfrm>
            <a:off x="5302803" y="1338550"/>
            <a:ext cx="83997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bought</a:t>
            </a:r>
          </a:p>
        </p:txBody>
      </p:sp>
      <p:sp>
        <p:nvSpPr>
          <p:cNvPr id="836" name="Line"/>
          <p:cNvSpPr/>
          <p:nvPr/>
        </p:nvSpPr>
        <p:spPr>
          <a:xfrm flipV="1">
            <a:off x="5722466" y="5577266"/>
            <a:ext cx="226662" cy="983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37" name="Line"/>
          <p:cNvSpPr/>
          <p:nvPr/>
        </p:nvSpPr>
        <p:spPr>
          <a:xfrm flipV="1">
            <a:off x="5720798" y="4789532"/>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38" name="Line"/>
          <p:cNvSpPr/>
          <p:nvPr/>
        </p:nvSpPr>
        <p:spPr>
          <a:xfrm flipV="1">
            <a:off x="5722466" y="4853763"/>
            <a:ext cx="226662" cy="10469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39" name="Block"/>
          <p:cNvSpPr/>
          <p:nvPr/>
        </p:nvSpPr>
        <p:spPr>
          <a:xfrm>
            <a:off x="6414524" y="4989675"/>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840" name="Line"/>
          <p:cNvSpPr/>
          <p:nvPr/>
        </p:nvSpPr>
        <p:spPr>
          <a:xfrm flipV="1">
            <a:off x="6795524" y="5466036"/>
            <a:ext cx="1" cy="209570"/>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41" name="a"/>
          <p:cNvSpPr txBox="1"/>
          <p:nvPr/>
        </p:nvSpPr>
        <p:spPr>
          <a:xfrm>
            <a:off x="6705571" y="1338550"/>
            <a:ext cx="17472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a:t>
            </a:r>
          </a:p>
        </p:txBody>
      </p:sp>
      <p:sp>
        <p:nvSpPr>
          <p:cNvPr id="842" name="Line"/>
          <p:cNvSpPr/>
          <p:nvPr/>
        </p:nvSpPr>
        <p:spPr>
          <a:xfrm flipV="1">
            <a:off x="6795524" y="4779792"/>
            <a:ext cx="1" cy="19305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43" name="Line"/>
          <p:cNvSpPr/>
          <p:nvPr/>
        </p:nvSpPr>
        <p:spPr>
          <a:xfrm flipV="1">
            <a:off x="6797192" y="4853763"/>
            <a:ext cx="226662" cy="10469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44" name="Line"/>
          <p:cNvSpPr/>
          <p:nvPr/>
        </p:nvSpPr>
        <p:spPr>
          <a:xfrm flipV="1">
            <a:off x="6797193" y="5577266"/>
            <a:ext cx="226661" cy="983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45" name="h0"/>
          <p:cNvSpPr txBox="1"/>
          <p:nvPr/>
        </p:nvSpPr>
        <p:spPr>
          <a:xfrm>
            <a:off x="917831" y="5939407"/>
            <a:ext cx="27571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b="0" i="1">
                <a:solidFill>
                  <a:schemeClr val="accent1">
                    <a:hueOff val="114395"/>
                    <a:lumOff val="-24975"/>
                  </a:schemeClr>
                </a:solidFill>
                <a:latin typeface="Avenir Heavy"/>
                <a:ea typeface="Avenir Heavy"/>
                <a:cs typeface="Avenir Heavy"/>
                <a:sym typeface="Avenir Heavy"/>
              </a:defRPr>
            </a:pPr>
            <a:r>
              <a:rPr sz="1800"/>
              <a:t>h</a:t>
            </a:r>
            <a:r>
              <a:rPr sz="1800" baseline="-5999"/>
              <a:t>0</a:t>
            </a:r>
          </a:p>
        </p:txBody>
      </p:sp>
      <p:sp>
        <p:nvSpPr>
          <p:cNvPr id="846" name="h1"/>
          <p:cNvSpPr txBox="1"/>
          <p:nvPr/>
        </p:nvSpPr>
        <p:spPr>
          <a:xfrm>
            <a:off x="1992557" y="5939407"/>
            <a:ext cx="27571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b="0" i="1">
                <a:solidFill>
                  <a:schemeClr val="accent1">
                    <a:hueOff val="114395"/>
                    <a:lumOff val="-24975"/>
                  </a:schemeClr>
                </a:solidFill>
                <a:latin typeface="Avenir Heavy"/>
                <a:ea typeface="Avenir Heavy"/>
                <a:cs typeface="Avenir Heavy"/>
                <a:sym typeface="Avenir Heavy"/>
              </a:defRPr>
            </a:pPr>
            <a:r>
              <a:rPr sz="1800"/>
              <a:t>h</a:t>
            </a:r>
            <a:r>
              <a:rPr sz="1800" baseline="-5999"/>
              <a:t>1</a:t>
            </a:r>
          </a:p>
        </p:txBody>
      </p:sp>
      <p:sp>
        <p:nvSpPr>
          <p:cNvPr id="847" name="h2"/>
          <p:cNvSpPr txBox="1"/>
          <p:nvPr/>
        </p:nvSpPr>
        <p:spPr>
          <a:xfrm>
            <a:off x="3059735" y="5939407"/>
            <a:ext cx="27571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b="0" i="1">
                <a:solidFill>
                  <a:schemeClr val="accent1">
                    <a:hueOff val="114395"/>
                    <a:lumOff val="-24975"/>
                  </a:schemeClr>
                </a:solidFill>
                <a:latin typeface="Avenir Heavy"/>
                <a:ea typeface="Avenir Heavy"/>
                <a:cs typeface="Avenir Heavy"/>
                <a:sym typeface="Avenir Heavy"/>
              </a:defRPr>
            </a:pPr>
            <a:r>
              <a:rPr sz="1800"/>
              <a:t>h</a:t>
            </a:r>
            <a:r>
              <a:rPr sz="1800" baseline="-5999"/>
              <a:t>2</a:t>
            </a:r>
          </a:p>
        </p:txBody>
      </p:sp>
      <p:sp>
        <p:nvSpPr>
          <p:cNvPr id="848" name="h3"/>
          <p:cNvSpPr txBox="1"/>
          <p:nvPr/>
        </p:nvSpPr>
        <p:spPr>
          <a:xfrm>
            <a:off x="4112025" y="5939407"/>
            <a:ext cx="27571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b="0" i="1">
                <a:solidFill>
                  <a:schemeClr val="accent1">
                    <a:hueOff val="114395"/>
                    <a:lumOff val="-24975"/>
                  </a:schemeClr>
                </a:solidFill>
                <a:latin typeface="Avenir Heavy"/>
                <a:ea typeface="Avenir Heavy"/>
                <a:cs typeface="Avenir Heavy"/>
                <a:sym typeface="Avenir Heavy"/>
              </a:defRPr>
            </a:pPr>
            <a:r>
              <a:rPr sz="1800"/>
              <a:t>h</a:t>
            </a:r>
            <a:r>
              <a:rPr sz="1800" baseline="-5999"/>
              <a:t>3</a:t>
            </a:r>
          </a:p>
        </p:txBody>
      </p:sp>
      <p:sp>
        <p:nvSpPr>
          <p:cNvPr id="849" name="hT-3"/>
          <p:cNvSpPr txBox="1"/>
          <p:nvPr/>
        </p:nvSpPr>
        <p:spPr>
          <a:xfrm>
            <a:off x="5523592" y="5939407"/>
            <a:ext cx="41197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b="0" i="1">
                <a:solidFill>
                  <a:schemeClr val="accent1">
                    <a:hueOff val="114395"/>
                    <a:lumOff val="-24975"/>
                  </a:schemeClr>
                </a:solidFill>
                <a:latin typeface="Avenir Heavy"/>
                <a:ea typeface="Avenir Heavy"/>
                <a:cs typeface="Avenir Heavy"/>
                <a:sym typeface="Avenir Heavy"/>
              </a:defRPr>
            </a:pPr>
            <a:r>
              <a:rPr sz="1800"/>
              <a:t>h</a:t>
            </a:r>
            <a:r>
              <a:rPr sz="1800" baseline="-5999"/>
              <a:t>T-3</a:t>
            </a:r>
          </a:p>
        </p:txBody>
      </p:sp>
      <p:sp>
        <p:nvSpPr>
          <p:cNvPr id="850" name="hT-2"/>
          <p:cNvSpPr txBox="1"/>
          <p:nvPr/>
        </p:nvSpPr>
        <p:spPr>
          <a:xfrm>
            <a:off x="6598319" y="5939407"/>
            <a:ext cx="41197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b="0" i="1">
                <a:solidFill>
                  <a:schemeClr val="accent1">
                    <a:hueOff val="114395"/>
                    <a:lumOff val="-24975"/>
                  </a:schemeClr>
                </a:solidFill>
                <a:latin typeface="Avenir Heavy"/>
                <a:ea typeface="Avenir Heavy"/>
                <a:cs typeface="Avenir Heavy"/>
                <a:sym typeface="Avenir Heavy"/>
              </a:defRPr>
            </a:pPr>
            <a:r>
              <a:rPr sz="1800"/>
              <a:t>h</a:t>
            </a:r>
            <a:r>
              <a:rPr sz="1800" baseline="-5999"/>
              <a:t>T-2</a:t>
            </a:r>
          </a:p>
        </p:txBody>
      </p:sp>
      <p:sp>
        <p:nvSpPr>
          <p:cNvPr id="851" name="hT-1"/>
          <p:cNvSpPr txBox="1"/>
          <p:nvPr/>
        </p:nvSpPr>
        <p:spPr>
          <a:xfrm>
            <a:off x="7655707" y="5939407"/>
            <a:ext cx="41197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b="0" i="1">
                <a:solidFill>
                  <a:schemeClr val="accent1">
                    <a:hueOff val="114395"/>
                    <a:lumOff val="-24975"/>
                  </a:schemeClr>
                </a:solidFill>
                <a:latin typeface="Avenir Heavy"/>
                <a:ea typeface="Avenir Heavy"/>
                <a:cs typeface="Avenir Heavy"/>
                <a:sym typeface="Avenir Heavy"/>
              </a:defRPr>
            </a:pPr>
            <a:r>
              <a:rPr sz="1800"/>
              <a:t>h</a:t>
            </a:r>
            <a:r>
              <a:rPr sz="1800" baseline="-5999"/>
              <a:t>T-1</a:t>
            </a:r>
          </a:p>
        </p:txBody>
      </p:sp>
      <p:sp>
        <p:nvSpPr>
          <p:cNvPr id="852" name="hT"/>
          <p:cNvSpPr txBox="1"/>
          <p:nvPr/>
        </p:nvSpPr>
        <p:spPr>
          <a:xfrm>
            <a:off x="8772796" y="5939407"/>
            <a:ext cx="272510"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600" b="0" i="1">
                <a:solidFill>
                  <a:schemeClr val="accent1">
                    <a:hueOff val="114395"/>
                    <a:lumOff val="-24975"/>
                  </a:schemeClr>
                </a:solidFill>
                <a:latin typeface="Avenir Heavy"/>
                <a:ea typeface="Avenir Heavy"/>
                <a:cs typeface="Avenir Heavy"/>
                <a:sym typeface="Avenir Heavy"/>
              </a:defRPr>
            </a:pPr>
            <a:r>
              <a:rPr sz="1800"/>
              <a:t>h</a:t>
            </a:r>
            <a:r>
              <a:rPr sz="1800" baseline="-5999"/>
              <a:t>T</a:t>
            </a:r>
          </a:p>
        </p:txBody>
      </p:sp>
      <p:sp>
        <p:nvSpPr>
          <p:cNvPr id="853" name="Allen"/>
          <p:cNvSpPr txBox="1"/>
          <p:nvPr/>
        </p:nvSpPr>
        <p:spPr>
          <a:xfrm>
            <a:off x="755258" y="6240704"/>
            <a:ext cx="60272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Allen</a:t>
            </a:r>
          </a:p>
        </p:txBody>
      </p:sp>
      <p:sp>
        <p:nvSpPr>
          <p:cNvPr id="854" name="sailed"/>
          <p:cNvSpPr txBox="1"/>
          <p:nvPr/>
        </p:nvSpPr>
        <p:spPr>
          <a:xfrm>
            <a:off x="1794094" y="6239346"/>
            <a:ext cx="67486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sailed</a:t>
            </a:r>
          </a:p>
        </p:txBody>
      </p:sp>
      <p:sp>
        <p:nvSpPr>
          <p:cNvPr id="855" name="across"/>
          <p:cNvSpPr txBox="1"/>
          <p:nvPr/>
        </p:nvSpPr>
        <p:spPr>
          <a:xfrm>
            <a:off x="2840356" y="6240704"/>
            <a:ext cx="72135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across</a:t>
            </a:r>
          </a:p>
        </p:txBody>
      </p:sp>
      <p:sp>
        <p:nvSpPr>
          <p:cNvPr id="856" name="oceans"/>
          <p:cNvSpPr txBox="1"/>
          <p:nvPr/>
        </p:nvSpPr>
        <p:spPr>
          <a:xfrm>
            <a:off x="3854583" y="6239346"/>
            <a:ext cx="79508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oceans</a:t>
            </a:r>
          </a:p>
        </p:txBody>
      </p:sp>
      <p:grpSp>
        <p:nvGrpSpPr>
          <p:cNvPr id="861" name="Group"/>
          <p:cNvGrpSpPr/>
          <p:nvPr/>
        </p:nvGrpSpPr>
        <p:grpSpPr>
          <a:xfrm>
            <a:off x="624395" y="4550152"/>
            <a:ext cx="865454" cy="218817"/>
            <a:chOff x="0" y="0"/>
            <a:chExt cx="1730906" cy="437632"/>
          </a:xfrm>
        </p:grpSpPr>
        <p:sp>
          <p:nvSpPr>
            <p:cNvPr id="857" name="Rectangle"/>
            <p:cNvSpPr/>
            <p:nvPr/>
          </p:nvSpPr>
          <p:spPr>
            <a:xfrm>
              <a:off x="0" y="2547"/>
              <a:ext cx="1730907" cy="431801"/>
            </a:xfrm>
            <a:prstGeom prst="rect">
              <a:avLst/>
            </a:prstGeom>
            <a:solidFill>
              <a:schemeClr val="accent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58"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59"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60"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866" name="Group"/>
          <p:cNvGrpSpPr/>
          <p:nvPr/>
        </p:nvGrpSpPr>
        <p:grpSpPr>
          <a:xfrm>
            <a:off x="1699121" y="4550152"/>
            <a:ext cx="865454" cy="218817"/>
            <a:chOff x="0" y="0"/>
            <a:chExt cx="1730906" cy="437632"/>
          </a:xfrm>
        </p:grpSpPr>
        <p:sp>
          <p:nvSpPr>
            <p:cNvPr id="862" name="Rectangle"/>
            <p:cNvSpPr/>
            <p:nvPr/>
          </p:nvSpPr>
          <p:spPr>
            <a:xfrm>
              <a:off x="0" y="2547"/>
              <a:ext cx="1730907" cy="431801"/>
            </a:xfrm>
            <a:prstGeom prst="rect">
              <a:avLst/>
            </a:prstGeom>
            <a:solidFill>
              <a:schemeClr val="accent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63"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64"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65"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871" name="Group"/>
          <p:cNvGrpSpPr/>
          <p:nvPr/>
        </p:nvGrpSpPr>
        <p:grpSpPr>
          <a:xfrm>
            <a:off x="2766299" y="4550152"/>
            <a:ext cx="865454" cy="218817"/>
            <a:chOff x="0" y="0"/>
            <a:chExt cx="1730906" cy="437632"/>
          </a:xfrm>
        </p:grpSpPr>
        <p:sp>
          <p:nvSpPr>
            <p:cNvPr id="867" name="Rectangle"/>
            <p:cNvSpPr/>
            <p:nvPr/>
          </p:nvSpPr>
          <p:spPr>
            <a:xfrm>
              <a:off x="0" y="2547"/>
              <a:ext cx="1730907" cy="431801"/>
            </a:xfrm>
            <a:prstGeom prst="rect">
              <a:avLst/>
            </a:prstGeom>
            <a:solidFill>
              <a:schemeClr val="accent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68"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69"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70"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876" name="Group"/>
          <p:cNvGrpSpPr/>
          <p:nvPr/>
        </p:nvGrpSpPr>
        <p:grpSpPr>
          <a:xfrm>
            <a:off x="3818589" y="4550152"/>
            <a:ext cx="865454" cy="218817"/>
            <a:chOff x="0" y="0"/>
            <a:chExt cx="1730906" cy="437632"/>
          </a:xfrm>
        </p:grpSpPr>
        <p:sp>
          <p:nvSpPr>
            <p:cNvPr id="872" name="Rectangle"/>
            <p:cNvSpPr/>
            <p:nvPr/>
          </p:nvSpPr>
          <p:spPr>
            <a:xfrm>
              <a:off x="0" y="2547"/>
              <a:ext cx="1730907" cy="431801"/>
            </a:xfrm>
            <a:prstGeom prst="rect">
              <a:avLst/>
            </a:prstGeom>
            <a:solidFill>
              <a:schemeClr val="accent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73"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74"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75"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881" name="Group"/>
          <p:cNvGrpSpPr/>
          <p:nvPr/>
        </p:nvGrpSpPr>
        <p:grpSpPr>
          <a:xfrm>
            <a:off x="5288068" y="4550152"/>
            <a:ext cx="865454" cy="218817"/>
            <a:chOff x="0" y="0"/>
            <a:chExt cx="1730906" cy="437632"/>
          </a:xfrm>
        </p:grpSpPr>
        <p:sp>
          <p:nvSpPr>
            <p:cNvPr id="877" name="Rectangle"/>
            <p:cNvSpPr/>
            <p:nvPr/>
          </p:nvSpPr>
          <p:spPr>
            <a:xfrm>
              <a:off x="0" y="2547"/>
              <a:ext cx="1730907" cy="431801"/>
            </a:xfrm>
            <a:prstGeom prst="rect">
              <a:avLst/>
            </a:prstGeom>
            <a:solidFill>
              <a:schemeClr val="accent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78"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79"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80"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886" name="Group"/>
          <p:cNvGrpSpPr/>
          <p:nvPr/>
        </p:nvGrpSpPr>
        <p:grpSpPr>
          <a:xfrm>
            <a:off x="6362795" y="4550152"/>
            <a:ext cx="865454" cy="218817"/>
            <a:chOff x="0" y="0"/>
            <a:chExt cx="1730906" cy="437632"/>
          </a:xfrm>
        </p:grpSpPr>
        <p:sp>
          <p:nvSpPr>
            <p:cNvPr id="882" name="Rectangle"/>
            <p:cNvSpPr/>
            <p:nvPr/>
          </p:nvSpPr>
          <p:spPr>
            <a:xfrm>
              <a:off x="0" y="2547"/>
              <a:ext cx="1730907" cy="431801"/>
            </a:xfrm>
            <a:prstGeom prst="rect">
              <a:avLst/>
            </a:prstGeom>
            <a:solidFill>
              <a:schemeClr val="accent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83"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84"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85"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891" name="Group"/>
          <p:cNvGrpSpPr/>
          <p:nvPr/>
        </p:nvGrpSpPr>
        <p:grpSpPr>
          <a:xfrm>
            <a:off x="7420185" y="4550152"/>
            <a:ext cx="865454" cy="218817"/>
            <a:chOff x="0" y="0"/>
            <a:chExt cx="1730906" cy="437632"/>
          </a:xfrm>
        </p:grpSpPr>
        <p:sp>
          <p:nvSpPr>
            <p:cNvPr id="887" name="Rectangle"/>
            <p:cNvSpPr/>
            <p:nvPr/>
          </p:nvSpPr>
          <p:spPr>
            <a:xfrm>
              <a:off x="0" y="2547"/>
              <a:ext cx="1730907" cy="431801"/>
            </a:xfrm>
            <a:prstGeom prst="rect">
              <a:avLst/>
            </a:prstGeom>
            <a:solidFill>
              <a:schemeClr val="accent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88"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89"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90"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896" name="Group"/>
          <p:cNvGrpSpPr/>
          <p:nvPr/>
        </p:nvGrpSpPr>
        <p:grpSpPr>
          <a:xfrm>
            <a:off x="8477991" y="4550152"/>
            <a:ext cx="865454" cy="218817"/>
            <a:chOff x="0" y="0"/>
            <a:chExt cx="1730906" cy="437632"/>
          </a:xfrm>
        </p:grpSpPr>
        <p:sp>
          <p:nvSpPr>
            <p:cNvPr id="892" name="Rectangle"/>
            <p:cNvSpPr/>
            <p:nvPr/>
          </p:nvSpPr>
          <p:spPr>
            <a:xfrm>
              <a:off x="0" y="2547"/>
              <a:ext cx="1730907" cy="431801"/>
            </a:xfrm>
            <a:prstGeom prst="rect">
              <a:avLst/>
            </a:prstGeom>
            <a:solidFill>
              <a:schemeClr val="accent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93"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94"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895"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897" name="Line"/>
          <p:cNvSpPr/>
          <p:nvPr/>
        </p:nvSpPr>
        <p:spPr>
          <a:xfrm flipH="1" flipV="1">
            <a:off x="8910718" y="4326872"/>
            <a:ext cx="1" cy="2087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98" name="Line"/>
          <p:cNvSpPr/>
          <p:nvPr/>
        </p:nvSpPr>
        <p:spPr>
          <a:xfrm flipV="1">
            <a:off x="7852912" y="4326872"/>
            <a:ext cx="1" cy="2087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99" name="Line"/>
          <p:cNvSpPr/>
          <p:nvPr/>
        </p:nvSpPr>
        <p:spPr>
          <a:xfrm flipV="1">
            <a:off x="7854580" y="4431751"/>
            <a:ext cx="226661" cy="10387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0" name="Line"/>
          <p:cNvSpPr/>
          <p:nvPr/>
        </p:nvSpPr>
        <p:spPr>
          <a:xfrm flipV="1">
            <a:off x="1057125" y="4328424"/>
            <a:ext cx="1" cy="207205"/>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1" name="Line"/>
          <p:cNvSpPr/>
          <p:nvPr/>
        </p:nvSpPr>
        <p:spPr>
          <a:xfrm flipV="1">
            <a:off x="2131851" y="4326872"/>
            <a:ext cx="1" cy="2087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2" name="Line"/>
          <p:cNvSpPr/>
          <p:nvPr/>
        </p:nvSpPr>
        <p:spPr>
          <a:xfrm flipV="1">
            <a:off x="2133517" y="4431751"/>
            <a:ext cx="226662" cy="10387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3" name="Line"/>
          <p:cNvSpPr/>
          <p:nvPr/>
        </p:nvSpPr>
        <p:spPr>
          <a:xfrm flipV="1">
            <a:off x="3199029" y="4328424"/>
            <a:ext cx="1" cy="207205"/>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4" name="Line"/>
          <p:cNvSpPr/>
          <p:nvPr/>
        </p:nvSpPr>
        <p:spPr>
          <a:xfrm flipV="1">
            <a:off x="4251319" y="4326872"/>
            <a:ext cx="1" cy="2087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5" name="Line"/>
          <p:cNvSpPr/>
          <p:nvPr/>
        </p:nvSpPr>
        <p:spPr>
          <a:xfrm flipV="1">
            <a:off x="4252987" y="4431751"/>
            <a:ext cx="226661" cy="10387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6" name="Line"/>
          <p:cNvSpPr/>
          <p:nvPr/>
        </p:nvSpPr>
        <p:spPr>
          <a:xfrm flipV="1">
            <a:off x="5720798" y="4326872"/>
            <a:ext cx="1" cy="2087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7" name="Line"/>
          <p:cNvSpPr/>
          <p:nvPr/>
        </p:nvSpPr>
        <p:spPr>
          <a:xfrm flipV="1">
            <a:off x="5722466" y="4431751"/>
            <a:ext cx="226662" cy="10387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8" name="Line"/>
          <p:cNvSpPr/>
          <p:nvPr/>
        </p:nvSpPr>
        <p:spPr>
          <a:xfrm flipV="1">
            <a:off x="6795524" y="4326872"/>
            <a:ext cx="1" cy="2087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09" name="Line"/>
          <p:cNvSpPr/>
          <p:nvPr/>
        </p:nvSpPr>
        <p:spPr>
          <a:xfrm flipV="1">
            <a:off x="6797193" y="4431751"/>
            <a:ext cx="226661" cy="10387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914" name="Group"/>
          <p:cNvGrpSpPr/>
          <p:nvPr/>
        </p:nvGrpSpPr>
        <p:grpSpPr>
          <a:xfrm>
            <a:off x="624398" y="3639589"/>
            <a:ext cx="865454" cy="218817"/>
            <a:chOff x="0" y="0"/>
            <a:chExt cx="1730906" cy="437632"/>
          </a:xfrm>
        </p:grpSpPr>
        <p:sp>
          <p:nvSpPr>
            <p:cNvPr id="910" name="Rectangle"/>
            <p:cNvSpPr/>
            <p:nvPr/>
          </p:nvSpPr>
          <p:spPr>
            <a:xfrm>
              <a:off x="0" y="2547"/>
              <a:ext cx="1730907" cy="431801"/>
            </a:xfrm>
            <a:prstGeom prst="rect">
              <a:avLst/>
            </a:prstGeom>
            <a:solidFill>
              <a:schemeClr val="accent3">
                <a:hueOff val="362282"/>
                <a:satOff val="31803"/>
                <a:lumOff val="-18242"/>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11"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12"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13"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919" name="Group"/>
          <p:cNvGrpSpPr/>
          <p:nvPr/>
        </p:nvGrpSpPr>
        <p:grpSpPr>
          <a:xfrm>
            <a:off x="1699124" y="3639589"/>
            <a:ext cx="865454" cy="218817"/>
            <a:chOff x="0" y="0"/>
            <a:chExt cx="1730906" cy="437632"/>
          </a:xfrm>
        </p:grpSpPr>
        <p:sp>
          <p:nvSpPr>
            <p:cNvPr id="915" name="Rectangle"/>
            <p:cNvSpPr/>
            <p:nvPr/>
          </p:nvSpPr>
          <p:spPr>
            <a:xfrm>
              <a:off x="0" y="2547"/>
              <a:ext cx="1730907" cy="431801"/>
            </a:xfrm>
            <a:prstGeom prst="rect">
              <a:avLst/>
            </a:prstGeom>
            <a:solidFill>
              <a:schemeClr val="accent3">
                <a:hueOff val="362282"/>
                <a:satOff val="31803"/>
                <a:lumOff val="-18242"/>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16"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17"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18"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924" name="Group"/>
          <p:cNvGrpSpPr/>
          <p:nvPr/>
        </p:nvGrpSpPr>
        <p:grpSpPr>
          <a:xfrm>
            <a:off x="2766302" y="3639589"/>
            <a:ext cx="865454" cy="218817"/>
            <a:chOff x="0" y="0"/>
            <a:chExt cx="1730906" cy="437632"/>
          </a:xfrm>
        </p:grpSpPr>
        <p:sp>
          <p:nvSpPr>
            <p:cNvPr id="920" name="Rectangle"/>
            <p:cNvSpPr/>
            <p:nvPr/>
          </p:nvSpPr>
          <p:spPr>
            <a:xfrm>
              <a:off x="0" y="2547"/>
              <a:ext cx="1730907" cy="431801"/>
            </a:xfrm>
            <a:prstGeom prst="rect">
              <a:avLst/>
            </a:prstGeom>
            <a:solidFill>
              <a:schemeClr val="accent3">
                <a:hueOff val="362282"/>
                <a:satOff val="31803"/>
                <a:lumOff val="-18242"/>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21"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22"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23"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929" name="Group"/>
          <p:cNvGrpSpPr/>
          <p:nvPr/>
        </p:nvGrpSpPr>
        <p:grpSpPr>
          <a:xfrm>
            <a:off x="3818592" y="3639589"/>
            <a:ext cx="865454" cy="218817"/>
            <a:chOff x="0" y="0"/>
            <a:chExt cx="1730906" cy="437632"/>
          </a:xfrm>
        </p:grpSpPr>
        <p:sp>
          <p:nvSpPr>
            <p:cNvPr id="925" name="Rectangle"/>
            <p:cNvSpPr/>
            <p:nvPr/>
          </p:nvSpPr>
          <p:spPr>
            <a:xfrm>
              <a:off x="0" y="2547"/>
              <a:ext cx="1730907" cy="431801"/>
            </a:xfrm>
            <a:prstGeom prst="rect">
              <a:avLst/>
            </a:prstGeom>
            <a:solidFill>
              <a:schemeClr val="accent3">
                <a:hueOff val="362282"/>
                <a:satOff val="31803"/>
                <a:lumOff val="-18242"/>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26"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27"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28"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934" name="Group"/>
          <p:cNvGrpSpPr/>
          <p:nvPr/>
        </p:nvGrpSpPr>
        <p:grpSpPr>
          <a:xfrm>
            <a:off x="5288071" y="3639589"/>
            <a:ext cx="865454" cy="218817"/>
            <a:chOff x="0" y="0"/>
            <a:chExt cx="1730906" cy="437632"/>
          </a:xfrm>
        </p:grpSpPr>
        <p:sp>
          <p:nvSpPr>
            <p:cNvPr id="930" name="Rectangle"/>
            <p:cNvSpPr/>
            <p:nvPr/>
          </p:nvSpPr>
          <p:spPr>
            <a:xfrm>
              <a:off x="0" y="2547"/>
              <a:ext cx="1730907" cy="431801"/>
            </a:xfrm>
            <a:prstGeom prst="rect">
              <a:avLst/>
            </a:prstGeom>
            <a:solidFill>
              <a:schemeClr val="accent3">
                <a:hueOff val="362282"/>
                <a:satOff val="31803"/>
                <a:lumOff val="-18242"/>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31"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32"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33"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939" name="Group"/>
          <p:cNvGrpSpPr/>
          <p:nvPr/>
        </p:nvGrpSpPr>
        <p:grpSpPr>
          <a:xfrm>
            <a:off x="6362798" y="3639589"/>
            <a:ext cx="865454" cy="218817"/>
            <a:chOff x="0" y="0"/>
            <a:chExt cx="1730906" cy="437632"/>
          </a:xfrm>
        </p:grpSpPr>
        <p:sp>
          <p:nvSpPr>
            <p:cNvPr id="935" name="Rectangle"/>
            <p:cNvSpPr/>
            <p:nvPr/>
          </p:nvSpPr>
          <p:spPr>
            <a:xfrm>
              <a:off x="0" y="2547"/>
              <a:ext cx="1730907" cy="431801"/>
            </a:xfrm>
            <a:prstGeom prst="rect">
              <a:avLst/>
            </a:prstGeom>
            <a:solidFill>
              <a:schemeClr val="accent3">
                <a:hueOff val="362282"/>
                <a:satOff val="31803"/>
                <a:lumOff val="-18242"/>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36"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37"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38"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944" name="Group"/>
          <p:cNvGrpSpPr/>
          <p:nvPr/>
        </p:nvGrpSpPr>
        <p:grpSpPr>
          <a:xfrm>
            <a:off x="7420185" y="3639589"/>
            <a:ext cx="865454" cy="218817"/>
            <a:chOff x="0" y="0"/>
            <a:chExt cx="1730906" cy="437632"/>
          </a:xfrm>
        </p:grpSpPr>
        <p:sp>
          <p:nvSpPr>
            <p:cNvPr id="940" name="Rectangle"/>
            <p:cNvSpPr/>
            <p:nvPr/>
          </p:nvSpPr>
          <p:spPr>
            <a:xfrm>
              <a:off x="0" y="2547"/>
              <a:ext cx="1730907" cy="431801"/>
            </a:xfrm>
            <a:prstGeom prst="rect">
              <a:avLst/>
            </a:prstGeom>
            <a:solidFill>
              <a:schemeClr val="accent3">
                <a:hueOff val="362282"/>
                <a:satOff val="31803"/>
                <a:lumOff val="-18242"/>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41"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42"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43"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949" name="Group"/>
          <p:cNvGrpSpPr/>
          <p:nvPr/>
        </p:nvGrpSpPr>
        <p:grpSpPr>
          <a:xfrm>
            <a:off x="8477991" y="3639589"/>
            <a:ext cx="865454" cy="218817"/>
            <a:chOff x="0" y="0"/>
            <a:chExt cx="1730906" cy="437632"/>
          </a:xfrm>
        </p:grpSpPr>
        <p:sp>
          <p:nvSpPr>
            <p:cNvPr id="945" name="Rectangle"/>
            <p:cNvSpPr/>
            <p:nvPr/>
          </p:nvSpPr>
          <p:spPr>
            <a:xfrm>
              <a:off x="0" y="2547"/>
              <a:ext cx="1730907" cy="431801"/>
            </a:xfrm>
            <a:prstGeom prst="rect">
              <a:avLst/>
            </a:prstGeom>
            <a:solidFill>
              <a:schemeClr val="accent3">
                <a:hueOff val="362282"/>
                <a:satOff val="31803"/>
                <a:lumOff val="-18242"/>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46"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47"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48"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950" name="Block"/>
          <p:cNvSpPr/>
          <p:nvPr/>
        </p:nvSpPr>
        <p:spPr>
          <a:xfrm>
            <a:off x="8529718" y="2939869"/>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951" name="Line"/>
          <p:cNvSpPr/>
          <p:nvPr/>
        </p:nvSpPr>
        <p:spPr>
          <a:xfrm flipH="1" flipV="1">
            <a:off x="8910718" y="3416308"/>
            <a:ext cx="1" cy="1833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52" name="Block"/>
          <p:cNvSpPr/>
          <p:nvPr/>
        </p:nvSpPr>
        <p:spPr>
          <a:xfrm>
            <a:off x="7471912" y="2939946"/>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953" name="Line"/>
          <p:cNvSpPr/>
          <p:nvPr/>
        </p:nvSpPr>
        <p:spPr>
          <a:xfrm flipV="1">
            <a:off x="7852911" y="3416308"/>
            <a:ext cx="1" cy="2087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54" name="Line"/>
          <p:cNvSpPr/>
          <p:nvPr/>
        </p:nvSpPr>
        <p:spPr>
          <a:xfrm flipV="1">
            <a:off x="7854580" y="3521187"/>
            <a:ext cx="226662" cy="10387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55" name="Block"/>
          <p:cNvSpPr/>
          <p:nvPr/>
        </p:nvSpPr>
        <p:spPr>
          <a:xfrm>
            <a:off x="676125" y="2939946"/>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956" name="Line"/>
          <p:cNvSpPr/>
          <p:nvPr/>
        </p:nvSpPr>
        <p:spPr>
          <a:xfrm flipV="1">
            <a:off x="1057125" y="3417860"/>
            <a:ext cx="1" cy="207205"/>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57" name="Block"/>
          <p:cNvSpPr/>
          <p:nvPr/>
        </p:nvSpPr>
        <p:spPr>
          <a:xfrm>
            <a:off x="1750853" y="2939946"/>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958" name="Line"/>
          <p:cNvSpPr/>
          <p:nvPr/>
        </p:nvSpPr>
        <p:spPr>
          <a:xfrm flipV="1">
            <a:off x="2131851" y="3416308"/>
            <a:ext cx="1" cy="2087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59" name="Line"/>
          <p:cNvSpPr/>
          <p:nvPr/>
        </p:nvSpPr>
        <p:spPr>
          <a:xfrm flipV="1">
            <a:off x="2133518" y="3521187"/>
            <a:ext cx="226662" cy="10387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60" name="Block"/>
          <p:cNvSpPr/>
          <p:nvPr/>
        </p:nvSpPr>
        <p:spPr>
          <a:xfrm>
            <a:off x="2818029" y="2939946"/>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961" name="Line"/>
          <p:cNvSpPr/>
          <p:nvPr/>
        </p:nvSpPr>
        <p:spPr>
          <a:xfrm flipV="1">
            <a:off x="3199029" y="3417860"/>
            <a:ext cx="1" cy="207205"/>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62" name="Block"/>
          <p:cNvSpPr/>
          <p:nvPr/>
        </p:nvSpPr>
        <p:spPr>
          <a:xfrm>
            <a:off x="3870322" y="2939946"/>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963" name="Line"/>
          <p:cNvSpPr/>
          <p:nvPr/>
        </p:nvSpPr>
        <p:spPr>
          <a:xfrm flipV="1">
            <a:off x="4251319" y="3416308"/>
            <a:ext cx="1" cy="2087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64" name="Line"/>
          <p:cNvSpPr/>
          <p:nvPr/>
        </p:nvSpPr>
        <p:spPr>
          <a:xfrm flipV="1">
            <a:off x="4259337" y="3521187"/>
            <a:ext cx="226662" cy="10387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65" name="Line"/>
          <p:cNvSpPr/>
          <p:nvPr/>
        </p:nvSpPr>
        <p:spPr>
          <a:xfrm flipV="1">
            <a:off x="8910718" y="2730063"/>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66" name="Line"/>
          <p:cNvSpPr/>
          <p:nvPr/>
        </p:nvSpPr>
        <p:spPr>
          <a:xfrm flipV="1">
            <a:off x="8910718" y="2730063"/>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67" name="Line"/>
          <p:cNvSpPr/>
          <p:nvPr/>
        </p:nvSpPr>
        <p:spPr>
          <a:xfrm flipV="1">
            <a:off x="7852912" y="2730063"/>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68" name="Line"/>
          <p:cNvSpPr/>
          <p:nvPr/>
        </p:nvSpPr>
        <p:spPr>
          <a:xfrm flipV="1">
            <a:off x="7852912" y="2730063"/>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69" name="Line"/>
          <p:cNvSpPr/>
          <p:nvPr/>
        </p:nvSpPr>
        <p:spPr>
          <a:xfrm flipV="1">
            <a:off x="7854580" y="2797684"/>
            <a:ext cx="226661" cy="1110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70" name="Line"/>
          <p:cNvSpPr/>
          <p:nvPr/>
        </p:nvSpPr>
        <p:spPr>
          <a:xfrm flipV="1">
            <a:off x="1057125" y="2738278"/>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71" name="Line"/>
          <p:cNvSpPr/>
          <p:nvPr/>
        </p:nvSpPr>
        <p:spPr>
          <a:xfrm flipV="1">
            <a:off x="1057125" y="2738278"/>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72" name="Line"/>
          <p:cNvSpPr/>
          <p:nvPr/>
        </p:nvSpPr>
        <p:spPr>
          <a:xfrm flipV="1">
            <a:off x="1058791" y="2799625"/>
            <a:ext cx="226661" cy="1110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73" name="Line"/>
          <p:cNvSpPr/>
          <p:nvPr/>
        </p:nvSpPr>
        <p:spPr>
          <a:xfrm flipV="1">
            <a:off x="2131851" y="2738993"/>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74" name="Line"/>
          <p:cNvSpPr/>
          <p:nvPr/>
        </p:nvSpPr>
        <p:spPr>
          <a:xfrm flipV="1">
            <a:off x="2133517" y="2797684"/>
            <a:ext cx="226661" cy="1110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75" name="Line"/>
          <p:cNvSpPr/>
          <p:nvPr/>
        </p:nvSpPr>
        <p:spPr>
          <a:xfrm flipV="1">
            <a:off x="3199029" y="2738278"/>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76" name="Line"/>
          <p:cNvSpPr/>
          <p:nvPr/>
        </p:nvSpPr>
        <p:spPr>
          <a:xfrm flipV="1">
            <a:off x="3199029" y="2738278"/>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77" name="Line"/>
          <p:cNvSpPr/>
          <p:nvPr/>
        </p:nvSpPr>
        <p:spPr>
          <a:xfrm flipV="1">
            <a:off x="3200695" y="2799625"/>
            <a:ext cx="226662" cy="1110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78" name="Line"/>
          <p:cNvSpPr/>
          <p:nvPr/>
        </p:nvSpPr>
        <p:spPr>
          <a:xfrm flipV="1">
            <a:off x="4251319" y="2738993"/>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79" name="Line"/>
          <p:cNvSpPr/>
          <p:nvPr/>
        </p:nvSpPr>
        <p:spPr>
          <a:xfrm flipV="1">
            <a:off x="4251319" y="2739804"/>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80" name="Line"/>
          <p:cNvSpPr/>
          <p:nvPr/>
        </p:nvSpPr>
        <p:spPr>
          <a:xfrm flipV="1">
            <a:off x="4251319" y="2738993"/>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81" name="Line"/>
          <p:cNvSpPr/>
          <p:nvPr/>
        </p:nvSpPr>
        <p:spPr>
          <a:xfrm flipV="1">
            <a:off x="4252987" y="2797684"/>
            <a:ext cx="226662" cy="1110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82" name="Line"/>
          <p:cNvSpPr/>
          <p:nvPr/>
        </p:nvSpPr>
        <p:spPr>
          <a:xfrm flipV="1">
            <a:off x="4251319" y="2739804"/>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83" name="Block"/>
          <p:cNvSpPr/>
          <p:nvPr/>
        </p:nvSpPr>
        <p:spPr>
          <a:xfrm>
            <a:off x="5339798" y="2939946"/>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984" name="Line"/>
          <p:cNvSpPr/>
          <p:nvPr/>
        </p:nvSpPr>
        <p:spPr>
          <a:xfrm flipV="1">
            <a:off x="5720798" y="3416308"/>
            <a:ext cx="1" cy="2087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85" name="Line"/>
          <p:cNvSpPr/>
          <p:nvPr/>
        </p:nvSpPr>
        <p:spPr>
          <a:xfrm flipV="1">
            <a:off x="5722466" y="3521187"/>
            <a:ext cx="226662" cy="10387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86" name="Line"/>
          <p:cNvSpPr/>
          <p:nvPr/>
        </p:nvSpPr>
        <p:spPr>
          <a:xfrm flipV="1">
            <a:off x="5720798" y="2739804"/>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87" name="Line"/>
          <p:cNvSpPr/>
          <p:nvPr/>
        </p:nvSpPr>
        <p:spPr>
          <a:xfrm flipV="1">
            <a:off x="5722466" y="2797684"/>
            <a:ext cx="226662" cy="1110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88" name="Line"/>
          <p:cNvSpPr/>
          <p:nvPr/>
        </p:nvSpPr>
        <p:spPr>
          <a:xfrm flipV="1">
            <a:off x="5720798" y="2739804"/>
            <a:ext cx="1" cy="183313"/>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89" name="Block"/>
          <p:cNvSpPr/>
          <p:nvPr/>
        </p:nvSpPr>
        <p:spPr>
          <a:xfrm>
            <a:off x="6414524" y="2939946"/>
            <a:ext cx="762001" cy="469822"/>
          </a:xfrm>
          <a:prstGeom prst="roundRect">
            <a:avLst>
              <a:gd name="adj" fmla="val 40541"/>
            </a:avLst>
          </a:prstGeom>
          <a:solidFill>
            <a:srgbClr val="929292">
              <a:alpha val="15977"/>
            </a:srgb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Block</a:t>
            </a:r>
          </a:p>
        </p:txBody>
      </p:sp>
      <p:sp>
        <p:nvSpPr>
          <p:cNvPr id="990" name="Line"/>
          <p:cNvSpPr/>
          <p:nvPr/>
        </p:nvSpPr>
        <p:spPr>
          <a:xfrm flipV="1">
            <a:off x="6795524" y="3416308"/>
            <a:ext cx="1" cy="2087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91" name="Line"/>
          <p:cNvSpPr/>
          <p:nvPr/>
        </p:nvSpPr>
        <p:spPr>
          <a:xfrm flipV="1">
            <a:off x="6795524" y="2730063"/>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92" name="Line"/>
          <p:cNvSpPr/>
          <p:nvPr/>
        </p:nvSpPr>
        <p:spPr>
          <a:xfrm flipV="1">
            <a:off x="6795524" y="2730063"/>
            <a:ext cx="1" cy="18493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93" name="Line"/>
          <p:cNvSpPr/>
          <p:nvPr/>
        </p:nvSpPr>
        <p:spPr>
          <a:xfrm flipV="1">
            <a:off x="6797193" y="2797684"/>
            <a:ext cx="226662" cy="11104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94" name="Line"/>
          <p:cNvSpPr/>
          <p:nvPr/>
        </p:nvSpPr>
        <p:spPr>
          <a:xfrm flipV="1">
            <a:off x="6797193" y="3521187"/>
            <a:ext cx="226661" cy="10387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999" name="Group"/>
          <p:cNvGrpSpPr/>
          <p:nvPr/>
        </p:nvGrpSpPr>
        <p:grpSpPr>
          <a:xfrm>
            <a:off x="624398" y="2500425"/>
            <a:ext cx="865454" cy="218817"/>
            <a:chOff x="0" y="0"/>
            <a:chExt cx="1730906" cy="437632"/>
          </a:xfrm>
        </p:grpSpPr>
        <p:sp>
          <p:nvSpPr>
            <p:cNvPr id="995"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96"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97"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998"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004" name="Group"/>
          <p:cNvGrpSpPr/>
          <p:nvPr/>
        </p:nvGrpSpPr>
        <p:grpSpPr>
          <a:xfrm>
            <a:off x="1699124" y="2500425"/>
            <a:ext cx="865454" cy="218817"/>
            <a:chOff x="0" y="0"/>
            <a:chExt cx="1730906" cy="437632"/>
          </a:xfrm>
        </p:grpSpPr>
        <p:sp>
          <p:nvSpPr>
            <p:cNvPr id="1000"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01"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02"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03"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009" name="Group"/>
          <p:cNvGrpSpPr/>
          <p:nvPr/>
        </p:nvGrpSpPr>
        <p:grpSpPr>
          <a:xfrm>
            <a:off x="2766302" y="2500425"/>
            <a:ext cx="865454" cy="218817"/>
            <a:chOff x="0" y="0"/>
            <a:chExt cx="1730906" cy="437632"/>
          </a:xfrm>
        </p:grpSpPr>
        <p:sp>
          <p:nvSpPr>
            <p:cNvPr id="1005"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06"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07"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08"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014" name="Group"/>
          <p:cNvGrpSpPr/>
          <p:nvPr/>
        </p:nvGrpSpPr>
        <p:grpSpPr>
          <a:xfrm>
            <a:off x="3818592" y="2500425"/>
            <a:ext cx="865454" cy="218817"/>
            <a:chOff x="0" y="0"/>
            <a:chExt cx="1730906" cy="437632"/>
          </a:xfrm>
        </p:grpSpPr>
        <p:sp>
          <p:nvSpPr>
            <p:cNvPr id="1010"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11"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12"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13"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019" name="Group"/>
          <p:cNvGrpSpPr/>
          <p:nvPr/>
        </p:nvGrpSpPr>
        <p:grpSpPr>
          <a:xfrm>
            <a:off x="5288071" y="2500425"/>
            <a:ext cx="865454" cy="218817"/>
            <a:chOff x="0" y="0"/>
            <a:chExt cx="1730906" cy="437632"/>
          </a:xfrm>
        </p:grpSpPr>
        <p:sp>
          <p:nvSpPr>
            <p:cNvPr id="1015"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16"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17"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18"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024" name="Group"/>
          <p:cNvGrpSpPr/>
          <p:nvPr/>
        </p:nvGrpSpPr>
        <p:grpSpPr>
          <a:xfrm>
            <a:off x="6362798" y="2500425"/>
            <a:ext cx="865454" cy="218817"/>
            <a:chOff x="0" y="0"/>
            <a:chExt cx="1730906" cy="437632"/>
          </a:xfrm>
        </p:grpSpPr>
        <p:sp>
          <p:nvSpPr>
            <p:cNvPr id="1020"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21"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22"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23"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029" name="Group"/>
          <p:cNvGrpSpPr/>
          <p:nvPr/>
        </p:nvGrpSpPr>
        <p:grpSpPr>
          <a:xfrm>
            <a:off x="7420185" y="2500425"/>
            <a:ext cx="865454" cy="218817"/>
            <a:chOff x="0" y="0"/>
            <a:chExt cx="1730906" cy="437632"/>
          </a:xfrm>
        </p:grpSpPr>
        <p:sp>
          <p:nvSpPr>
            <p:cNvPr id="1025"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26"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27"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28"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034" name="Group"/>
          <p:cNvGrpSpPr/>
          <p:nvPr/>
        </p:nvGrpSpPr>
        <p:grpSpPr>
          <a:xfrm>
            <a:off x="8477991" y="2500425"/>
            <a:ext cx="865454" cy="218817"/>
            <a:chOff x="0" y="0"/>
            <a:chExt cx="1730906" cy="437632"/>
          </a:xfrm>
        </p:grpSpPr>
        <p:sp>
          <p:nvSpPr>
            <p:cNvPr id="1030" name="Rectangle"/>
            <p:cNvSpPr/>
            <p:nvPr/>
          </p:nvSpPr>
          <p:spPr>
            <a:xfrm>
              <a:off x="0" y="2547"/>
              <a:ext cx="1730907" cy="431801"/>
            </a:xfrm>
            <a:prstGeom prst="rect">
              <a:avLst/>
            </a:prstGeom>
            <a:solidFill>
              <a:schemeClr val="accent3">
                <a:hueOff val="914337"/>
                <a:satOff val="31515"/>
                <a:lumOff val="-30790"/>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31"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32"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33"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1035" name="…"/>
          <p:cNvSpPr txBox="1"/>
          <p:nvPr/>
        </p:nvSpPr>
        <p:spPr>
          <a:xfrm>
            <a:off x="4824131" y="3896446"/>
            <a:ext cx="320601" cy="374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200"/>
            </a:lvl1pPr>
          </a:lstStyle>
          <a:p>
            <a:r>
              <a:rPr sz="2100"/>
              <a:t>…</a:t>
            </a:r>
          </a:p>
        </p:txBody>
      </p:sp>
      <p:sp>
        <p:nvSpPr>
          <p:cNvPr id="1036" name="Output"/>
          <p:cNvSpPr/>
          <p:nvPr/>
        </p:nvSpPr>
        <p:spPr>
          <a:xfrm>
            <a:off x="8529718" y="1829083"/>
            <a:ext cx="762001" cy="469822"/>
          </a:xfrm>
          <a:prstGeom prst="roundRect">
            <a:avLst>
              <a:gd name="adj" fmla="val 0"/>
            </a:avLst>
          </a:prstGeom>
          <a:solidFill>
            <a:schemeClr val="accent5">
              <a:alpha val="54228"/>
            </a:scheme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Output</a:t>
            </a:r>
          </a:p>
        </p:txBody>
      </p:sp>
      <p:sp>
        <p:nvSpPr>
          <p:cNvPr id="1037" name="Line"/>
          <p:cNvSpPr/>
          <p:nvPr/>
        </p:nvSpPr>
        <p:spPr>
          <a:xfrm flipV="1">
            <a:off x="8910718"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38" name="Line"/>
          <p:cNvSpPr/>
          <p:nvPr/>
        </p:nvSpPr>
        <p:spPr>
          <a:xfrm flipV="1">
            <a:off x="8910718"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39" name="Line"/>
          <p:cNvSpPr/>
          <p:nvPr/>
        </p:nvSpPr>
        <p:spPr>
          <a:xfrm flipV="1">
            <a:off x="8910718"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40" name="Line"/>
          <p:cNvSpPr/>
          <p:nvPr/>
        </p:nvSpPr>
        <p:spPr>
          <a:xfrm flipV="1">
            <a:off x="8910718"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41" name="Output"/>
          <p:cNvSpPr/>
          <p:nvPr/>
        </p:nvSpPr>
        <p:spPr>
          <a:xfrm>
            <a:off x="7471912" y="1829083"/>
            <a:ext cx="762001" cy="469822"/>
          </a:xfrm>
          <a:prstGeom prst="roundRect">
            <a:avLst>
              <a:gd name="adj" fmla="val 0"/>
            </a:avLst>
          </a:prstGeom>
          <a:solidFill>
            <a:schemeClr val="accent5">
              <a:alpha val="54228"/>
            </a:scheme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Output</a:t>
            </a:r>
          </a:p>
        </p:txBody>
      </p:sp>
      <p:sp>
        <p:nvSpPr>
          <p:cNvPr id="1042" name="Line"/>
          <p:cNvSpPr/>
          <p:nvPr/>
        </p:nvSpPr>
        <p:spPr>
          <a:xfrm flipV="1">
            <a:off x="7852912"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43" name="Line"/>
          <p:cNvSpPr/>
          <p:nvPr/>
        </p:nvSpPr>
        <p:spPr>
          <a:xfrm flipV="1">
            <a:off x="7852912"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44" name="Line"/>
          <p:cNvSpPr/>
          <p:nvPr/>
        </p:nvSpPr>
        <p:spPr>
          <a:xfrm flipV="1">
            <a:off x="7852912"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45" name="Line"/>
          <p:cNvSpPr/>
          <p:nvPr/>
        </p:nvSpPr>
        <p:spPr>
          <a:xfrm flipV="1">
            <a:off x="7852912"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46" name="Output"/>
          <p:cNvSpPr/>
          <p:nvPr/>
        </p:nvSpPr>
        <p:spPr>
          <a:xfrm>
            <a:off x="676125" y="1829083"/>
            <a:ext cx="762001" cy="469822"/>
          </a:xfrm>
          <a:prstGeom prst="roundRect">
            <a:avLst>
              <a:gd name="adj" fmla="val 0"/>
            </a:avLst>
          </a:prstGeom>
          <a:solidFill>
            <a:schemeClr val="accent5">
              <a:alpha val="54228"/>
            </a:scheme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Output</a:t>
            </a:r>
          </a:p>
        </p:txBody>
      </p:sp>
      <p:sp>
        <p:nvSpPr>
          <p:cNvPr id="1047" name="Line"/>
          <p:cNvSpPr/>
          <p:nvPr/>
        </p:nvSpPr>
        <p:spPr>
          <a:xfrm flipV="1">
            <a:off x="1057125"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48" name="Line"/>
          <p:cNvSpPr/>
          <p:nvPr/>
        </p:nvSpPr>
        <p:spPr>
          <a:xfrm flipV="1">
            <a:off x="1057125"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49" name="Line"/>
          <p:cNvSpPr/>
          <p:nvPr/>
        </p:nvSpPr>
        <p:spPr>
          <a:xfrm flipV="1">
            <a:off x="1057125"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50" name="Line"/>
          <p:cNvSpPr/>
          <p:nvPr/>
        </p:nvSpPr>
        <p:spPr>
          <a:xfrm flipV="1">
            <a:off x="1057125"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51" name="Output"/>
          <p:cNvSpPr/>
          <p:nvPr/>
        </p:nvSpPr>
        <p:spPr>
          <a:xfrm>
            <a:off x="1750850" y="1829083"/>
            <a:ext cx="762001" cy="469822"/>
          </a:xfrm>
          <a:prstGeom prst="roundRect">
            <a:avLst>
              <a:gd name="adj" fmla="val 0"/>
            </a:avLst>
          </a:prstGeom>
          <a:solidFill>
            <a:schemeClr val="accent5">
              <a:alpha val="54228"/>
            </a:scheme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Output</a:t>
            </a:r>
          </a:p>
        </p:txBody>
      </p:sp>
      <p:sp>
        <p:nvSpPr>
          <p:cNvPr id="1052" name="Line"/>
          <p:cNvSpPr/>
          <p:nvPr/>
        </p:nvSpPr>
        <p:spPr>
          <a:xfrm flipV="1">
            <a:off x="2131851"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53" name="Line"/>
          <p:cNvSpPr/>
          <p:nvPr/>
        </p:nvSpPr>
        <p:spPr>
          <a:xfrm flipV="1">
            <a:off x="2131851"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54" name="Line"/>
          <p:cNvSpPr/>
          <p:nvPr/>
        </p:nvSpPr>
        <p:spPr>
          <a:xfrm flipV="1">
            <a:off x="2131851"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55" name="Line"/>
          <p:cNvSpPr/>
          <p:nvPr/>
        </p:nvSpPr>
        <p:spPr>
          <a:xfrm flipV="1">
            <a:off x="2131851"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56" name="Output"/>
          <p:cNvSpPr/>
          <p:nvPr/>
        </p:nvSpPr>
        <p:spPr>
          <a:xfrm>
            <a:off x="2818029" y="1829083"/>
            <a:ext cx="762001" cy="469822"/>
          </a:xfrm>
          <a:prstGeom prst="roundRect">
            <a:avLst>
              <a:gd name="adj" fmla="val 0"/>
            </a:avLst>
          </a:prstGeom>
          <a:solidFill>
            <a:schemeClr val="accent5">
              <a:alpha val="54228"/>
            </a:scheme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Output</a:t>
            </a:r>
          </a:p>
        </p:txBody>
      </p:sp>
      <p:sp>
        <p:nvSpPr>
          <p:cNvPr id="1057" name="Line"/>
          <p:cNvSpPr/>
          <p:nvPr/>
        </p:nvSpPr>
        <p:spPr>
          <a:xfrm flipV="1">
            <a:off x="3199029"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58" name="Line"/>
          <p:cNvSpPr/>
          <p:nvPr/>
        </p:nvSpPr>
        <p:spPr>
          <a:xfrm flipV="1">
            <a:off x="3199029"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59" name="Line"/>
          <p:cNvSpPr/>
          <p:nvPr/>
        </p:nvSpPr>
        <p:spPr>
          <a:xfrm flipV="1">
            <a:off x="3199029"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60" name="Line"/>
          <p:cNvSpPr/>
          <p:nvPr/>
        </p:nvSpPr>
        <p:spPr>
          <a:xfrm flipV="1">
            <a:off x="3199029"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61" name="Output"/>
          <p:cNvSpPr/>
          <p:nvPr/>
        </p:nvSpPr>
        <p:spPr>
          <a:xfrm>
            <a:off x="3870319" y="1829083"/>
            <a:ext cx="762001" cy="469822"/>
          </a:xfrm>
          <a:prstGeom prst="roundRect">
            <a:avLst>
              <a:gd name="adj" fmla="val 0"/>
            </a:avLst>
          </a:prstGeom>
          <a:solidFill>
            <a:schemeClr val="accent5">
              <a:alpha val="54228"/>
            </a:scheme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Output</a:t>
            </a:r>
          </a:p>
        </p:txBody>
      </p:sp>
      <p:sp>
        <p:nvSpPr>
          <p:cNvPr id="1062" name="Line"/>
          <p:cNvSpPr/>
          <p:nvPr/>
        </p:nvSpPr>
        <p:spPr>
          <a:xfrm flipV="1">
            <a:off x="4251319"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63" name="Line"/>
          <p:cNvSpPr/>
          <p:nvPr/>
        </p:nvSpPr>
        <p:spPr>
          <a:xfrm flipV="1">
            <a:off x="4251319"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64" name="Line"/>
          <p:cNvSpPr/>
          <p:nvPr/>
        </p:nvSpPr>
        <p:spPr>
          <a:xfrm flipV="1">
            <a:off x="4251319"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65" name="Line"/>
          <p:cNvSpPr/>
          <p:nvPr/>
        </p:nvSpPr>
        <p:spPr>
          <a:xfrm flipV="1">
            <a:off x="4251319"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66" name="Output"/>
          <p:cNvSpPr/>
          <p:nvPr/>
        </p:nvSpPr>
        <p:spPr>
          <a:xfrm>
            <a:off x="5339798" y="1829083"/>
            <a:ext cx="762001" cy="469822"/>
          </a:xfrm>
          <a:prstGeom prst="roundRect">
            <a:avLst>
              <a:gd name="adj" fmla="val 0"/>
            </a:avLst>
          </a:prstGeom>
          <a:solidFill>
            <a:schemeClr val="accent5">
              <a:alpha val="54228"/>
            </a:scheme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Output</a:t>
            </a:r>
          </a:p>
        </p:txBody>
      </p:sp>
      <p:sp>
        <p:nvSpPr>
          <p:cNvPr id="1067" name="Line"/>
          <p:cNvSpPr/>
          <p:nvPr/>
        </p:nvSpPr>
        <p:spPr>
          <a:xfrm flipV="1">
            <a:off x="5720798"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68" name="Line"/>
          <p:cNvSpPr/>
          <p:nvPr/>
        </p:nvSpPr>
        <p:spPr>
          <a:xfrm flipV="1">
            <a:off x="5720798"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69" name="Line"/>
          <p:cNvSpPr/>
          <p:nvPr/>
        </p:nvSpPr>
        <p:spPr>
          <a:xfrm flipV="1">
            <a:off x="5720798"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70" name="Line"/>
          <p:cNvSpPr/>
          <p:nvPr/>
        </p:nvSpPr>
        <p:spPr>
          <a:xfrm flipV="1">
            <a:off x="5720798"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71" name="Output"/>
          <p:cNvSpPr/>
          <p:nvPr/>
        </p:nvSpPr>
        <p:spPr>
          <a:xfrm>
            <a:off x="6414524" y="1829083"/>
            <a:ext cx="762001" cy="469822"/>
          </a:xfrm>
          <a:prstGeom prst="roundRect">
            <a:avLst>
              <a:gd name="adj" fmla="val 0"/>
            </a:avLst>
          </a:prstGeom>
          <a:solidFill>
            <a:schemeClr val="accent5">
              <a:alpha val="54228"/>
            </a:schemeClr>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a:lvl1pPr>
          </a:lstStyle>
          <a:p>
            <a:r>
              <a:rPr sz="1600"/>
              <a:t>Output</a:t>
            </a:r>
          </a:p>
        </p:txBody>
      </p:sp>
      <p:sp>
        <p:nvSpPr>
          <p:cNvPr id="1072" name="Line"/>
          <p:cNvSpPr/>
          <p:nvPr/>
        </p:nvSpPr>
        <p:spPr>
          <a:xfrm flipV="1">
            <a:off x="6795524"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73" name="Line"/>
          <p:cNvSpPr/>
          <p:nvPr/>
        </p:nvSpPr>
        <p:spPr>
          <a:xfrm flipV="1">
            <a:off x="6795524"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74" name="Line"/>
          <p:cNvSpPr/>
          <p:nvPr/>
        </p:nvSpPr>
        <p:spPr>
          <a:xfrm flipV="1">
            <a:off x="6795524" y="2304861"/>
            <a:ext cx="1" cy="17904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75" name="Line"/>
          <p:cNvSpPr/>
          <p:nvPr/>
        </p:nvSpPr>
        <p:spPr>
          <a:xfrm flipV="1">
            <a:off x="6795524" y="1630360"/>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76" name="…"/>
          <p:cNvSpPr txBox="1"/>
          <p:nvPr/>
        </p:nvSpPr>
        <p:spPr>
          <a:xfrm>
            <a:off x="2464125" y="3908617"/>
            <a:ext cx="320601" cy="374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200"/>
            </a:lvl1pPr>
          </a:lstStyle>
          <a:p>
            <a:r>
              <a:rPr sz="2100"/>
              <a:t>…</a:t>
            </a:r>
          </a:p>
        </p:txBody>
      </p:sp>
      <p:sp>
        <p:nvSpPr>
          <p:cNvPr id="1077" name="…"/>
          <p:cNvSpPr txBox="1"/>
          <p:nvPr/>
        </p:nvSpPr>
        <p:spPr>
          <a:xfrm>
            <a:off x="7690987" y="3908617"/>
            <a:ext cx="320601" cy="374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200"/>
            </a:lvl1pPr>
          </a:lstStyle>
          <a:p>
            <a:r>
              <a:rPr sz="2100"/>
              <a:t>…</a:t>
            </a:r>
          </a:p>
        </p:txBody>
      </p:sp>
      <p:sp>
        <p:nvSpPr>
          <p:cNvPr id="1078" name="boat"/>
          <p:cNvSpPr txBox="1"/>
          <p:nvPr/>
        </p:nvSpPr>
        <p:spPr>
          <a:xfrm>
            <a:off x="8634569" y="6239829"/>
            <a:ext cx="55143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boat</a:t>
            </a:r>
          </a:p>
        </p:txBody>
      </p:sp>
      <p:sp>
        <p:nvSpPr>
          <p:cNvPr id="1079" name="a"/>
          <p:cNvSpPr txBox="1"/>
          <p:nvPr/>
        </p:nvSpPr>
        <p:spPr>
          <a:xfrm>
            <a:off x="7762958" y="6239829"/>
            <a:ext cx="17472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a:t>
            </a:r>
          </a:p>
        </p:txBody>
      </p:sp>
      <p:sp>
        <p:nvSpPr>
          <p:cNvPr id="1080" name="He"/>
          <p:cNvSpPr txBox="1"/>
          <p:nvPr/>
        </p:nvSpPr>
        <p:spPr>
          <a:xfrm>
            <a:off x="5541919" y="6239829"/>
            <a:ext cx="35586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He</a:t>
            </a:r>
          </a:p>
        </p:txBody>
      </p:sp>
      <p:sp>
        <p:nvSpPr>
          <p:cNvPr id="1081" name="bought"/>
          <p:cNvSpPr txBox="1"/>
          <p:nvPr/>
        </p:nvSpPr>
        <p:spPr>
          <a:xfrm>
            <a:off x="6377530" y="6239829"/>
            <a:ext cx="83997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bought</a:t>
            </a:r>
          </a:p>
        </p:txBody>
      </p:sp>
      <p:sp>
        <p:nvSpPr>
          <p:cNvPr id="1082" name="Transformer Language Models"/>
          <p:cNvSpPr txBox="1">
            <a:spLocks noGrp="1"/>
          </p:cNvSpPr>
          <p:nvPr>
            <p:ph type="title"/>
          </p:nvPr>
        </p:nvSpPr>
        <p:spPr>
          <a:prstGeom prst="rect">
            <a:avLst/>
          </a:prstGeom>
        </p:spPr>
        <p:txBody>
          <a:bodyPr/>
          <a:lstStyle/>
          <a:p>
            <a:r>
              <a:t>Transformer Language Models</a:t>
            </a:r>
          </a:p>
        </p:txBody>
      </p:sp>
      <p:sp>
        <p:nvSpPr>
          <p:cNvPr id="1083" name="Stacked Transformer Blocks"/>
          <p:cNvSpPr/>
          <p:nvPr/>
        </p:nvSpPr>
        <p:spPr>
          <a:xfrm>
            <a:off x="10154054" y="3435203"/>
            <a:ext cx="1606072" cy="1376503"/>
          </a:xfrm>
          <a:prstGeom prst="roundRect">
            <a:avLst>
              <a:gd name="adj" fmla="val 17530"/>
            </a:avLst>
          </a:prstGeom>
          <a:solidFill>
            <a:srgbClr val="D5D5D5">
              <a:alpha val="50583"/>
            </a:srgbClr>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4500" b="0">
                <a:latin typeface="+mj-lt"/>
                <a:ea typeface="+mj-ea"/>
                <a:cs typeface="+mj-cs"/>
                <a:sym typeface="Avenir Book"/>
              </a:defRPr>
            </a:lvl1pPr>
          </a:lstStyle>
          <a:p>
            <a:r>
              <a:rPr sz="2250"/>
              <a:t>Stacked Transformer Blocks</a:t>
            </a:r>
          </a:p>
        </p:txBody>
      </p:sp>
      <p:sp>
        <p:nvSpPr>
          <p:cNvPr id="1084" name="Predict Next Word"/>
          <p:cNvSpPr/>
          <p:nvPr/>
        </p:nvSpPr>
        <p:spPr>
          <a:xfrm>
            <a:off x="9409316" y="1569522"/>
            <a:ext cx="2434829" cy="899319"/>
          </a:xfrm>
          <a:custGeom>
            <a:avLst/>
            <a:gdLst/>
            <a:ahLst/>
            <a:cxnLst>
              <a:cxn ang="0">
                <a:pos x="wd2" y="hd2"/>
              </a:cxn>
              <a:cxn ang="5400000">
                <a:pos x="wd2" y="hd2"/>
              </a:cxn>
              <a:cxn ang="10800000">
                <a:pos x="wd2" y="hd2"/>
              </a:cxn>
              <a:cxn ang="16200000">
                <a:pos x="wd2" y="hd2"/>
              </a:cxn>
            </a:cxnLst>
            <a:rect l="0" t="0" r="r" b="b"/>
            <a:pathLst>
              <a:path w="21600" h="21600" extrusionOk="0">
                <a:moveTo>
                  <a:pt x="8571" y="0"/>
                </a:moveTo>
                <a:cubicBezTo>
                  <a:pt x="7389" y="0"/>
                  <a:pt x="6431" y="2595"/>
                  <a:pt x="6431" y="5796"/>
                </a:cubicBezTo>
                <a:lnTo>
                  <a:pt x="6431" y="9518"/>
                </a:lnTo>
                <a:lnTo>
                  <a:pt x="0" y="11043"/>
                </a:lnTo>
                <a:lnTo>
                  <a:pt x="6431" y="12563"/>
                </a:lnTo>
                <a:lnTo>
                  <a:pt x="6431" y="15804"/>
                </a:lnTo>
                <a:cubicBezTo>
                  <a:pt x="6431" y="19005"/>
                  <a:pt x="7389" y="21600"/>
                  <a:pt x="8571" y="21600"/>
                </a:cubicBezTo>
                <a:lnTo>
                  <a:pt x="19459" y="21600"/>
                </a:lnTo>
                <a:cubicBezTo>
                  <a:pt x="20642" y="21600"/>
                  <a:pt x="21600" y="19005"/>
                  <a:pt x="21600" y="15804"/>
                </a:cubicBezTo>
                <a:lnTo>
                  <a:pt x="21600" y="5796"/>
                </a:lnTo>
                <a:cubicBezTo>
                  <a:pt x="21600" y="2595"/>
                  <a:pt x="20642" y="0"/>
                  <a:pt x="19459" y="0"/>
                </a:cubicBezTo>
                <a:lnTo>
                  <a:pt x="8571" y="0"/>
                </a:lnTo>
                <a:close/>
              </a:path>
            </a:pathLst>
          </a:custGeom>
          <a:solidFill>
            <a:srgbClr val="D5D5D5">
              <a:alpha val="50583"/>
            </a:srgbClr>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4500" b="0">
                <a:latin typeface="+mj-lt"/>
                <a:ea typeface="+mj-ea"/>
                <a:cs typeface="+mj-cs"/>
                <a:sym typeface="Avenir Book"/>
              </a:defRPr>
            </a:lvl1pPr>
          </a:lstStyle>
          <a:p>
            <a:r>
              <a:rPr sz="2250"/>
              <a:t>Predict Next Word</a:t>
            </a:r>
          </a:p>
        </p:txBody>
      </p:sp>
      <p:sp>
        <p:nvSpPr>
          <p:cNvPr id="1085" name="}"/>
          <p:cNvSpPr txBox="1"/>
          <p:nvPr/>
        </p:nvSpPr>
        <p:spPr>
          <a:xfrm>
            <a:off x="8583977" y="1789482"/>
            <a:ext cx="682070" cy="4667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60000" b="0">
                <a:ln w="63500" cap="flat">
                  <a:solidFill>
                    <a:srgbClr val="000000"/>
                  </a:solidFill>
                  <a:prstDash val="solid"/>
                  <a:miter lim="400000"/>
                </a:ln>
                <a:solidFill>
                  <a:srgbClr val="5E5E5E"/>
                </a:solidFill>
                <a:latin typeface="Courier New"/>
                <a:ea typeface="Courier New"/>
                <a:cs typeface="Courier New"/>
                <a:sym typeface="Courier New"/>
              </a:defRPr>
            </a:lvl1pPr>
          </a:lstStyle>
          <a:p>
            <a:r>
              <a:rPr sz="30000"/>
              <a:t>}</a:t>
            </a:r>
          </a:p>
        </p:txBody>
      </p:sp>
      <p:grpSp>
        <p:nvGrpSpPr>
          <p:cNvPr id="1090" name="Group"/>
          <p:cNvGrpSpPr/>
          <p:nvPr/>
        </p:nvGrpSpPr>
        <p:grpSpPr>
          <a:xfrm>
            <a:off x="624398" y="5686102"/>
            <a:ext cx="865454" cy="218817"/>
            <a:chOff x="0" y="0"/>
            <a:chExt cx="1730906" cy="437632"/>
          </a:xfrm>
        </p:grpSpPr>
        <p:sp>
          <p:nvSpPr>
            <p:cNvPr id="1086" name="Rectangle"/>
            <p:cNvSpPr/>
            <p:nvPr/>
          </p:nvSpPr>
          <p:spPr>
            <a:xfrm>
              <a:off x="0" y="2547"/>
              <a:ext cx="1730907" cy="431801"/>
            </a:xfrm>
            <a:prstGeom prst="rect">
              <a:avLst/>
            </a:prstGeom>
            <a:solidFill>
              <a:schemeClr val="accent3">
                <a:hueOff val="-274225"/>
                <a:satOff val="26768"/>
                <a:lumOff val="11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87"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88"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89"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095" name="Group"/>
          <p:cNvGrpSpPr/>
          <p:nvPr/>
        </p:nvGrpSpPr>
        <p:grpSpPr>
          <a:xfrm>
            <a:off x="1699124" y="5686102"/>
            <a:ext cx="865454" cy="218817"/>
            <a:chOff x="0" y="0"/>
            <a:chExt cx="1730906" cy="437632"/>
          </a:xfrm>
        </p:grpSpPr>
        <p:sp>
          <p:nvSpPr>
            <p:cNvPr id="1091" name="Rectangle"/>
            <p:cNvSpPr/>
            <p:nvPr/>
          </p:nvSpPr>
          <p:spPr>
            <a:xfrm>
              <a:off x="0" y="2547"/>
              <a:ext cx="1730907" cy="431801"/>
            </a:xfrm>
            <a:prstGeom prst="rect">
              <a:avLst/>
            </a:prstGeom>
            <a:solidFill>
              <a:schemeClr val="accent3">
                <a:hueOff val="-274225"/>
                <a:satOff val="26768"/>
                <a:lumOff val="11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92"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93"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94"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100" name="Group"/>
          <p:cNvGrpSpPr/>
          <p:nvPr/>
        </p:nvGrpSpPr>
        <p:grpSpPr>
          <a:xfrm>
            <a:off x="2766302" y="5686102"/>
            <a:ext cx="865454" cy="218817"/>
            <a:chOff x="0" y="0"/>
            <a:chExt cx="1730906" cy="437632"/>
          </a:xfrm>
        </p:grpSpPr>
        <p:sp>
          <p:nvSpPr>
            <p:cNvPr id="1096" name="Rectangle"/>
            <p:cNvSpPr/>
            <p:nvPr/>
          </p:nvSpPr>
          <p:spPr>
            <a:xfrm>
              <a:off x="0" y="2547"/>
              <a:ext cx="1730907" cy="431801"/>
            </a:xfrm>
            <a:prstGeom prst="rect">
              <a:avLst/>
            </a:prstGeom>
            <a:solidFill>
              <a:schemeClr val="accent3">
                <a:hueOff val="-274225"/>
                <a:satOff val="26768"/>
                <a:lumOff val="11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97"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98"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099"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105" name="Group"/>
          <p:cNvGrpSpPr/>
          <p:nvPr/>
        </p:nvGrpSpPr>
        <p:grpSpPr>
          <a:xfrm>
            <a:off x="3818592" y="5686102"/>
            <a:ext cx="865454" cy="218817"/>
            <a:chOff x="0" y="0"/>
            <a:chExt cx="1730906" cy="437632"/>
          </a:xfrm>
        </p:grpSpPr>
        <p:sp>
          <p:nvSpPr>
            <p:cNvPr id="1101" name="Rectangle"/>
            <p:cNvSpPr/>
            <p:nvPr/>
          </p:nvSpPr>
          <p:spPr>
            <a:xfrm>
              <a:off x="0" y="2547"/>
              <a:ext cx="1730907" cy="431801"/>
            </a:xfrm>
            <a:prstGeom prst="rect">
              <a:avLst/>
            </a:prstGeom>
            <a:solidFill>
              <a:schemeClr val="accent3">
                <a:hueOff val="-274225"/>
                <a:satOff val="26768"/>
                <a:lumOff val="11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02"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03"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04"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110" name="Group"/>
          <p:cNvGrpSpPr/>
          <p:nvPr/>
        </p:nvGrpSpPr>
        <p:grpSpPr>
          <a:xfrm>
            <a:off x="5288071" y="5686102"/>
            <a:ext cx="865454" cy="218817"/>
            <a:chOff x="0" y="0"/>
            <a:chExt cx="1730906" cy="437632"/>
          </a:xfrm>
        </p:grpSpPr>
        <p:sp>
          <p:nvSpPr>
            <p:cNvPr id="1106" name="Rectangle"/>
            <p:cNvSpPr/>
            <p:nvPr/>
          </p:nvSpPr>
          <p:spPr>
            <a:xfrm>
              <a:off x="0" y="2547"/>
              <a:ext cx="1730907" cy="431801"/>
            </a:xfrm>
            <a:prstGeom prst="rect">
              <a:avLst/>
            </a:prstGeom>
            <a:solidFill>
              <a:schemeClr val="accent3">
                <a:hueOff val="-274225"/>
                <a:satOff val="26768"/>
                <a:lumOff val="11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07"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08"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09"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115" name="Group"/>
          <p:cNvGrpSpPr/>
          <p:nvPr/>
        </p:nvGrpSpPr>
        <p:grpSpPr>
          <a:xfrm>
            <a:off x="6362798" y="5686102"/>
            <a:ext cx="865454" cy="218817"/>
            <a:chOff x="0" y="0"/>
            <a:chExt cx="1730906" cy="437632"/>
          </a:xfrm>
        </p:grpSpPr>
        <p:sp>
          <p:nvSpPr>
            <p:cNvPr id="1111" name="Rectangle"/>
            <p:cNvSpPr/>
            <p:nvPr/>
          </p:nvSpPr>
          <p:spPr>
            <a:xfrm>
              <a:off x="0" y="2547"/>
              <a:ext cx="1730907" cy="431801"/>
            </a:xfrm>
            <a:prstGeom prst="rect">
              <a:avLst/>
            </a:prstGeom>
            <a:solidFill>
              <a:schemeClr val="accent3">
                <a:hueOff val="-274225"/>
                <a:satOff val="26768"/>
                <a:lumOff val="11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12"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13"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14"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120" name="Group"/>
          <p:cNvGrpSpPr/>
          <p:nvPr/>
        </p:nvGrpSpPr>
        <p:grpSpPr>
          <a:xfrm>
            <a:off x="7420185" y="5686102"/>
            <a:ext cx="865454" cy="218817"/>
            <a:chOff x="0" y="0"/>
            <a:chExt cx="1730906" cy="437632"/>
          </a:xfrm>
        </p:grpSpPr>
        <p:sp>
          <p:nvSpPr>
            <p:cNvPr id="1116" name="Rectangle"/>
            <p:cNvSpPr/>
            <p:nvPr/>
          </p:nvSpPr>
          <p:spPr>
            <a:xfrm>
              <a:off x="0" y="2547"/>
              <a:ext cx="1730907" cy="431801"/>
            </a:xfrm>
            <a:prstGeom prst="rect">
              <a:avLst/>
            </a:prstGeom>
            <a:solidFill>
              <a:schemeClr val="accent3">
                <a:hueOff val="-274225"/>
                <a:satOff val="26768"/>
                <a:lumOff val="11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17"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18"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19"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125" name="Group"/>
          <p:cNvGrpSpPr/>
          <p:nvPr/>
        </p:nvGrpSpPr>
        <p:grpSpPr>
          <a:xfrm>
            <a:off x="8477991" y="5686102"/>
            <a:ext cx="865454" cy="218817"/>
            <a:chOff x="0" y="0"/>
            <a:chExt cx="1730906" cy="437632"/>
          </a:xfrm>
        </p:grpSpPr>
        <p:sp>
          <p:nvSpPr>
            <p:cNvPr id="1121" name="Rectangle"/>
            <p:cNvSpPr/>
            <p:nvPr/>
          </p:nvSpPr>
          <p:spPr>
            <a:xfrm>
              <a:off x="0" y="2547"/>
              <a:ext cx="1730907" cy="431801"/>
            </a:xfrm>
            <a:prstGeom prst="rect">
              <a:avLst/>
            </a:prstGeom>
            <a:solidFill>
              <a:schemeClr val="accent3">
                <a:hueOff val="-274225"/>
                <a:satOff val="26768"/>
                <a:lumOff val="11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22" name="Line"/>
            <p:cNvSpPr/>
            <p:nvPr/>
          </p:nvSpPr>
          <p:spPr>
            <a:xfrm flipV="1">
              <a:off x="426464" y="0"/>
              <a:ext cx="1" cy="4376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23" name="Line"/>
            <p:cNvSpPr/>
            <p:nvPr/>
          </p:nvSpPr>
          <p:spPr>
            <a:xfrm flipV="1">
              <a:off x="86545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24" name="Line"/>
            <p:cNvSpPr/>
            <p:nvPr/>
          </p:nvSpPr>
          <p:spPr>
            <a:xfrm flipV="1">
              <a:off x="1304443" y="5700"/>
              <a:ext cx="1" cy="431933"/>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1126" name="Input Vector"/>
          <p:cNvSpPr/>
          <p:nvPr/>
        </p:nvSpPr>
        <p:spPr>
          <a:xfrm>
            <a:off x="9364411" y="5345851"/>
            <a:ext cx="2434829" cy="899320"/>
          </a:xfrm>
          <a:custGeom>
            <a:avLst/>
            <a:gdLst/>
            <a:ahLst/>
            <a:cxnLst>
              <a:cxn ang="0">
                <a:pos x="wd2" y="hd2"/>
              </a:cxn>
              <a:cxn ang="5400000">
                <a:pos x="wd2" y="hd2"/>
              </a:cxn>
              <a:cxn ang="10800000">
                <a:pos x="wd2" y="hd2"/>
              </a:cxn>
              <a:cxn ang="16200000">
                <a:pos x="wd2" y="hd2"/>
              </a:cxn>
            </a:cxnLst>
            <a:rect l="0" t="0" r="r" b="b"/>
            <a:pathLst>
              <a:path w="21600" h="21600" extrusionOk="0">
                <a:moveTo>
                  <a:pt x="8571" y="0"/>
                </a:moveTo>
                <a:cubicBezTo>
                  <a:pt x="7389" y="0"/>
                  <a:pt x="6431" y="2595"/>
                  <a:pt x="6431" y="5796"/>
                </a:cubicBezTo>
                <a:lnTo>
                  <a:pt x="6431" y="9518"/>
                </a:lnTo>
                <a:lnTo>
                  <a:pt x="0" y="11043"/>
                </a:lnTo>
                <a:lnTo>
                  <a:pt x="6431" y="12563"/>
                </a:lnTo>
                <a:lnTo>
                  <a:pt x="6431" y="15804"/>
                </a:lnTo>
                <a:cubicBezTo>
                  <a:pt x="6431" y="19005"/>
                  <a:pt x="7389" y="21600"/>
                  <a:pt x="8571" y="21600"/>
                </a:cubicBezTo>
                <a:lnTo>
                  <a:pt x="19459" y="21600"/>
                </a:lnTo>
                <a:cubicBezTo>
                  <a:pt x="20642" y="21600"/>
                  <a:pt x="21600" y="19005"/>
                  <a:pt x="21600" y="15804"/>
                </a:cubicBezTo>
                <a:lnTo>
                  <a:pt x="21600" y="5796"/>
                </a:lnTo>
                <a:cubicBezTo>
                  <a:pt x="21600" y="2595"/>
                  <a:pt x="20642" y="0"/>
                  <a:pt x="19459" y="0"/>
                </a:cubicBezTo>
                <a:lnTo>
                  <a:pt x="8571" y="0"/>
                </a:lnTo>
                <a:close/>
              </a:path>
            </a:pathLst>
          </a:custGeom>
          <a:solidFill>
            <a:srgbClr val="D5D5D5">
              <a:alpha val="50583"/>
            </a:srgbClr>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4400" b="0">
                <a:latin typeface="+mj-lt"/>
                <a:ea typeface="+mj-ea"/>
                <a:cs typeface="+mj-cs"/>
                <a:sym typeface="Avenir Book"/>
              </a:defRPr>
            </a:lvl1pPr>
          </a:lstStyle>
          <a:p>
            <a:r>
              <a:rPr sz="2200"/>
              <a:t>Input Vector</a:t>
            </a:r>
          </a:p>
        </p:txBody>
      </p:sp>
      <p:sp>
        <p:nvSpPr>
          <p:cNvPr id="1127" name="(Radford et al., 2018, 2019)"/>
          <p:cNvSpPr txBox="1"/>
          <p:nvPr/>
        </p:nvSpPr>
        <p:spPr>
          <a:xfrm>
            <a:off x="9602322" y="6553942"/>
            <a:ext cx="1223092"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b="0">
                <a:latin typeface="+mj-lt"/>
                <a:ea typeface="+mj-ea"/>
                <a:cs typeface="+mj-cs"/>
                <a:sym typeface="Avenir Book"/>
              </a:defRPr>
            </a:pPr>
            <a:r>
              <a:rPr sz="700"/>
              <a:t>(</a:t>
            </a:r>
            <a:r>
              <a:rPr sz="700">
                <a:latin typeface="Avenir Heavy"/>
                <a:ea typeface="Avenir Heavy"/>
                <a:cs typeface="Avenir Heavy"/>
                <a:sym typeface="Avenir Heavy"/>
              </a:rPr>
              <a:t>Radford et al., 2018, 2019</a:t>
            </a:r>
            <a:r>
              <a:rPr sz="700"/>
              <a:t>)</a:t>
            </a:r>
          </a:p>
        </p:txBody>
      </p:sp>
      <p:sp>
        <p:nvSpPr>
          <p:cNvPr id="1128" name="Line"/>
          <p:cNvSpPr/>
          <p:nvPr/>
        </p:nvSpPr>
        <p:spPr>
          <a:xfrm flipV="1">
            <a:off x="3202640" y="3521337"/>
            <a:ext cx="226662" cy="10160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29" name="Line"/>
          <p:cNvSpPr/>
          <p:nvPr/>
        </p:nvSpPr>
        <p:spPr>
          <a:xfrm flipV="1">
            <a:off x="3200646" y="4433062"/>
            <a:ext cx="226662" cy="101601"/>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30" name="Line"/>
          <p:cNvSpPr/>
          <p:nvPr/>
        </p:nvSpPr>
        <p:spPr>
          <a:xfrm flipV="1">
            <a:off x="1052403" y="4429777"/>
            <a:ext cx="226662" cy="10387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31" name="Line"/>
          <p:cNvSpPr/>
          <p:nvPr/>
        </p:nvSpPr>
        <p:spPr>
          <a:xfrm flipV="1">
            <a:off x="1052405" y="3525563"/>
            <a:ext cx="226662" cy="97528"/>
          </a:xfrm>
          <a:prstGeom prst="line">
            <a:avLst/>
          </a:prstGeom>
          <a:ln w="127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3" name="Learning in Language Models"/>
          <p:cNvSpPr txBox="1">
            <a:spLocks noGrp="1"/>
          </p:cNvSpPr>
          <p:nvPr>
            <p:ph type="title"/>
          </p:nvPr>
        </p:nvSpPr>
        <p:spPr>
          <a:prstGeom prst="rect">
            <a:avLst/>
          </a:prstGeom>
        </p:spPr>
        <p:txBody>
          <a:bodyPr/>
          <a:lstStyle/>
          <a:p>
            <a:r>
              <a:t>Learning in Language Models</a:t>
            </a:r>
          </a:p>
        </p:txBody>
      </p:sp>
      <p:grpSp>
        <p:nvGrpSpPr>
          <p:cNvPr id="1149" name="Group"/>
          <p:cNvGrpSpPr/>
          <p:nvPr/>
        </p:nvGrpSpPr>
        <p:grpSpPr>
          <a:xfrm>
            <a:off x="608040" y="2497600"/>
            <a:ext cx="4758798" cy="3337454"/>
            <a:chOff x="0" y="0"/>
            <a:chExt cx="9517594" cy="6674905"/>
          </a:xfrm>
        </p:grpSpPr>
        <p:pic>
          <p:nvPicPr>
            <p:cNvPr id="1134" name="Image" descr="Image"/>
            <p:cNvPicPr>
              <a:picLocks noChangeAspect="1"/>
            </p:cNvPicPr>
            <p:nvPr/>
          </p:nvPicPr>
          <p:blipFill>
            <a:blip r:embed="rId2"/>
            <a:srcRect l="1244" t="1244" r="1244" b="1244"/>
            <a:stretch>
              <a:fillRect/>
            </a:stretch>
          </p:blipFill>
          <p:spPr>
            <a:xfrm>
              <a:off x="0" y="0"/>
              <a:ext cx="7759700" cy="4876800"/>
            </a:xfrm>
            <a:prstGeom prst="rect">
              <a:avLst/>
            </a:prstGeom>
            <a:ln w="12700" cap="flat">
              <a:noFill/>
              <a:miter lim="400000"/>
            </a:ln>
            <a:effectLst/>
          </p:spPr>
        </p:pic>
        <p:pic>
          <p:nvPicPr>
            <p:cNvPr id="1135" name="Image" descr="Image"/>
            <p:cNvPicPr>
              <a:picLocks noChangeAspect="1"/>
            </p:cNvPicPr>
            <p:nvPr/>
          </p:nvPicPr>
          <p:blipFill>
            <a:blip r:embed="rId2"/>
            <a:srcRect l="1244" t="1244" r="1244" b="1244"/>
            <a:stretch>
              <a:fillRect/>
            </a:stretch>
          </p:blipFill>
          <p:spPr>
            <a:xfrm>
              <a:off x="106894" y="147105"/>
              <a:ext cx="7759701" cy="4876801"/>
            </a:xfrm>
            <a:prstGeom prst="rect">
              <a:avLst/>
            </a:prstGeom>
            <a:ln w="12700" cap="flat">
              <a:noFill/>
              <a:miter lim="400000"/>
            </a:ln>
            <a:effectLst/>
          </p:spPr>
        </p:pic>
        <p:pic>
          <p:nvPicPr>
            <p:cNvPr id="1136" name="Image" descr="Image"/>
            <p:cNvPicPr>
              <a:picLocks noChangeAspect="1"/>
            </p:cNvPicPr>
            <p:nvPr/>
          </p:nvPicPr>
          <p:blipFill>
            <a:blip r:embed="rId2"/>
            <a:srcRect l="1244" t="1244" r="1244" b="1244"/>
            <a:stretch>
              <a:fillRect/>
            </a:stretch>
          </p:blipFill>
          <p:spPr>
            <a:xfrm>
              <a:off x="233894" y="274105"/>
              <a:ext cx="7759701" cy="4876801"/>
            </a:xfrm>
            <a:prstGeom prst="rect">
              <a:avLst/>
            </a:prstGeom>
            <a:ln w="12700" cap="flat">
              <a:noFill/>
              <a:miter lim="400000"/>
            </a:ln>
            <a:effectLst/>
          </p:spPr>
        </p:pic>
        <p:pic>
          <p:nvPicPr>
            <p:cNvPr id="1137" name="Image" descr="Image"/>
            <p:cNvPicPr>
              <a:picLocks noChangeAspect="1"/>
            </p:cNvPicPr>
            <p:nvPr/>
          </p:nvPicPr>
          <p:blipFill>
            <a:blip r:embed="rId2"/>
            <a:srcRect l="1244" t="1244" r="1244" b="1244"/>
            <a:stretch>
              <a:fillRect/>
            </a:stretch>
          </p:blipFill>
          <p:spPr>
            <a:xfrm>
              <a:off x="360894" y="401105"/>
              <a:ext cx="7759701" cy="4876801"/>
            </a:xfrm>
            <a:prstGeom prst="rect">
              <a:avLst/>
            </a:prstGeom>
            <a:ln w="12700" cap="flat">
              <a:noFill/>
              <a:miter lim="400000"/>
            </a:ln>
            <a:effectLst/>
          </p:spPr>
        </p:pic>
        <p:pic>
          <p:nvPicPr>
            <p:cNvPr id="1138" name="Image" descr="Image"/>
            <p:cNvPicPr>
              <a:picLocks noChangeAspect="1"/>
            </p:cNvPicPr>
            <p:nvPr/>
          </p:nvPicPr>
          <p:blipFill>
            <a:blip r:embed="rId2"/>
            <a:srcRect l="1244" t="1244" r="1244" b="1244"/>
            <a:stretch>
              <a:fillRect/>
            </a:stretch>
          </p:blipFill>
          <p:spPr>
            <a:xfrm>
              <a:off x="487894" y="528105"/>
              <a:ext cx="7759701" cy="4876801"/>
            </a:xfrm>
            <a:prstGeom prst="rect">
              <a:avLst/>
            </a:prstGeom>
            <a:ln w="12700" cap="flat">
              <a:noFill/>
              <a:miter lim="400000"/>
            </a:ln>
            <a:effectLst/>
          </p:spPr>
        </p:pic>
        <p:pic>
          <p:nvPicPr>
            <p:cNvPr id="1139" name="Image" descr="Image"/>
            <p:cNvPicPr>
              <a:picLocks noChangeAspect="1"/>
            </p:cNvPicPr>
            <p:nvPr/>
          </p:nvPicPr>
          <p:blipFill>
            <a:blip r:embed="rId2"/>
            <a:srcRect l="1244" t="1244" r="1244" b="1244"/>
            <a:stretch>
              <a:fillRect/>
            </a:stretch>
          </p:blipFill>
          <p:spPr>
            <a:xfrm>
              <a:off x="614894" y="655105"/>
              <a:ext cx="7759701" cy="4876801"/>
            </a:xfrm>
            <a:prstGeom prst="rect">
              <a:avLst/>
            </a:prstGeom>
            <a:ln w="12700" cap="flat">
              <a:noFill/>
              <a:miter lim="400000"/>
            </a:ln>
            <a:effectLst/>
          </p:spPr>
        </p:pic>
        <p:pic>
          <p:nvPicPr>
            <p:cNvPr id="1140" name="Image" descr="Image"/>
            <p:cNvPicPr>
              <a:picLocks noChangeAspect="1"/>
            </p:cNvPicPr>
            <p:nvPr/>
          </p:nvPicPr>
          <p:blipFill>
            <a:blip r:embed="rId2"/>
            <a:srcRect l="1244" t="1244" r="1244" b="1244"/>
            <a:stretch>
              <a:fillRect/>
            </a:stretch>
          </p:blipFill>
          <p:spPr>
            <a:xfrm>
              <a:off x="741894" y="782105"/>
              <a:ext cx="7759701" cy="4876801"/>
            </a:xfrm>
            <a:prstGeom prst="rect">
              <a:avLst/>
            </a:prstGeom>
            <a:ln w="12700" cap="flat">
              <a:noFill/>
              <a:miter lim="400000"/>
            </a:ln>
            <a:effectLst/>
          </p:spPr>
        </p:pic>
        <p:pic>
          <p:nvPicPr>
            <p:cNvPr id="1141" name="Image" descr="Image"/>
            <p:cNvPicPr>
              <a:picLocks noChangeAspect="1"/>
            </p:cNvPicPr>
            <p:nvPr/>
          </p:nvPicPr>
          <p:blipFill>
            <a:blip r:embed="rId2"/>
            <a:srcRect l="1244" t="1244" r="1244" b="1244"/>
            <a:stretch>
              <a:fillRect/>
            </a:stretch>
          </p:blipFill>
          <p:spPr>
            <a:xfrm>
              <a:off x="868894" y="909105"/>
              <a:ext cx="7759701" cy="4876801"/>
            </a:xfrm>
            <a:prstGeom prst="rect">
              <a:avLst/>
            </a:prstGeom>
            <a:ln w="12700" cap="flat">
              <a:noFill/>
              <a:miter lim="400000"/>
            </a:ln>
            <a:effectLst/>
          </p:spPr>
        </p:pic>
        <p:pic>
          <p:nvPicPr>
            <p:cNvPr id="1142" name="Image" descr="Image"/>
            <p:cNvPicPr>
              <a:picLocks noChangeAspect="1"/>
            </p:cNvPicPr>
            <p:nvPr/>
          </p:nvPicPr>
          <p:blipFill>
            <a:blip r:embed="rId2"/>
            <a:srcRect l="1244" t="1244" r="1244" b="1244"/>
            <a:stretch>
              <a:fillRect/>
            </a:stretch>
          </p:blipFill>
          <p:spPr>
            <a:xfrm>
              <a:off x="995894" y="1036105"/>
              <a:ext cx="7759701" cy="4876801"/>
            </a:xfrm>
            <a:prstGeom prst="rect">
              <a:avLst/>
            </a:prstGeom>
            <a:ln w="12700" cap="flat">
              <a:noFill/>
              <a:miter lim="400000"/>
            </a:ln>
            <a:effectLst/>
          </p:spPr>
        </p:pic>
        <p:pic>
          <p:nvPicPr>
            <p:cNvPr id="1143" name="Image" descr="Image"/>
            <p:cNvPicPr>
              <a:picLocks noChangeAspect="1"/>
            </p:cNvPicPr>
            <p:nvPr/>
          </p:nvPicPr>
          <p:blipFill>
            <a:blip r:embed="rId2"/>
            <a:srcRect l="1244" t="1244" r="1244" b="1244"/>
            <a:stretch>
              <a:fillRect/>
            </a:stretch>
          </p:blipFill>
          <p:spPr>
            <a:xfrm>
              <a:off x="1122894" y="1163105"/>
              <a:ext cx="7759701" cy="4876801"/>
            </a:xfrm>
            <a:prstGeom prst="rect">
              <a:avLst/>
            </a:prstGeom>
            <a:ln w="12700" cap="flat">
              <a:noFill/>
              <a:miter lim="400000"/>
            </a:ln>
            <a:effectLst/>
          </p:spPr>
        </p:pic>
        <p:pic>
          <p:nvPicPr>
            <p:cNvPr id="1144" name="Image" descr="Image"/>
            <p:cNvPicPr>
              <a:picLocks noChangeAspect="1"/>
            </p:cNvPicPr>
            <p:nvPr/>
          </p:nvPicPr>
          <p:blipFill>
            <a:blip r:embed="rId2"/>
            <a:srcRect l="1244" t="1244" r="1244" b="1244"/>
            <a:stretch>
              <a:fillRect/>
            </a:stretch>
          </p:blipFill>
          <p:spPr>
            <a:xfrm>
              <a:off x="1249894" y="1290105"/>
              <a:ext cx="7759701" cy="4876801"/>
            </a:xfrm>
            <a:prstGeom prst="rect">
              <a:avLst/>
            </a:prstGeom>
            <a:ln w="12700" cap="flat">
              <a:noFill/>
              <a:miter lim="400000"/>
            </a:ln>
            <a:effectLst/>
          </p:spPr>
        </p:pic>
        <p:pic>
          <p:nvPicPr>
            <p:cNvPr id="1145" name="Image" descr="Image"/>
            <p:cNvPicPr>
              <a:picLocks noChangeAspect="1"/>
            </p:cNvPicPr>
            <p:nvPr/>
          </p:nvPicPr>
          <p:blipFill>
            <a:blip r:embed="rId2"/>
            <a:srcRect l="1244" t="1244" r="1244" b="1244"/>
            <a:stretch>
              <a:fillRect/>
            </a:stretch>
          </p:blipFill>
          <p:spPr>
            <a:xfrm>
              <a:off x="1376894" y="1417105"/>
              <a:ext cx="7759701" cy="4876801"/>
            </a:xfrm>
            <a:prstGeom prst="rect">
              <a:avLst/>
            </a:prstGeom>
            <a:ln w="12700" cap="flat">
              <a:noFill/>
              <a:miter lim="400000"/>
            </a:ln>
            <a:effectLst/>
          </p:spPr>
        </p:pic>
        <p:pic>
          <p:nvPicPr>
            <p:cNvPr id="1146" name="Image" descr="Image"/>
            <p:cNvPicPr>
              <a:picLocks noChangeAspect="1"/>
            </p:cNvPicPr>
            <p:nvPr/>
          </p:nvPicPr>
          <p:blipFill>
            <a:blip r:embed="rId2"/>
            <a:srcRect l="1244" t="1244" r="1244" b="1244"/>
            <a:stretch>
              <a:fillRect/>
            </a:stretch>
          </p:blipFill>
          <p:spPr>
            <a:xfrm>
              <a:off x="1503894" y="1544105"/>
              <a:ext cx="7759701" cy="4876801"/>
            </a:xfrm>
            <a:prstGeom prst="rect">
              <a:avLst/>
            </a:prstGeom>
            <a:ln w="12700" cap="flat">
              <a:noFill/>
              <a:miter lim="400000"/>
            </a:ln>
            <a:effectLst/>
          </p:spPr>
        </p:pic>
        <p:pic>
          <p:nvPicPr>
            <p:cNvPr id="1147" name="Image" descr="Image"/>
            <p:cNvPicPr>
              <a:picLocks noChangeAspect="1"/>
            </p:cNvPicPr>
            <p:nvPr/>
          </p:nvPicPr>
          <p:blipFill>
            <a:blip r:embed="rId2"/>
            <a:srcRect l="1244" t="1244" r="1244" b="1244"/>
            <a:stretch>
              <a:fillRect/>
            </a:stretch>
          </p:blipFill>
          <p:spPr>
            <a:xfrm>
              <a:off x="1630894" y="1671105"/>
              <a:ext cx="7759701" cy="4876801"/>
            </a:xfrm>
            <a:prstGeom prst="rect">
              <a:avLst/>
            </a:prstGeom>
            <a:ln w="12700" cap="flat">
              <a:noFill/>
              <a:miter lim="400000"/>
            </a:ln>
            <a:effectLst/>
          </p:spPr>
        </p:pic>
        <p:pic>
          <p:nvPicPr>
            <p:cNvPr id="1148" name="Image" descr="Image"/>
            <p:cNvPicPr>
              <a:picLocks noChangeAspect="1"/>
            </p:cNvPicPr>
            <p:nvPr/>
          </p:nvPicPr>
          <p:blipFill>
            <a:blip r:embed="rId2"/>
            <a:srcRect l="1244" t="1244" r="1244" b="1244"/>
            <a:stretch>
              <a:fillRect/>
            </a:stretch>
          </p:blipFill>
          <p:spPr>
            <a:xfrm>
              <a:off x="1757894" y="1798105"/>
              <a:ext cx="7759701" cy="4876801"/>
            </a:xfrm>
            <a:prstGeom prst="rect">
              <a:avLst/>
            </a:prstGeom>
            <a:ln w="12700" cap="flat">
              <a:noFill/>
              <a:miter lim="400000"/>
            </a:ln>
            <a:effectLst/>
          </p:spPr>
        </p:pic>
      </p:grpSp>
      <p:pic>
        <p:nvPicPr>
          <p:cNvPr id="1150" name="Image" descr="Image"/>
          <p:cNvPicPr>
            <a:picLocks noChangeAspect="1"/>
          </p:cNvPicPr>
          <p:nvPr/>
        </p:nvPicPr>
        <p:blipFill>
          <a:blip r:embed="rId3"/>
          <a:stretch>
            <a:fillRect/>
          </a:stretch>
        </p:blipFill>
        <p:spPr>
          <a:xfrm>
            <a:off x="6787232" y="2670095"/>
            <a:ext cx="4809513" cy="2477520"/>
          </a:xfrm>
          <a:prstGeom prst="rect">
            <a:avLst/>
          </a:prstGeom>
          <a:ln w="12700">
            <a:miter lim="400000"/>
          </a:ln>
        </p:spPr>
      </p:pic>
      <p:sp>
        <p:nvSpPr>
          <p:cNvPr id="1151" name="Arrow"/>
          <p:cNvSpPr/>
          <p:nvPr/>
        </p:nvSpPr>
        <p:spPr>
          <a:xfrm>
            <a:off x="5752408" y="3591355"/>
            <a:ext cx="687185"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52" name="Transformer Language Model"/>
          <p:cNvSpPr txBox="1"/>
          <p:nvPr/>
        </p:nvSpPr>
        <p:spPr>
          <a:xfrm>
            <a:off x="7055636" y="1803856"/>
            <a:ext cx="4272706"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5900"/>
              </a:spcBef>
              <a:defRPr sz="4800" b="0">
                <a:latin typeface="+mj-lt"/>
                <a:ea typeface="+mj-ea"/>
                <a:cs typeface="+mj-cs"/>
                <a:sym typeface="Avenir Book"/>
              </a:defRPr>
            </a:lvl1pPr>
          </a:lstStyle>
          <a:p>
            <a:r>
              <a:rPr sz="2400"/>
              <a:t>Transformer Language Model</a:t>
            </a:r>
          </a:p>
        </p:txBody>
      </p:sp>
      <p:sp>
        <p:nvSpPr>
          <p:cNvPr id="1153" name="Text Corpus"/>
          <p:cNvSpPr txBox="1"/>
          <p:nvPr/>
        </p:nvSpPr>
        <p:spPr>
          <a:xfrm>
            <a:off x="851086" y="1803856"/>
            <a:ext cx="4272706"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5900"/>
              </a:spcBef>
              <a:defRPr sz="4800" b="0">
                <a:latin typeface="+mj-lt"/>
                <a:ea typeface="+mj-ea"/>
                <a:cs typeface="+mj-cs"/>
                <a:sym typeface="Avenir Book"/>
              </a:defRPr>
            </a:lvl1pPr>
          </a:lstStyle>
          <a:p>
            <a:r>
              <a:rPr sz="2400"/>
              <a:t>Text Corpus</a:t>
            </a:r>
          </a:p>
        </p:txBody>
      </p:sp>
      <p:sp>
        <p:nvSpPr>
          <p:cNvPr id="1154" name="Used to"/>
          <p:cNvSpPr txBox="1"/>
          <p:nvPr/>
        </p:nvSpPr>
        <p:spPr>
          <a:xfrm>
            <a:off x="5735764" y="3349491"/>
            <a:ext cx="360676"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mj-lt"/>
                <a:ea typeface="+mj-ea"/>
                <a:cs typeface="+mj-cs"/>
                <a:sym typeface="Avenir Book"/>
              </a:defRPr>
            </a:lvl1pPr>
          </a:lstStyle>
          <a:p>
            <a:r>
              <a:rPr sz="700"/>
              <a:t>Used to</a:t>
            </a:r>
          </a:p>
        </p:txBody>
      </p:sp>
      <p:sp>
        <p:nvSpPr>
          <p:cNvPr id="1155" name="Learn"/>
          <p:cNvSpPr txBox="1"/>
          <p:nvPr/>
        </p:nvSpPr>
        <p:spPr>
          <a:xfrm>
            <a:off x="5831110" y="4309201"/>
            <a:ext cx="280526"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mj-lt"/>
                <a:ea typeface="+mj-ea"/>
                <a:cs typeface="+mj-cs"/>
                <a:sym typeface="Avenir Book"/>
              </a:defRPr>
            </a:lvl1pPr>
          </a:lstStyle>
          <a:p>
            <a:r>
              <a:rPr sz="700"/>
              <a:t>Learn</a:t>
            </a:r>
          </a:p>
        </p:txBody>
      </p:sp>
      <p:sp>
        <p:nvSpPr>
          <p:cNvPr id="1156" name="(Radford et al., 2018, 2019)"/>
          <p:cNvSpPr txBox="1"/>
          <p:nvPr/>
        </p:nvSpPr>
        <p:spPr>
          <a:xfrm>
            <a:off x="9602322" y="6553942"/>
            <a:ext cx="1223092"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b="0">
                <a:latin typeface="+mj-lt"/>
                <a:ea typeface="+mj-ea"/>
                <a:cs typeface="+mj-cs"/>
                <a:sym typeface="Avenir Book"/>
              </a:defRPr>
            </a:pPr>
            <a:r>
              <a:rPr sz="700"/>
              <a:t>(</a:t>
            </a:r>
            <a:r>
              <a:rPr sz="700">
                <a:latin typeface="Avenir Heavy"/>
                <a:ea typeface="Avenir Heavy"/>
                <a:cs typeface="Avenir Heavy"/>
                <a:sym typeface="Avenir Heavy"/>
              </a:rPr>
              <a:t>Radford et al., 2018, 2019</a:t>
            </a:r>
            <a:r>
              <a:rPr sz="700"/>
              <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8" name="Knowledge in Language Models"/>
          <p:cNvSpPr txBox="1">
            <a:spLocks noGrp="1"/>
          </p:cNvSpPr>
          <p:nvPr>
            <p:ph type="title"/>
          </p:nvPr>
        </p:nvSpPr>
        <p:spPr>
          <a:prstGeom prst="rect">
            <a:avLst/>
          </a:prstGeom>
        </p:spPr>
        <p:txBody>
          <a:bodyPr/>
          <a:lstStyle/>
          <a:p>
            <a:r>
              <a:t>Knowledge in Language Models</a:t>
            </a:r>
          </a:p>
        </p:txBody>
      </p:sp>
      <p:grpSp>
        <p:nvGrpSpPr>
          <p:cNvPr id="1162" name="Group"/>
          <p:cNvGrpSpPr/>
          <p:nvPr/>
        </p:nvGrpSpPr>
        <p:grpSpPr>
          <a:xfrm>
            <a:off x="992402" y="1467359"/>
            <a:ext cx="5626343" cy="1625868"/>
            <a:chOff x="0" y="0"/>
            <a:chExt cx="11252685" cy="3251735"/>
          </a:xfrm>
        </p:grpSpPr>
        <p:pic>
          <p:nvPicPr>
            <p:cNvPr id="1159" name="Image" descr="Image"/>
            <p:cNvPicPr>
              <a:picLocks noChangeAspect="1"/>
            </p:cNvPicPr>
            <p:nvPr/>
          </p:nvPicPr>
          <p:blipFill>
            <a:blip r:embed="rId2"/>
            <a:srcRect l="1029" t="3729" r="2680" b="6832"/>
            <a:stretch>
              <a:fillRect/>
            </a:stretch>
          </p:blipFill>
          <p:spPr>
            <a:xfrm>
              <a:off x="0" y="0"/>
              <a:ext cx="11252686" cy="3251736"/>
            </a:xfrm>
            <a:prstGeom prst="rect">
              <a:avLst/>
            </a:prstGeom>
            <a:ln w="12700" cap="flat">
              <a:solidFill>
                <a:srgbClr val="000000"/>
              </a:solidFill>
              <a:prstDash val="solid"/>
              <a:miter lim="400000"/>
            </a:ln>
            <a:effectLst/>
          </p:spPr>
        </p:pic>
        <p:sp>
          <p:nvSpPr>
            <p:cNvPr id="1160" name="Line"/>
            <p:cNvSpPr/>
            <p:nvPr/>
          </p:nvSpPr>
          <p:spPr>
            <a:xfrm>
              <a:off x="2760511" y="1221997"/>
              <a:ext cx="542567" cy="1"/>
            </a:xfrm>
            <a:prstGeom prst="line">
              <a:avLst/>
            </a:prstGeom>
            <a:noFill/>
            <a:ln w="63500" cap="flat">
              <a:solidFill>
                <a:schemeClr val="accent3">
                  <a:hueOff val="362282"/>
                  <a:satOff val="31803"/>
                  <a:lumOff val="-18242"/>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61" name="Line"/>
            <p:cNvSpPr/>
            <p:nvPr/>
          </p:nvSpPr>
          <p:spPr>
            <a:xfrm>
              <a:off x="9707343" y="779707"/>
              <a:ext cx="1177508" cy="1"/>
            </a:xfrm>
            <a:prstGeom prst="line">
              <a:avLst/>
            </a:prstGeom>
            <a:noFill/>
            <a:ln w="63500" cap="flat">
              <a:solidFill>
                <a:schemeClr val="accent3">
                  <a:hueOff val="362282"/>
                  <a:satOff val="31803"/>
                  <a:lumOff val="-18242"/>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166" name="Group"/>
          <p:cNvGrpSpPr/>
          <p:nvPr/>
        </p:nvGrpSpPr>
        <p:grpSpPr>
          <a:xfrm>
            <a:off x="5656702" y="2796274"/>
            <a:ext cx="5626343" cy="1598554"/>
            <a:chOff x="0" y="0"/>
            <a:chExt cx="11252684" cy="3197106"/>
          </a:xfrm>
        </p:grpSpPr>
        <p:pic>
          <p:nvPicPr>
            <p:cNvPr id="1163" name="Image" descr="Image"/>
            <p:cNvPicPr>
              <a:picLocks noChangeAspect="1"/>
            </p:cNvPicPr>
            <p:nvPr/>
          </p:nvPicPr>
          <p:blipFill>
            <a:blip r:embed="rId3"/>
            <a:srcRect t="3985" b="7881"/>
            <a:stretch>
              <a:fillRect/>
            </a:stretch>
          </p:blipFill>
          <p:spPr>
            <a:xfrm>
              <a:off x="0" y="0"/>
              <a:ext cx="11252685" cy="3197107"/>
            </a:xfrm>
            <a:prstGeom prst="rect">
              <a:avLst/>
            </a:prstGeom>
            <a:ln w="12700" cap="flat">
              <a:solidFill>
                <a:srgbClr val="000000"/>
              </a:solidFill>
              <a:prstDash val="solid"/>
              <a:miter lim="400000"/>
            </a:ln>
            <a:effectLst/>
          </p:spPr>
        </p:pic>
        <p:sp>
          <p:nvSpPr>
            <p:cNvPr id="1164" name="Line"/>
            <p:cNvSpPr/>
            <p:nvPr/>
          </p:nvSpPr>
          <p:spPr>
            <a:xfrm>
              <a:off x="9778020" y="1180289"/>
              <a:ext cx="867623" cy="1"/>
            </a:xfrm>
            <a:prstGeom prst="line">
              <a:avLst/>
            </a:prstGeom>
            <a:noFill/>
            <a:ln w="63500" cap="flat">
              <a:solidFill>
                <a:schemeClr val="accent3">
                  <a:hueOff val="362282"/>
                  <a:satOff val="31803"/>
                  <a:lumOff val="-18242"/>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65" name="Line"/>
            <p:cNvSpPr/>
            <p:nvPr/>
          </p:nvSpPr>
          <p:spPr>
            <a:xfrm>
              <a:off x="2867911" y="1180289"/>
              <a:ext cx="639023" cy="1"/>
            </a:xfrm>
            <a:prstGeom prst="line">
              <a:avLst/>
            </a:prstGeom>
            <a:noFill/>
            <a:ln w="63500" cap="flat">
              <a:solidFill>
                <a:schemeClr val="accent3">
                  <a:hueOff val="362282"/>
                  <a:satOff val="31803"/>
                  <a:lumOff val="-18242"/>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170" name="Group"/>
          <p:cNvGrpSpPr/>
          <p:nvPr/>
        </p:nvGrpSpPr>
        <p:grpSpPr>
          <a:xfrm>
            <a:off x="992402" y="3511909"/>
            <a:ext cx="5626343" cy="1610831"/>
            <a:chOff x="0" y="0"/>
            <a:chExt cx="11252685" cy="3221661"/>
          </a:xfrm>
        </p:grpSpPr>
        <p:pic>
          <p:nvPicPr>
            <p:cNvPr id="1167" name="Image" descr="Image"/>
            <p:cNvPicPr>
              <a:picLocks noChangeAspect="1"/>
            </p:cNvPicPr>
            <p:nvPr/>
          </p:nvPicPr>
          <p:blipFill>
            <a:blip r:embed="rId4"/>
            <a:srcRect l="587" t="1223" r="527" b="5654"/>
            <a:stretch>
              <a:fillRect/>
            </a:stretch>
          </p:blipFill>
          <p:spPr>
            <a:xfrm>
              <a:off x="0" y="0"/>
              <a:ext cx="11252686" cy="3221662"/>
            </a:xfrm>
            <a:prstGeom prst="rect">
              <a:avLst/>
            </a:prstGeom>
            <a:ln w="12700" cap="flat">
              <a:solidFill>
                <a:srgbClr val="000000"/>
              </a:solidFill>
              <a:prstDash val="solid"/>
              <a:miter lim="400000"/>
            </a:ln>
            <a:effectLst/>
          </p:spPr>
        </p:pic>
        <p:sp>
          <p:nvSpPr>
            <p:cNvPr id="1168" name="Line"/>
            <p:cNvSpPr/>
            <p:nvPr/>
          </p:nvSpPr>
          <p:spPr>
            <a:xfrm>
              <a:off x="9631143" y="723182"/>
              <a:ext cx="1329908" cy="1"/>
            </a:xfrm>
            <a:prstGeom prst="line">
              <a:avLst/>
            </a:prstGeom>
            <a:noFill/>
            <a:ln w="63500" cap="flat">
              <a:solidFill>
                <a:schemeClr val="accent3">
                  <a:hueOff val="362282"/>
                  <a:satOff val="31803"/>
                  <a:lumOff val="-18242"/>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69" name="Line"/>
            <p:cNvSpPr/>
            <p:nvPr/>
          </p:nvSpPr>
          <p:spPr>
            <a:xfrm>
              <a:off x="2811311" y="1196512"/>
              <a:ext cx="542567" cy="1"/>
            </a:xfrm>
            <a:prstGeom prst="line">
              <a:avLst/>
            </a:prstGeom>
            <a:noFill/>
            <a:ln w="63500" cap="flat">
              <a:solidFill>
                <a:schemeClr val="accent3">
                  <a:hueOff val="362282"/>
                  <a:satOff val="31803"/>
                  <a:lumOff val="-18242"/>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174" name="Group"/>
          <p:cNvGrpSpPr/>
          <p:nvPr/>
        </p:nvGrpSpPr>
        <p:grpSpPr>
          <a:xfrm>
            <a:off x="5656702" y="4932765"/>
            <a:ext cx="5626343" cy="1586963"/>
            <a:chOff x="0" y="0"/>
            <a:chExt cx="11252684" cy="3173923"/>
          </a:xfrm>
        </p:grpSpPr>
        <p:pic>
          <p:nvPicPr>
            <p:cNvPr id="1171" name="Image" descr="Image"/>
            <p:cNvPicPr>
              <a:picLocks noChangeAspect="1"/>
            </p:cNvPicPr>
            <p:nvPr/>
          </p:nvPicPr>
          <p:blipFill>
            <a:blip r:embed="rId5"/>
            <a:srcRect t="2656" b="7648"/>
            <a:stretch>
              <a:fillRect/>
            </a:stretch>
          </p:blipFill>
          <p:spPr>
            <a:xfrm>
              <a:off x="0" y="0"/>
              <a:ext cx="11252685" cy="3173924"/>
            </a:xfrm>
            <a:prstGeom prst="rect">
              <a:avLst/>
            </a:prstGeom>
            <a:ln w="12700" cap="flat">
              <a:solidFill>
                <a:srgbClr val="000000"/>
              </a:solidFill>
              <a:prstDash val="solid"/>
              <a:miter lim="400000"/>
            </a:ln>
            <a:effectLst/>
          </p:spPr>
        </p:pic>
        <p:sp>
          <p:nvSpPr>
            <p:cNvPr id="1172" name="Line"/>
            <p:cNvSpPr/>
            <p:nvPr/>
          </p:nvSpPr>
          <p:spPr>
            <a:xfrm>
              <a:off x="9667527" y="720251"/>
              <a:ext cx="1164809" cy="1"/>
            </a:xfrm>
            <a:prstGeom prst="line">
              <a:avLst/>
            </a:prstGeom>
            <a:noFill/>
            <a:ln w="63500" cap="flat">
              <a:solidFill>
                <a:schemeClr val="accent3">
                  <a:hueOff val="362282"/>
                  <a:satOff val="31803"/>
                  <a:lumOff val="-18242"/>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173" name="Line"/>
            <p:cNvSpPr/>
            <p:nvPr/>
          </p:nvSpPr>
          <p:spPr>
            <a:xfrm>
              <a:off x="2807724" y="1171893"/>
              <a:ext cx="402867" cy="1"/>
            </a:xfrm>
            <a:prstGeom prst="line">
              <a:avLst/>
            </a:prstGeom>
            <a:noFill/>
            <a:ln w="63500" cap="flat">
              <a:solidFill>
                <a:schemeClr val="accent3">
                  <a:hueOff val="362282"/>
                  <a:satOff val="31803"/>
                  <a:lumOff val="-18242"/>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1175" name="https://demo.allennlp.org/next-token-lm"/>
          <p:cNvSpPr txBox="1"/>
          <p:nvPr/>
        </p:nvSpPr>
        <p:spPr>
          <a:xfrm>
            <a:off x="1069578" y="6057811"/>
            <a:ext cx="3143489" cy="5441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457200">
              <a:lnSpc>
                <a:spcPts val="4700"/>
              </a:lnSpc>
              <a:defRPr sz="2800" b="0" u="sng">
                <a:solidFill>
                  <a:srgbClr val="0000EE"/>
                </a:solidFill>
                <a:latin typeface="+mj-lt"/>
                <a:ea typeface="+mj-ea"/>
                <a:cs typeface="+mj-cs"/>
                <a:sym typeface="Avenir Book"/>
                <a:hlinkClick r:id=""/>
              </a:defRPr>
            </a:lvl1pPr>
          </a:lstStyle>
          <a:p>
            <a:r>
              <a:rPr sz="1400"/>
              <a:t>https://demo.allennlp.org/next-token-lm</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 name="From Unstructured to Structured Knowledge"/>
          <p:cNvSpPr txBox="1">
            <a:spLocks noGrp="1"/>
          </p:cNvSpPr>
          <p:nvPr>
            <p:ph type="title"/>
          </p:nvPr>
        </p:nvSpPr>
        <p:spPr>
          <a:prstGeom prst="rect">
            <a:avLst/>
          </a:prstGeom>
        </p:spPr>
        <p:txBody>
          <a:bodyPr/>
          <a:lstStyle/>
          <a:p>
            <a:r>
              <a:t>From Unstructured to Structured Knowledge</a:t>
            </a:r>
          </a:p>
        </p:txBody>
      </p:sp>
      <p:pic>
        <p:nvPicPr>
          <p:cNvPr id="1178" name="Image" descr="Image"/>
          <p:cNvPicPr>
            <a:picLocks noChangeAspect="1"/>
          </p:cNvPicPr>
          <p:nvPr/>
        </p:nvPicPr>
        <p:blipFill>
          <a:blip r:embed="rId2"/>
          <a:stretch>
            <a:fillRect/>
          </a:stretch>
        </p:blipFill>
        <p:spPr>
          <a:xfrm>
            <a:off x="685140" y="2406291"/>
            <a:ext cx="4806951" cy="2476200"/>
          </a:xfrm>
          <a:prstGeom prst="rect">
            <a:avLst/>
          </a:prstGeom>
          <a:ln w="12700">
            <a:miter lim="400000"/>
          </a:ln>
        </p:spPr>
      </p:pic>
      <p:pic>
        <p:nvPicPr>
          <p:cNvPr id="1179" name="Group" descr="Group"/>
          <p:cNvPicPr>
            <a:picLocks noChangeAspect="1"/>
          </p:cNvPicPr>
          <p:nvPr/>
        </p:nvPicPr>
        <p:blipFill>
          <a:blip r:embed="rId3"/>
          <a:srcRect t="3060" r="34494" b="3061"/>
          <a:stretch>
            <a:fillRect/>
          </a:stretch>
        </p:blipFill>
        <p:spPr>
          <a:xfrm>
            <a:off x="6582525" y="1364122"/>
            <a:ext cx="7741643" cy="5960269"/>
          </a:xfrm>
          <a:custGeom>
            <a:avLst/>
            <a:gdLst/>
            <a:ahLst/>
            <a:cxnLst>
              <a:cxn ang="0">
                <a:pos x="wd2" y="hd2"/>
              </a:cxn>
              <a:cxn ang="5400000">
                <a:pos x="wd2" y="hd2"/>
              </a:cxn>
              <a:cxn ang="10800000">
                <a:pos x="wd2" y="hd2"/>
              </a:cxn>
              <a:cxn ang="16200000">
                <a:pos x="wd2" y="hd2"/>
              </a:cxn>
            </a:cxnLst>
            <a:rect l="0" t="0" r="r" b="b"/>
            <a:pathLst>
              <a:path w="21600" h="21600" extrusionOk="0">
                <a:moveTo>
                  <a:pt x="4222" y="0"/>
                </a:moveTo>
                <a:cubicBezTo>
                  <a:pt x="2982" y="0"/>
                  <a:pt x="2238" y="0"/>
                  <a:pt x="1742" y="269"/>
                </a:cubicBezTo>
                <a:cubicBezTo>
                  <a:pt x="1027" y="607"/>
                  <a:pt x="463" y="1339"/>
                  <a:pt x="203" y="2267"/>
                </a:cubicBezTo>
                <a:cubicBezTo>
                  <a:pt x="50" y="2745"/>
                  <a:pt x="10" y="3401"/>
                  <a:pt x="0" y="4363"/>
                </a:cubicBezTo>
                <a:lnTo>
                  <a:pt x="0" y="17237"/>
                </a:lnTo>
                <a:cubicBezTo>
                  <a:pt x="10" y="18199"/>
                  <a:pt x="50" y="18856"/>
                  <a:pt x="203" y="19333"/>
                </a:cubicBezTo>
                <a:cubicBezTo>
                  <a:pt x="463" y="20262"/>
                  <a:pt x="1027" y="20993"/>
                  <a:pt x="1742" y="21331"/>
                </a:cubicBezTo>
                <a:cubicBezTo>
                  <a:pt x="2238" y="21600"/>
                  <a:pt x="2982" y="21600"/>
                  <a:pt x="4222" y="21600"/>
                </a:cubicBezTo>
                <a:lnTo>
                  <a:pt x="17374" y="21600"/>
                </a:lnTo>
                <a:cubicBezTo>
                  <a:pt x="18614" y="21600"/>
                  <a:pt x="19358" y="21600"/>
                  <a:pt x="19854" y="21331"/>
                </a:cubicBezTo>
                <a:cubicBezTo>
                  <a:pt x="20569" y="20993"/>
                  <a:pt x="21133" y="20262"/>
                  <a:pt x="21393" y="19333"/>
                </a:cubicBezTo>
                <a:cubicBezTo>
                  <a:pt x="21600" y="18689"/>
                  <a:pt x="21600" y="17722"/>
                  <a:pt x="21600" y="16112"/>
                </a:cubicBezTo>
                <a:lnTo>
                  <a:pt x="21600" y="5488"/>
                </a:lnTo>
                <a:cubicBezTo>
                  <a:pt x="21600" y="3878"/>
                  <a:pt x="21600" y="2912"/>
                  <a:pt x="21393" y="2267"/>
                </a:cubicBezTo>
                <a:cubicBezTo>
                  <a:pt x="21133" y="1339"/>
                  <a:pt x="20569" y="607"/>
                  <a:pt x="19854" y="269"/>
                </a:cubicBezTo>
                <a:cubicBezTo>
                  <a:pt x="19358" y="0"/>
                  <a:pt x="18614" y="0"/>
                  <a:pt x="17374" y="0"/>
                </a:cubicBezTo>
                <a:lnTo>
                  <a:pt x="4222" y="0"/>
                </a:lnTo>
                <a:close/>
              </a:path>
            </a:pathLst>
          </a:custGeom>
          <a:ln w="12700">
            <a:miter lim="400000"/>
          </a:ln>
        </p:spPr>
      </p:pic>
      <p:sp>
        <p:nvSpPr>
          <p:cNvPr id="1180" name="Arrow"/>
          <p:cNvSpPr/>
          <p:nvPr/>
        </p:nvSpPr>
        <p:spPr>
          <a:xfrm>
            <a:off x="5735735" y="3326890"/>
            <a:ext cx="687185" cy="635001"/>
          </a:xfrm>
          <a:prstGeom prst="rightArrow">
            <a:avLst>
              <a:gd name="adj1" fmla="val 32000"/>
              <a:gd name="adj2" fmla="val 64000"/>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81" name="Transformer Language Model"/>
          <p:cNvSpPr txBox="1"/>
          <p:nvPr/>
        </p:nvSpPr>
        <p:spPr>
          <a:xfrm>
            <a:off x="952263" y="1729766"/>
            <a:ext cx="4272706"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5900"/>
              </a:spcBef>
              <a:defRPr sz="4800" b="0">
                <a:latin typeface="+mj-lt"/>
                <a:ea typeface="+mj-ea"/>
                <a:cs typeface="+mj-cs"/>
                <a:sym typeface="Avenir Book"/>
              </a:defRPr>
            </a:lvl1pPr>
          </a:lstStyle>
          <a:p>
            <a:r>
              <a:rPr sz="2400"/>
              <a:t>Transformer Language Model</a:t>
            </a:r>
          </a:p>
        </p:txBody>
      </p:sp>
      <p:sp>
        <p:nvSpPr>
          <p:cNvPr id="1182" name="Used to"/>
          <p:cNvSpPr txBox="1"/>
          <p:nvPr/>
        </p:nvSpPr>
        <p:spPr>
          <a:xfrm>
            <a:off x="5735764" y="3017775"/>
            <a:ext cx="360676"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mj-lt"/>
                <a:ea typeface="+mj-ea"/>
                <a:cs typeface="+mj-cs"/>
                <a:sym typeface="Avenir Book"/>
              </a:defRPr>
            </a:lvl1pPr>
          </a:lstStyle>
          <a:p>
            <a:r>
              <a:rPr sz="700"/>
              <a:t>Used to</a:t>
            </a:r>
          </a:p>
        </p:txBody>
      </p:sp>
      <p:sp>
        <p:nvSpPr>
          <p:cNvPr id="1183" name="Generate"/>
          <p:cNvSpPr txBox="1"/>
          <p:nvPr/>
        </p:nvSpPr>
        <p:spPr>
          <a:xfrm>
            <a:off x="5668804" y="4111989"/>
            <a:ext cx="426399"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0">
                <a:latin typeface="+mj-lt"/>
                <a:ea typeface="+mj-ea"/>
                <a:cs typeface="+mj-cs"/>
                <a:sym typeface="Avenir Book"/>
              </a:defRPr>
            </a:lvl1pPr>
          </a:lstStyle>
          <a:p>
            <a:r>
              <a:rPr sz="700"/>
              <a:t>Generate</a:t>
            </a:r>
          </a:p>
        </p:txBody>
      </p:sp>
      <p:sp>
        <p:nvSpPr>
          <p:cNvPr id="1184" name="?"/>
          <p:cNvSpPr txBox="1"/>
          <p:nvPr/>
        </p:nvSpPr>
        <p:spPr>
          <a:xfrm>
            <a:off x="5759840" y="3041662"/>
            <a:ext cx="586699"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15000">
                <a:solidFill>
                  <a:schemeClr val="accent4">
                    <a:hueOff val="-1081314"/>
                    <a:satOff val="4338"/>
                    <a:lumOff val="-8931"/>
                  </a:schemeClr>
                </a:solidFill>
                <a:latin typeface="Helvetica"/>
                <a:ea typeface="Helvetica"/>
                <a:cs typeface="Helvetica"/>
                <a:sym typeface="Helvetica"/>
              </a:defRPr>
            </a:lvl1pPr>
          </a:lstStyle>
          <a:p>
            <a:r>
              <a:rPr sz="7500"/>
              <a:t>?</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4" grpId="0" animBg="1" advAuto="0"/>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6" name="Allen"/>
          <p:cNvSpPr txBox="1"/>
          <p:nvPr/>
        </p:nvSpPr>
        <p:spPr>
          <a:xfrm>
            <a:off x="1862682" y="6104065"/>
            <a:ext cx="60272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Allen</a:t>
            </a:r>
          </a:p>
        </p:txBody>
      </p:sp>
      <p:sp>
        <p:nvSpPr>
          <p:cNvPr id="1187" name="sailed"/>
          <p:cNvSpPr txBox="1"/>
          <p:nvPr/>
        </p:nvSpPr>
        <p:spPr>
          <a:xfrm>
            <a:off x="2884165" y="6104065"/>
            <a:ext cx="67486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sailed</a:t>
            </a:r>
          </a:p>
        </p:txBody>
      </p:sp>
      <p:sp>
        <p:nvSpPr>
          <p:cNvPr id="1188" name="across"/>
          <p:cNvSpPr txBox="1"/>
          <p:nvPr/>
        </p:nvSpPr>
        <p:spPr>
          <a:xfrm>
            <a:off x="3939672" y="6104065"/>
            <a:ext cx="72135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across</a:t>
            </a:r>
          </a:p>
        </p:txBody>
      </p:sp>
      <p:sp>
        <p:nvSpPr>
          <p:cNvPr id="1189" name="oceans"/>
          <p:cNvSpPr txBox="1"/>
          <p:nvPr/>
        </p:nvSpPr>
        <p:spPr>
          <a:xfrm>
            <a:off x="4965215" y="6104065"/>
            <a:ext cx="79508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oceans</a:t>
            </a:r>
          </a:p>
        </p:txBody>
      </p:sp>
      <p:sp>
        <p:nvSpPr>
          <p:cNvPr id="1190" name="boat"/>
          <p:cNvSpPr txBox="1"/>
          <p:nvPr/>
        </p:nvSpPr>
        <p:spPr>
          <a:xfrm>
            <a:off x="9713075" y="6104065"/>
            <a:ext cx="55143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boat</a:t>
            </a:r>
          </a:p>
        </p:txBody>
      </p:sp>
      <p:sp>
        <p:nvSpPr>
          <p:cNvPr id="1191" name="a"/>
          <p:cNvSpPr txBox="1"/>
          <p:nvPr/>
        </p:nvSpPr>
        <p:spPr>
          <a:xfrm>
            <a:off x="8834594" y="6104065"/>
            <a:ext cx="17472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a:t>
            </a:r>
          </a:p>
        </p:txBody>
      </p:sp>
      <p:sp>
        <p:nvSpPr>
          <p:cNvPr id="1192" name="He"/>
          <p:cNvSpPr txBox="1"/>
          <p:nvPr/>
        </p:nvSpPr>
        <p:spPr>
          <a:xfrm>
            <a:off x="6618683" y="6104065"/>
            <a:ext cx="35586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He</a:t>
            </a:r>
          </a:p>
        </p:txBody>
      </p:sp>
      <p:sp>
        <p:nvSpPr>
          <p:cNvPr id="1193" name="bought"/>
          <p:cNvSpPr txBox="1"/>
          <p:nvPr/>
        </p:nvSpPr>
        <p:spPr>
          <a:xfrm>
            <a:off x="7482603" y="6104065"/>
            <a:ext cx="83997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bought</a:t>
            </a:r>
          </a:p>
        </p:txBody>
      </p:sp>
      <p:sp>
        <p:nvSpPr>
          <p:cNvPr id="1194" name="Line"/>
          <p:cNvSpPr/>
          <p:nvPr/>
        </p:nvSpPr>
        <p:spPr>
          <a:xfrm flipH="1" flipV="1">
            <a:off x="9989224" y="5935893"/>
            <a:ext cx="1" cy="1833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95" name="Line"/>
          <p:cNvSpPr/>
          <p:nvPr/>
        </p:nvSpPr>
        <p:spPr>
          <a:xfrm flipV="1">
            <a:off x="8924548" y="5935893"/>
            <a:ext cx="1" cy="1833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96" name="Line"/>
          <p:cNvSpPr/>
          <p:nvPr/>
        </p:nvSpPr>
        <p:spPr>
          <a:xfrm flipV="1">
            <a:off x="2160370" y="5937446"/>
            <a:ext cx="1" cy="18180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97" name="Line"/>
          <p:cNvSpPr/>
          <p:nvPr/>
        </p:nvSpPr>
        <p:spPr>
          <a:xfrm flipV="1">
            <a:off x="3221922" y="5935893"/>
            <a:ext cx="1" cy="1833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98" name="Line"/>
          <p:cNvSpPr/>
          <p:nvPr/>
        </p:nvSpPr>
        <p:spPr>
          <a:xfrm flipV="1">
            <a:off x="4298345" y="5937446"/>
            <a:ext cx="1" cy="181804"/>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99" name="Line"/>
          <p:cNvSpPr/>
          <p:nvPr/>
        </p:nvSpPr>
        <p:spPr>
          <a:xfrm flipV="1">
            <a:off x="5361950" y="5935893"/>
            <a:ext cx="1" cy="1833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00" name="Line"/>
          <p:cNvSpPr/>
          <p:nvPr/>
        </p:nvSpPr>
        <p:spPr>
          <a:xfrm flipV="1">
            <a:off x="6797563" y="5935893"/>
            <a:ext cx="1" cy="1833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01" name="Line"/>
          <p:cNvSpPr/>
          <p:nvPr/>
        </p:nvSpPr>
        <p:spPr>
          <a:xfrm flipV="1">
            <a:off x="7900598" y="5935893"/>
            <a:ext cx="1" cy="18335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02" name="…"/>
          <p:cNvSpPr txBox="1"/>
          <p:nvPr/>
        </p:nvSpPr>
        <p:spPr>
          <a:xfrm>
            <a:off x="5970075" y="5994507"/>
            <a:ext cx="320601" cy="374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200">
                <a:solidFill>
                  <a:schemeClr val="accent1">
                    <a:hueOff val="114395"/>
                    <a:lumOff val="-24975"/>
                  </a:schemeClr>
                </a:solidFill>
              </a:defRPr>
            </a:lvl1pPr>
          </a:lstStyle>
          <a:p>
            <a:r>
              <a:rPr sz="2100"/>
              <a:t>…</a:t>
            </a:r>
          </a:p>
        </p:txBody>
      </p:sp>
      <p:sp>
        <p:nvSpPr>
          <p:cNvPr id="1203" name="Transformer Language Models"/>
          <p:cNvSpPr txBox="1">
            <a:spLocks noGrp="1"/>
          </p:cNvSpPr>
          <p:nvPr>
            <p:ph type="title"/>
          </p:nvPr>
        </p:nvSpPr>
        <p:spPr>
          <a:prstGeom prst="rect">
            <a:avLst/>
          </a:prstGeom>
        </p:spPr>
        <p:txBody>
          <a:bodyPr/>
          <a:lstStyle/>
          <a:p>
            <a:r>
              <a:t>Transformer Language Models</a:t>
            </a:r>
          </a:p>
        </p:txBody>
      </p:sp>
      <p:sp>
        <p:nvSpPr>
          <p:cNvPr id="1204" name="&lt;END&gt;"/>
          <p:cNvSpPr txBox="1"/>
          <p:nvPr/>
        </p:nvSpPr>
        <p:spPr>
          <a:xfrm>
            <a:off x="9560827" y="1626212"/>
            <a:ext cx="859210"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&lt;END&gt;</a:t>
            </a:r>
          </a:p>
        </p:txBody>
      </p:sp>
      <p:sp>
        <p:nvSpPr>
          <p:cNvPr id="1205" name="boat"/>
          <p:cNvSpPr txBox="1"/>
          <p:nvPr/>
        </p:nvSpPr>
        <p:spPr>
          <a:xfrm>
            <a:off x="8648399" y="1626212"/>
            <a:ext cx="55143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boat</a:t>
            </a:r>
          </a:p>
        </p:txBody>
      </p:sp>
      <p:sp>
        <p:nvSpPr>
          <p:cNvPr id="1206" name="sailed"/>
          <p:cNvSpPr txBox="1"/>
          <p:nvPr/>
        </p:nvSpPr>
        <p:spPr>
          <a:xfrm>
            <a:off x="1826792" y="1626212"/>
            <a:ext cx="67486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sailed</a:t>
            </a:r>
          </a:p>
        </p:txBody>
      </p:sp>
      <p:sp>
        <p:nvSpPr>
          <p:cNvPr id="1207" name="across"/>
          <p:cNvSpPr txBox="1"/>
          <p:nvPr/>
        </p:nvSpPr>
        <p:spPr>
          <a:xfrm>
            <a:off x="2863248" y="1626212"/>
            <a:ext cx="72135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across</a:t>
            </a:r>
          </a:p>
        </p:txBody>
      </p:sp>
      <p:sp>
        <p:nvSpPr>
          <p:cNvPr id="1208" name="oceans"/>
          <p:cNvSpPr txBox="1"/>
          <p:nvPr/>
        </p:nvSpPr>
        <p:spPr>
          <a:xfrm>
            <a:off x="3901610" y="1626212"/>
            <a:ext cx="79508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oceans</a:t>
            </a:r>
          </a:p>
        </p:txBody>
      </p:sp>
      <p:sp>
        <p:nvSpPr>
          <p:cNvPr id="1209" name="in"/>
          <p:cNvSpPr txBox="1"/>
          <p:nvPr/>
        </p:nvSpPr>
        <p:spPr>
          <a:xfrm>
            <a:off x="5238049" y="1626212"/>
            <a:ext cx="24365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in</a:t>
            </a:r>
          </a:p>
        </p:txBody>
      </p:sp>
      <p:sp>
        <p:nvSpPr>
          <p:cNvPr id="1210" name="bought"/>
          <p:cNvSpPr txBox="1"/>
          <p:nvPr/>
        </p:nvSpPr>
        <p:spPr>
          <a:xfrm>
            <a:off x="6379568" y="1626212"/>
            <a:ext cx="83997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bought</a:t>
            </a:r>
          </a:p>
        </p:txBody>
      </p:sp>
      <p:sp>
        <p:nvSpPr>
          <p:cNvPr id="1211" name="a"/>
          <p:cNvSpPr txBox="1"/>
          <p:nvPr/>
        </p:nvSpPr>
        <p:spPr>
          <a:xfrm>
            <a:off x="7810644" y="1626212"/>
            <a:ext cx="17472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a</a:t>
            </a:r>
          </a:p>
        </p:txBody>
      </p:sp>
      <p:sp>
        <p:nvSpPr>
          <p:cNvPr id="1212" name="Line"/>
          <p:cNvSpPr/>
          <p:nvPr/>
        </p:nvSpPr>
        <p:spPr>
          <a:xfrm flipV="1">
            <a:off x="9989224" y="1918022"/>
            <a:ext cx="1" cy="18539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13" name="Line"/>
          <p:cNvSpPr/>
          <p:nvPr/>
        </p:nvSpPr>
        <p:spPr>
          <a:xfrm flipV="1">
            <a:off x="8924548" y="1918022"/>
            <a:ext cx="1" cy="18539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14" name="Line"/>
          <p:cNvSpPr/>
          <p:nvPr/>
        </p:nvSpPr>
        <p:spPr>
          <a:xfrm flipV="1">
            <a:off x="2164549" y="1918022"/>
            <a:ext cx="1" cy="18539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15" name="Line"/>
          <p:cNvSpPr/>
          <p:nvPr/>
        </p:nvSpPr>
        <p:spPr>
          <a:xfrm flipV="1">
            <a:off x="3221922" y="1918022"/>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16" name="Line"/>
          <p:cNvSpPr/>
          <p:nvPr/>
        </p:nvSpPr>
        <p:spPr>
          <a:xfrm flipV="1">
            <a:off x="4298346" y="1918022"/>
            <a:ext cx="1" cy="18539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17" name="Line"/>
          <p:cNvSpPr/>
          <p:nvPr/>
        </p:nvSpPr>
        <p:spPr>
          <a:xfrm flipV="1">
            <a:off x="5361950" y="1918022"/>
            <a:ext cx="1" cy="185398"/>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18" name="Line"/>
          <p:cNvSpPr/>
          <p:nvPr/>
        </p:nvSpPr>
        <p:spPr>
          <a:xfrm flipV="1">
            <a:off x="6797563" y="1918022"/>
            <a:ext cx="1" cy="18539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19" name="Line"/>
          <p:cNvSpPr/>
          <p:nvPr/>
        </p:nvSpPr>
        <p:spPr>
          <a:xfrm flipV="1">
            <a:off x="7900599" y="1918022"/>
            <a:ext cx="1" cy="185397"/>
          </a:xfrm>
          <a:prstGeom prst="line">
            <a:avLst/>
          </a:prstGeom>
          <a:ln w="127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20" name="…"/>
          <p:cNvSpPr txBox="1"/>
          <p:nvPr/>
        </p:nvSpPr>
        <p:spPr>
          <a:xfrm>
            <a:off x="5838203" y="1603128"/>
            <a:ext cx="320601" cy="374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200">
                <a:solidFill>
                  <a:schemeClr val="accent5">
                    <a:hueOff val="-82419"/>
                    <a:satOff val="-9513"/>
                    <a:lumOff val="-16343"/>
                  </a:schemeClr>
                </a:solidFill>
              </a:defRPr>
            </a:lvl1pPr>
          </a:lstStyle>
          <a:p>
            <a:r>
              <a:rPr sz="2100"/>
              <a:t>…</a:t>
            </a:r>
          </a:p>
        </p:txBody>
      </p:sp>
      <p:grpSp>
        <p:nvGrpSpPr>
          <p:cNvPr id="1330" name="Group"/>
          <p:cNvGrpSpPr/>
          <p:nvPr/>
        </p:nvGrpSpPr>
        <p:grpSpPr>
          <a:xfrm>
            <a:off x="1783549" y="2097695"/>
            <a:ext cx="8586676" cy="3817099"/>
            <a:chOff x="0" y="0"/>
            <a:chExt cx="17173351" cy="7634197"/>
          </a:xfrm>
        </p:grpSpPr>
        <p:sp>
          <p:nvSpPr>
            <p:cNvPr id="1221" name="…"/>
            <p:cNvSpPr txBox="1"/>
            <p:nvPr/>
          </p:nvSpPr>
          <p:spPr>
            <a:xfrm>
              <a:off x="8251368" y="2703840"/>
              <a:ext cx="641202"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200"/>
              </a:lvl1pPr>
            </a:lstStyle>
            <a:p>
              <a:r>
                <a:rPr sz="2100"/>
                <a:t>…</a:t>
              </a:r>
            </a:p>
          </p:txBody>
        </p:sp>
        <p:sp>
          <p:nvSpPr>
            <p:cNvPr id="1222" name="Block"/>
            <p:cNvSpPr/>
            <p:nvPr/>
          </p:nvSpPr>
          <p:spPr>
            <a:xfrm>
              <a:off x="15649350" y="1410664"/>
              <a:ext cx="1524001" cy="939645"/>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23" name="Block"/>
            <p:cNvSpPr/>
            <p:nvPr/>
          </p:nvSpPr>
          <p:spPr>
            <a:xfrm>
              <a:off x="15649350" y="5347341"/>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24" name="Line"/>
            <p:cNvSpPr/>
            <p:nvPr/>
          </p:nvSpPr>
          <p:spPr>
            <a:xfrm flipH="1" flipV="1">
              <a:off x="16411350" y="6300219"/>
              <a:ext cx="1" cy="36671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25" name="Block"/>
            <p:cNvSpPr/>
            <p:nvPr/>
          </p:nvSpPr>
          <p:spPr>
            <a:xfrm>
              <a:off x="15649350" y="3953517"/>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26" name="Block"/>
            <p:cNvSpPr/>
            <p:nvPr/>
          </p:nvSpPr>
          <p:spPr>
            <a:xfrm>
              <a:off x="13519999" y="1410819"/>
              <a:ext cx="1524001" cy="939645"/>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27" name="Block"/>
            <p:cNvSpPr/>
            <p:nvPr/>
          </p:nvSpPr>
          <p:spPr>
            <a:xfrm>
              <a:off x="13519999" y="5347496"/>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28" name="Line"/>
            <p:cNvSpPr/>
            <p:nvPr/>
          </p:nvSpPr>
          <p:spPr>
            <a:xfrm flipV="1">
              <a:off x="14281999" y="6300219"/>
              <a:ext cx="1" cy="36671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29" name="Block"/>
            <p:cNvSpPr/>
            <p:nvPr/>
          </p:nvSpPr>
          <p:spPr>
            <a:xfrm>
              <a:off x="13519999" y="3953672"/>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30" name="Line"/>
            <p:cNvSpPr/>
            <p:nvPr/>
          </p:nvSpPr>
          <p:spPr>
            <a:xfrm flipV="1">
              <a:off x="14273618" y="6447211"/>
              <a:ext cx="453323" cy="21590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31" name="Block"/>
            <p:cNvSpPr/>
            <p:nvPr/>
          </p:nvSpPr>
          <p:spPr>
            <a:xfrm>
              <a:off x="0" y="1410819"/>
              <a:ext cx="1524000" cy="939645"/>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32" name="Block"/>
            <p:cNvSpPr/>
            <p:nvPr/>
          </p:nvSpPr>
          <p:spPr>
            <a:xfrm>
              <a:off x="0" y="5347496"/>
              <a:ext cx="1524000"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33" name="Line"/>
            <p:cNvSpPr/>
            <p:nvPr/>
          </p:nvSpPr>
          <p:spPr>
            <a:xfrm flipV="1">
              <a:off x="748595" y="6303325"/>
              <a:ext cx="1" cy="363609"/>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34" name="Block"/>
            <p:cNvSpPr/>
            <p:nvPr/>
          </p:nvSpPr>
          <p:spPr>
            <a:xfrm>
              <a:off x="0" y="3953672"/>
              <a:ext cx="1524000"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35" name="Line"/>
            <p:cNvSpPr/>
            <p:nvPr/>
          </p:nvSpPr>
          <p:spPr>
            <a:xfrm flipV="1">
              <a:off x="753761" y="6447211"/>
              <a:ext cx="453322" cy="21590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36" name="Block"/>
            <p:cNvSpPr/>
            <p:nvPr/>
          </p:nvSpPr>
          <p:spPr>
            <a:xfrm>
              <a:off x="2114745" y="1410819"/>
              <a:ext cx="1524001" cy="939645"/>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37" name="Block"/>
            <p:cNvSpPr/>
            <p:nvPr/>
          </p:nvSpPr>
          <p:spPr>
            <a:xfrm>
              <a:off x="2114745" y="5347496"/>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38" name="Line"/>
            <p:cNvSpPr/>
            <p:nvPr/>
          </p:nvSpPr>
          <p:spPr>
            <a:xfrm flipV="1">
              <a:off x="2876745" y="6300219"/>
              <a:ext cx="1" cy="36671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39" name="Block"/>
            <p:cNvSpPr/>
            <p:nvPr/>
          </p:nvSpPr>
          <p:spPr>
            <a:xfrm>
              <a:off x="2114745" y="3953672"/>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40" name="Line"/>
            <p:cNvSpPr/>
            <p:nvPr/>
          </p:nvSpPr>
          <p:spPr>
            <a:xfrm flipV="1">
              <a:off x="2866301" y="6447211"/>
              <a:ext cx="453323" cy="21590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41" name="Block"/>
            <p:cNvSpPr/>
            <p:nvPr/>
          </p:nvSpPr>
          <p:spPr>
            <a:xfrm>
              <a:off x="4267594" y="1410819"/>
              <a:ext cx="1524001" cy="939645"/>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42" name="Block"/>
            <p:cNvSpPr/>
            <p:nvPr/>
          </p:nvSpPr>
          <p:spPr>
            <a:xfrm>
              <a:off x="4267594" y="5347496"/>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43" name="Line"/>
            <p:cNvSpPr/>
            <p:nvPr/>
          </p:nvSpPr>
          <p:spPr>
            <a:xfrm flipV="1">
              <a:off x="5029593" y="6290625"/>
              <a:ext cx="1" cy="376309"/>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44" name="Block"/>
            <p:cNvSpPr/>
            <p:nvPr/>
          </p:nvSpPr>
          <p:spPr>
            <a:xfrm>
              <a:off x="4267594" y="3953672"/>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45" name="Line"/>
            <p:cNvSpPr/>
            <p:nvPr/>
          </p:nvSpPr>
          <p:spPr>
            <a:xfrm flipV="1">
              <a:off x="5035774" y="6447211"/>
              <a:ext cx="453322" cy="21590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46" name="Block"/>
            <p:cNvSpPr/>
            <p:nvPr/>
          </p:nvSpPr>
          <p:spPr>
            <a:xfrm>
              <a:off x="6394802" y="1410819"/>
              <a:ext cx="1524001" cy="939645"/>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47" name="Block"/>
            <p:cNvSpPr/>
            <p:nvPr/>
          </p:nvSpPr>
          <p:spPr>
            <a:xfrm>
              <a:off x="6394802" y="5347496"/>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48" name="Line"/>
            <p:cNvSpPr/>
            <p:nvPr/>
          </p:nvSpPr>
          <p:spPr>
            <a:xfrm flipV="1">
              <a:off x="7156801" y="6300219"/>
              <a:ext cx="1" cy="36671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49" name="Block"/>
            <p:cNvSpPr/>
            <p:nvPr/>
          </p:nvSpPr>
          <p:spPr>
            <a:xfrm>
              <a:off x="6394802" y="3953672"/>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50" name="Line"/>
            <p:cNvSpPr/>
            <p:nvPr/>
          </p:nvSpPr>
          <p:spPr>
            <a:xfrm flipV="1">
              <a:off x="7156038" y="6447211"/>
              <a:ext cx="453323" cy="21590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51" name="Line"/>
            <p:cNvSpPr/>
            <p:nvPr/>
          </p:nvSpPr>
          <p:spPr>
            <a:xfrm flipV="1">
              <a:off x="16411350" y="4927731"/>
              <a:ext cx="1" cy="369868"/>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52" name="Line"/>
            <p:cNvSpPr/>
            <p:nvPr/>
          </p:nvSpPr>
          <p:spPr>
            <a:xfrm flipV="1">
              <a:off x="14281999" y="4953131"/>
              <a:ext cx="1" cy="369868"/>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53" name="Line"/>
            <p:cNvSpPr/>
            <p:nvPr/>
          </p:nvSpPr>
          <p:spPr>
            <a:xfrm flipV="1">
              <a:off x="14270443" y="5062973"/>
              <a:ext cx="453323" cy="251363"/>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54" name="Line"/>
            <p:cNvSpPr/>
            <p:nvPr/>
          </p:nvSpPr>
          <p:spPr>
            <a:xfrm flipV="1">
              <a:off x="762000" y="4944161"/>
              <a:ext cx="1" cy="366625"/>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55" name="Line"/>
            <p:cNvSpPr/>
            <p:nvPr/>
          </p:nvSpPr>
          <p:spPr>
            <a:xfrm flipV="1">
              <a:off x="766461" y="5066855"/>
              <a:ext cx="453322" cy="2474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56" name="Line"/>
            <p:cNvSpPr/>
            <p:nvPr/>
          </p:nvSpPr>
          <p:spPr>
            <a:xfrm flipV="1">
              <a:off x="2876746" y="4945591"/>
              <a:ext cx="1" cy="369867"/>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57" name="Line"/>
            <p:cNvSpPr/>
            <p:nvPr/>
          </p:nvSpPr>
          <p:spPr>
            <a:xfrm flipV="1">
              <a:off x="2875826" y="5062973"/>
              <a:ext cx="453323" cy="251363"/>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58" name="Line"/>
            <p:cNvSpPr/>
            <p:nvPr/>
          </p:nvSpPr>
          <p:spPr>
            <a:xfrm flipV="1">
              <a:off x="5029593" y="4944161"/>
              <a:ext cx="1" cy="366625"/>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59" name="Line"/>
            <p:cNvSpPr/>
            <p:nvPr/>
          </p:nvSpPr>
          <p:spPr>
            <a:xfrm flipV="1">
              <a:off x="5032599" y="5066855"/>
              <a:ext cx="453322" cy="2474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60" name="Line"/>
            <p:cNvSpPr/>
            <p:nvPr/>
          </p:nvSpPr>
          <p:spPr>
            <a:xfrm flipV="1">
              <a:off x="7156802" y="4945591"/>
              <a:ext cx="1" cy="369867"/>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61" name="Line"/>
            <p:cNvSpPr/>
            <p:nvPr/>
          </p:nvSpPr>
          <p:spPr>
            <a:xfrm flipV="1">
              <a:off x="7152863" y="5062973"/>
              <a:ext cx="453323" cy="251363"/>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62" name="Line"/>
            <p:cNvSpPr/>
            <p:nvPr/>
          </p:nvSpPr>
          <p:spPr>
            <a:xfrm flipV="1">
              <a:off x="15745367" y="2381685"/>
              <a:ext cx="453322" cy="2220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63" name="Line"/>
            <p:cNvSpPr/>
            <p:nvPr/>
          </p:nvSpPr>
          <p:spPr>
            <a:xfrm flipV="1">
              <a:off x="13631607" y="2381685"/>
              <a:ext cx="453323" cy="2220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64" name="Line"/>
            <p:cNvSpPr/>
            <p:nvPr/>
          </p:nvSpPr>
          <p:spPr>
            <a:xfrm flipV="1">
              <a:off x="761999" y="2371027"/>
              <a:ext cx="1" cy="38349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65" name="Line"/>
            <p:cNvSpPr/>
            <p:nvPr/>
          </p:nvSpPr>
          <p:spPr>
            <a:xfrm flipV="1">
              <a:off x="2876746" y="2371027"/>
              <a:ext cx="1" cy="38349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66" name="Line"/>
            <p:cNvSpPr/>
            <p:nvPr/>
          </p:nvSpPr>
          <p:spPr>
            <a:xfrm flipV="1">
              <a:off x="2292235" y="2385567"/>
              <a:ext cx="453322" cy="2220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67" name="Line"/>
            <p:cNvSpPr/>
            <p:nvPr/>
          </p:nvSpPr>
          <p:spPr>
            <a:xfrm flipV="1">
              <a:off x="5029593" y="2371027"/>
              <a:ext cx="1" cy="38349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68" name="Line"/>
            <p:cNvSpPr/>
            <p:nvPr/>
          </p:nvSpPr>
          <p:spPr>
            <a:xfrm flipV="1">
              <a:off x="4427761" y="2385567"/>
              <a:ext cx="453323" cy="2220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69" name="Line"/>
            <p:cNvSpPr/>
            <p:nvPr/>
          </p:nvSpPr>
          <p:spPr>
            <a:xfrm flipV="1">
              <a:off x="7156802" y="2371027"/>
              <a:ext cx="1" cy="38349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70" name="Line"/>
            <p:cNvSpPr/>
            <p:nvPr/>
          </p:nvSpPr>
          <p:spPr>
            <a:xfrm flipV="1">
              <a:off x="6531173" y="2385567"/>
              <a:ext cx="453322" cy="2220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71" name="Line"/>
            <p:cNvSpPr/>
            <p:nvPr/>
          </p:nvSpPr>
          <p:spPr>
            <a:xfrm flipV="1">
              <a:off x="16411350" y="3564466"/>
              <a:ext cx="1" cy="369867"/>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72" name="Line"/>
            <p:cNvSpPr/>
            <p:nvPr/>
          </p:nvSpPr>
          <p:spPr>
            <a:xfrm flipV="1">
              <a:off x="14281999" y="3564466"/>
              <a:ext cx="1" cy="369867"/>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73" name="Line"/>
            <p:cNvSpPr/>
            <p:nvPr/>
          </p:nvSpPr>
          <p:spPr>
            <a:xfrm flipV="1">
              <a:off x="14270440" y="3719948"/>
              <a:ext cx="453323" cy="2093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74" name="Block"/>
            <p:cNvSpPr/>
            <p:nvPr/>
          </p:nvSpPr>
          <p:spPr>
            <a:xfrm>
              <a:off x="9266028" y="1410819"/>
              <a:ext cx="1524001" cy="939645"/>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75" name="Block"/>
            <p:cNvSpPr/>
            <p:nvPr/>
          </p:nvSpPr>
          <p:spPr>
            <a:xfrm>
              <a:off x="9266028" y="5347496"/>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76" name="Line"/>
            <p:cNvSpPr/>
            <p:nvPr/>
          </p:nvSpPr>
          <p:spPr>
            <a:xfrm flipV="1">
              <a:off x="10028028" y="6300219"/>
              <a:ext cx="1" cy="36671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77" name="Block"/>
            <p:cNvSpPr/>
            <p:nvPr/>
          </p:nvSpPr>
          <p:spPr>
            <a:xfrm>
              <a:off x="9266028" y="3953672"/>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78" name="Line"/>
            <p:cNvSpPr/>
            <p:nvPr/>
          </p:nvSpPr>
          <p:spPr>
            <a:xfrm flipV="1">
              <a:off x="10018983" y="6447211"/>
              <a:ext cx="453323" cy="21590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79" name="Line"/>
            <p:cNvSpPr/>
            <p:nvPr/>
          </p:nvSpPr>
          <p:spPr>
            <a:xfrm flipV="1">
              <a:off x="10015808" y="5062973"/>
              <a:ext cx="453323" cy="251363"/>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80" name="Line"/>
            <p:cNvSpPr/>
            <p:nvPr/>
          </p:nvSpPr>
          <p:spPr>
            <a:xfrm flipV="1">
              <a:off x="10028027" y="4947212"/>
              <a:ext cx="1" cy="366625"/>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81" name="Line"/>
            <p:cNvSpPr/>
            <p:nvPr/>
          </p:nvSpPr>
          <p:spPr>
            <a:xfrm flipV="1">
              <a:off x="10028028" y="2371027"/>
              <a:ext cx="1" cy="38349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82" name="Line"/>
            <p:cNvSpPr/>
            <p:nvPr/>
          </p:nvSpPr>
          <p:spPr>
            <a:xfrm flipV="1">
              <a:off x="9362155" y="2381685"/>
              <a:ext cx="453323" cy="2220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83" name="Line"/>
            <p:cNvSpPr/>
            <p:nvPr/>
          </p:nvSpPr>
          <p:spPr>
            <a:xfrm flipV="1">
              <a:off x="10015808" y="3719948"/>
              <a:ext cx="453323" cy="2093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84" name="Line"/>
            <p:cNvSpPr/>
            <p:nvPr/>
          </p:nvSpPr>
          <p:spPr>
            <a:xfrm flipV="1">
              <a:off x="10028028" y="3564466"/>
              <a:ext cx="1" cy="369867"/>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85" name="Line"/>
            <p:cNvSpPr/>
            <p:nvPr/>
          </p:nvSpPr>
          <p:spPr>
            <a:xfrm flipV="1">
              <a:off x="761999" y="3564466"/>
              <a:ext cx="1" cy="369867"/>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86" name="Line"/>
            <p:cNvSpPr/>
            <p:nvPr/>
          </p:nvSpPr>
          <p:spPr>
            <a:xfrm flipV="1">
              <a:off x="766461" y="3711130"/>
              <a:ext cx="453322" cy="2220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87" name="Line"/>
            <p:cNvSpPr/>
            <p:nvPr/>
          </p:nvSpPr>
          <p:spPr>
            <a:xfrm flipV="1">
              <a:off x="2876746" y="3564466"/>
              <a:ext cx="1" cy="369867"/>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88" name="Line"/>
            <p:cNvSpPr/>
            <p:nvPr/>
          </p:nvSpPr>
          <p:spPr>
            <a:xfrm flipV="1">
              <a:off x="2875826" y="3711130"/>
              <a:ext cx="453323" cy="2220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89" name="Line"/>
            <p:cNvSpPr/>
            <p:nvPr/>
          </p:nvSpPr>
          <p:spPr>
            <a:xfrm flipV="1">
              <a:off x="5029593" y="3564466"/>
              <a:ext cx="1" cy="369867"/>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90" name="Line"/>
            <p:cNvSpPr/>
            <p:nvPr/>
          </p:nvSpPr>
          <p:spPr>
            <a:xfrm flipV="1">
              <a:off x="5032599" y="3711130"/>
              <a:ext cx="453322" cy="2220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91" name="Line"/>
            <p:cNvSpPr/>
            <p:nvPr/>
          </p:nvSpPr>
          <p:spPr>
            <a:xfrm flipV="1">
              <a:off x="7156802" y="3564466"/>
              <a:ext cx="1" cy="369867"/>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92" name="Line"/>
            <p:cNvSpPr/>
            <p:nvPr/>
          </p:nvSpPr>
          <p:spPr>
            <a:xfrm flipV="1">
              <a:off x="7152863" y="3711130"/>
              <a:ext cx="453323" cy="2220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93" name="Block"/>
            <p:cNvSpPr/>
            <p:nvPr/>
          </p:nvSpPr>
          <p:spPr>
            <a:xfrm>
              <a:off x="11472099" y="1410819"/>
              <a:ext cx="1524001" cy="939645"/>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94" name="Block"/>
            <p:cNvSpPr/>
            <p:nvPr/>
          </p:nvSpPr>
          <p:spPr>
            <a:xfrm>
              <a:off x="11472099" y="5347496"/>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95" name="Line"/>
            <p:cNvSpPr/>
            <p:nvPr/>
          </p:nvSpPr>
          <p:spPr>
            <a:xfrm flipV="1">
              <a:off x="12234099" y="6300219"/>
              <a:ext cx="1" cy="36671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96" name="Block"/>
            <p:cNvSpPr/>
            <p:nvPr/>
          </p:nvSpPr>
          <p:spPr>
            <a:xfrm>
              <a:off x="11472099" y="3953672"/>
              <a:ext cx="1524001" cy="939644"/>
            </a:xfrm>
            <a:prstGeom prst="roundRect">
              <a:avLst>
                <a:gd name="adj" fmla="val 40541"/>
              </a:avLst>
            </a:prstGeom>
            <a:solidFill>
              <a:srgbClr val="929292">
                <a:alpha val="15977"/>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Block</a:t>
              </a:r>
            </a:p>
          </p:txBody>
        </p:sp>
        <p:sp>
          <p:nvSpPr>
            <p:cNvPr id="1297" name="Line"/>
            <p:cNvSpPr/>
            <p:nvPr/>
          </p:nvSpPr>
          <p:spPr>
            <a:xfrm flipV="1">
              <a:off x="12234100" y="4953131"/>
              <a:ext cx="1" cy="369868"/>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98" name="Line"/>
            <p:cNvSpPr/>
            <p:nvPr/>
          </p:nvSpPr>
          <p:spPr>
            <a:xfrm flipV="1">
              <a:off x="12228675" y="5062973"/>
              <a:ext cx="453322" cy="251363"/>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299" name="Line"/>
            <p:cNvSpPr/>
            <p:nvPr/>
          </p:nvSpPr>
          <p:spPr>
            <a:xfrm flipV="1">
              <a:off x="12231849" y="6447211"/>
              <a:ext cx="453322" cy="21590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00" name="Line"/>
            <p:cNvSpPr/>
            <p:nvPr/>
          </p:nvSpPr>
          <p:spPr>
            <a:xfrm flipV="1">
              <a:off x="11564439" y="2381685"/>
              <a:ext cx="453323" cy="2220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01" name="Line"/>
            <p:cNvSpPr/>
            <p:nvPr/>
          </p:nvSpPr>
          <p:spPr>
            <a:xfrm flipV="1">
              <a:off x="12234100" y="3564466"/>
              <a:ext cx="1" cy="369867"/>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02" name="Line"/>
            <p:cNvSpPr/>
            <p:nvPr/>
          </p:nvSpPr>
          <p:spPr>
            <a:xfrm flipV="1">
              <a:off x="12228675" y="3719948"/>
              <a:ext cx="453322" cy="209381"/>
            </a:xfrm>
            <a:prstGeom prst="line">
              <a:avLst/>
            </a:prstGeom>
            <a:noFill/>
            <a:ln w="127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03" name="Input"/>
            <p:cNvSpPr/>
            <p:nvPr/>
          </p:nvSpPr>
          <p:spPr>
            <a:xfrm>
              <a:off x="15649350" y="6694552"/>
              <a:ext cx="1524001" cy="939645"/>
            </a:xfrm>
            <a:prstGeom prst="roundRect">
              <a:avLst>
                <a:gd name="adj" fmla="val 0"/>
              </a:avLst>
            </a:prstGeom>
            <a:solidFill>
              <a:srgbClr val="5B96F8">
                <a:alpha val="46041"/>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Input</a:t>
              </a:r>
            </a:p>
          </p:txBody>
        </p:sp>
        <p:sp>
          <p:nvSpPr>
            <p:cNvPr id="1304" name="Input"/>
            <p:cNvSpPr/>
            <p:nvPr/>
          </p:nvSpPr>
          <p:spPr>
            <a:xfrm>
              <a:off x="13519999" y="6694552"/>
              <a:ext cx="1524001" cy="939645"/>
            </a:xfrm>
            <a:prstGeom prst="roundRect">
              <a:avLst>
                <a:gd name="adj" fmla="val 0"/>
              </a:avLst>
            </a:prstGeom>
            <a:solidFill>
              <a:srgbClr val="5B96F8">
                <a:alpha val="46041"/>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Input</a:t>
              </a:r>
            </a:p>
          </p:txBody>
        </p:sp>
        <p:sp>
          <p:nvSpPr>
            <p:cNvPr id="1305" name="Input"/>
            <p:cNvSpPr/>
            <p:nvPr/>
          </p:nvSpPr>
          <p:spPr>
            <a:xfrm>
              <a:off x="0" y="6694552"/>
              <a:ext cx="1524000" cy="939645"/>
            </a:xfrm>
            <a:prstGeom prst="roundRect">
              <a:avLst>
                <a:gd name="adj" fmla="val 0"/>
              </a:avLst>
            </a:prstGeom>
            <a:solidFill>
              <a:srgbClr val="5B96F8">
                <a:alpha val="46041"/>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Input</a:t>
              </a:r>
            </a:p>
          </p:txBody>
        </p:sp>
        <p:sp>
          <p:nvSpPr>
            <p:cNvPr id="1306" name="Input"/>
            <p:cNvSpPr/>
            <p:nvPr/>
          </p:nvSpPr>
          <p:spPr>
            <a:xfrm>
              <a:off x="2114745" y="6694552"/>
              <a:ext cx="1524001" cy="939645"/>
            </a:xfrm>
            <a:prstGeom prst="roundRect">
              <a:avLst>
                <a:gd name="adj" fmla="val 0"/>
              </a:avLst>
            </a:prstGeom>
            <a:solidFill>
              <a:srgbClr val="5B96F8">
                <a:alpha val="46041"/>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Input</a:t>
              </a:r>
            </a:p>
          </p:txBody>
        </p:sp>
        <p:sp>
          <p:nvSpPr>
            <p:cNvPr id="1307" name="Input"/>
            <p:cNvSpPr/>
            <p:nvPr/>
          </p:nvSpPr>
          <p:spPr>
            <a:xfrm>
              <a:off x="4267594" y="6694552"/>
              <a:ext cx="1524001" cy="939645"/>
            </a:xfrm>
            <a:prstGeom prst="roundRect">
              <a:avLst>
                <a:gd name="adj" fmla="val 0"/>
              </a:avLst>
            </a:prstGeom>
            <a:solidFill>
              <a:srgbClr val="5B96F8">
                <a:alpha val="46041"/>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Input</a:t>
              </a:r>
            </a:p>
          </p:txBody>
        </p:sp>
        <p:sp>
          <p:nvSpPr>
            <p:cNvPr id="1308" name="Input"/>
            <p:cNvSpPr/>
            <p:nvPr/>
          </p:nvSpPr>
          <p:spPr>
            <a:xfrm>
              <a:off x="6394802" y="6694552"/>
              <a:ext cx="1524001" cy="939645"/>
            </a:xfrm>
            <a:prstGeom prst="roundRect">
              <a:avLst>
                <a:gd name="adj" fmla="val 0"/>
              </a:avLst>
            </a:prstGeom>
            <a:solidFill>
              <a:srgbClr val="5B96F8">
                <a:alpha val="46041"/>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Input</a:t>
              </a:r>
            </a:p>
          </p:txBody>
        </p:sp>
        <p:sp>
          <p:nvSpPr>
            <p:cNvPr id="1309" name="Input"/>
            <p:cNvSpPr/>
            <p:nvPr/>
          </p:nvSpPr>
          <p:spPr>
            <a:xfrm>
              <a:off x="9266028" y="6694552"/>
              <a:ext cx="1524001" cy="939645"/>
            </a:xfrm>
            <a:prstGeom prst="roundRect">
              <a:avLst>
                <a:gd name="adj" fmla="val 0"/>
              </a:avLst>
            </a:prstGeom>
            <a:solidFill>
              <a:srgbClr val="5B96F8">
                <a:alpha val="46041"/>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Input</a:t>
              </a:r>
            </a:p>
          </p:txBody>
        </p:sp>
        <p:sp>
          <p:nvSpPr>
            <p:cNvPr id="1310" name="Input"/>
            <p:cNvSpPr/>
            <p:nvPr/>
          </p:nvSpPr>
          <p:spPr>
            <a:xfrm>
              <a:off x="11472099" y="6694552"/>
              <a:ext cx="1524001" cy="939645"/>
            </a:xfrm>
            <a:prstGeom prst="roundRect">
              <a:avLst>
                <a:gd name="adj" fmla="val 0"/>
              </a:avLst>
            </a:prstGeom>
            <a:solidFill>
              <a:srgbClr val="5B96F8">
                <a:alpha val="46041"/>
              </a:srgb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b="0">
                  <a:latin typeface="Avenir Heavy"/>
                  <a:ea typeface="Avenir Heavy"/>
                  <a:cs typeface="Avenir Heavy"/>
                  <a:sym typeface="Avenir Heavy"/>
                </a:defRPr>
              </a:lvl1pPr>
            </a:lstStyle>
            <a:p>
              <a:r>
                <a:rPr sz="1600"/>
                <a:t>Input</a:t>
              </a:r>
            </a:p>
          </p:txBody>
        </p:sp>
        <p:sp>
          <p:nvSpPr>
            <p:cNvPr id="1311" name="Output"/>
            <p:cNvSpPr/>
            <p:nvPr/>
          </p:nvSpPr>
          <p:spPr>
            <a:xfrm>
              <a:off x="15649350" y="0"/>
              <a:ext cx="1524001" cy="939644"/>
            </a:xfrm>
            <a:prstGeom prst="roundRect">
              <a:avLst>
                <a:gd name="adj" fmla="val 0"/>
              </a:avLst>
            </a:prstGeom>
            <a:solidFill>
              <a:schemeClr val="accent5">
                <a:alpha val="54228"/>
              </a:scheme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lvl1pPr>
            </a:lstStyle>
            <a:p>
              <a:r>
                <a:rPr sz="1600"/>
                <a:t>Output</a:t>
              </a:r>
            </a:p>
          </p:txBody>
        </p:sp>
        <p:sp>
          <p:nvSpPr>
            <p:cNvPr id="1312" name="Output"/>
            <p:cNvSpPr/>
            <p:nvPr/>
          </p:nvSpPr>
          <p:spPr>
            <a:xfrm>
              <a:off x="13519999" y="0"/>
              <a:ext cx="1524001" cy="939644"/>
            </a:xfrm>
            <a:prstGeom prst="roundRect">
              <a:avLst>
                <a:gd name="adj" fmla="val 0"/>
              </a:avLst>
            </a:prstGeom>
            <a:solidFill>
              <a:schemeClr val="accent5">
                <a:alpha val="54228"/>
              </a:scheme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lvl1pPr>
            </a:lstStyle>
            <a:p>
              <a:r>
                <a:rPr sz="1600"/>
                <a:t>Output</a:t>
              </a:r>
            </a:p>
          </p:txBody>
        </p:sp>
        <p:sp>
          <p:nvSpPr>
            <p:cNvPr id="1313" name="Output"/>
            <p:cNvSpPr/>
            <p:nvPr/>
          </p:nvSpPr>
          <p:spPr>
            <a:xfrm>
              <a:off x="0" y="0"/>
              <a:ext cx="1524000" cy="939644"/>
            </a:xfrm>
            <a:prstGeom prst="roundRect">
              <a:avLst>
                <a:gd name="adj" fmla="val 0"/>
              </a:avLst>
            </a:prstGeom>
            <a:solidFill>
              <a:schemeClr val="accent5">
                <a:alpha val="54228"/>
              </a:scheme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lvl1pPr>
            </a:lstStyle>
            <a:p>
              <a:r>
                <a:rPr sz="1600"/>
                <a:t>Output</a:t>
              </a:r>
            </a:p>
          </p:txBody>
        </p:sp>
        <p:sp>
          <p:nvSpPr>
            <p:cNvPr id="1314" name="Output"/>
            <p:cNvSpPr/>
            <p:nvPr/>
          </p:nvSpPr>
          <p:spPr>
            <a:xfrm>
              <a:off x="2114745" y="0"/>
              <a:ext cx="1524001" cy="939644"/>
            </a:xfrm>
            <a:prstGeom prst="roundRect">
              <a:avLst>
                <a:gd name="adj" fmla="val 0"/>
              </a:avLst>
            </a:prstGeom>
            <a:solidFill>
              <a:schemeClr val="accent5">
                <a:alpha val="54228"/>
              </a:scheme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lvl1pPr>
            </a:lstStyle>
            <a:p>
              <a:r>
                <a:rPr sz="1600"/>
                <a:t>Output</a:t>
              </a:r>
            </a:p>
          </p:txBody>
        </p:sp>
        <p:sp>
          <p:nvSpPr>
            <p:cNvPr id="1315" name="Output"/>
            <p:cNvSpPr/>
            <p:nvPr/>
          </p:nvSpPr>
          <p:spPr>
            <a:xfrm>
              <a:off x="4267594" y="0"/>
              <a:ext cx="1524001" cy="939644"/>
            </a:xfrm>
            <a:prstGeom prst="roundRect">
              <a:avLst>
                <a:gd name="adj" fmla="val 0"/>
              </a:avLst>
            </a:prstGeom>
            <a:solidFill>
              <a:schemeClr val="accent5">
                <a:alpha val="54228"/>
              </a:scheme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lvl1pPr>
            </a:lstStyle>
            <a:p>
              <a:r>
                <a:rPr sz="1600"/>
                <a:t>Output</a:t>
              </a:r>
            </a:p>
          </p:txBody>
        </p:sp>
        <p:sp>
          <p:nvSpPr>
            <p:cNvPr id="1316" name="Output"/>
            <p:cNvSpPr/>
            <p:nvPr/>
          </p:nvSpPr>
          <p:spPr>
            <a:xfrm>
              <a:off x="6394802" y="0"/>
              <a:ext cx="1524001" cy="939644"/>
            </a:xfrm>
            <a:prstGeom prst="roundRect">
              <a:avLst>
                <a:gd name="adj" fmla="val 0"/>
              </a:avLst>
            </a:prstGeom>
            <a:solidFill>
              <a:schemeClr val="accent5">
                <a:alpha val="54228"/>
              </a:scheme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lvl1pPr>
            </a:lstStyle>
            <a:p>
              <a:r>
                <a:rPr sz="1600"/>
                <a:t>Output</a:t>
              </a:r>
            </a:p>
          </p:txBody>
        </p:sp>
        <p:sp>
          <p:nvSpPr>
            <p:cNvPr id="1317" name="Output"/>
            <p:cNvSpPr/>
            <p:nvPr/>
          </p:nvSpPr>
          <p:spPr>
            <a:xfrm>
              <a:off x="9266028" y="0"/>
              <a:ext cx="1524001" cy="939644"/>
            </a:xfrm>
            <a:prstGeom prst="roundRect">
              <a:avLst>
                <a:gd name="adj" fmla="val 0"/>
              </a:avLst>
            </a:prstGeom>
            <a:solidFill>
              <a:schemeClr val="accent5">
                <a:alpha val="54228"/>
              </a:scheme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lvl1pPr>
            </a:lstStyle>
            <a:p>
              <a:r>
                <a:rPr sz="1600"/>
                <a:t>Output</a:t>
              </a:r>
            </a:p>
          </p:txBody>
        </p:sp>
        <p:sp>
          <p:nvSpPr>
            <p:cNvPr id="1318" name="Output"/>
            <p:cNvSpPr/>
            <p:nvPr/>
          </p:nvSpPr>
          <p:spPr>
            <a:xfrm>
              <a:off x="11472099" y="0"/>
              <a:ext cx="1524001" cy="939644"/>
            </a:xfrm>
            <a:prstGeom prst="roundRect">
              <a:avLst>
                <a:gd name="adj" fmla="val 0"/>
              </a:avLst>
            </a:prstGeom>
            <a:solidFill>
              <a:schemeClr val="accent5">
                <a:alpha val="54228"/>
              </a:schemeClr>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lvl1pPr>
            </a:lstStyle>
            <a:p>
              <a:r>
                <a:rPr sz="1600"/>
                <a:t>Output</a:t>
              </a:r>
            </a:p>
          </p:txBody>
        </p:sp>
        <p:sp>
          <p:nvSpPr>
            <p:cNvPr id="1319" name="Line"/>
            <p:cNvSpPr/>
            <p:nvPr/>
          </p:nvSpPr>
          <p:spPr>
            <a:xfrm flipH="1" flipV="1">
              <a:off x="16411350" y="981349"/>
              <a:ext cx="1" cy="366713"/>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20" name="Line"/>
            <p:cNvSpPr/>
            <p:nvPr/>
          </p:nvSpPr>
          <p:spPr>
            <a:xfrm flipV="1">
              <a:off x="14281999" y="981349"/>
              <a:ext cx="1" cy="366713"/>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21" name="Line"/>
            <p:cNvSpPr/>
            <p:nvPr/>
          </p:nvSpPr>
          <p:spPr>
            <a:xfrm flipV="1">
              <a:off x="753641" y="981349"/>
              <a:ext cx="1" cy="366713"/>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22" name="Line"/>
            <p:cNvSpPr/>
            <p:nvPr/>
          </p:nvSpPr>
          <p:spPr>
            <a:xfrm flipV="1">
              <a:off x="2876745" y="981349"/>
              <a:ext cx="1" cy="366713"/>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23" name="Line"/>
            <p:cNvSpPr/>
            <p:nvPr/>
          </p:nvSpPr>
          <p:spPr>
            <a:xfrm flipV="1">
              <a:off x="5029594" y="981349"/>
              <a:ext cx="1" cy="366713"/>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24" name="Line"/>
            <p:cNvSpPr/>
            <p:nvPr/>
          </p:nvSpPr>
          <p:spPr>
            <a:xfrm flipV="1">
              <a:off x="7156801" y="981349"/>
              <a:ext cx="1" cy="366713"/>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25" name="Line"/>
            <p:cNvSpPr/>
            <p:nvPr/>
          </p:nvSpPr>
          <p:spPr>
            <a:xfrm flipV="1">
              <a:off x="10028028" y="981349"/>
              <a:ext cx="1" cy="366713"/>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26" name="Line"/>
            <p:cNvSpPr/>
            <p:nvPr/>
          </p:nvSpPr>
          <p:spPr>
            <a:xfrm flipV="1">
              <a:off x="12234099" y="981349"/>
              <a:ext cx="1" cy="366713"/>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27" name="Line"/>
            <p:cNvSpPr/>
            <p:nvPr/>
          </p:nvSpPr>
          <p:spPr>
            <a:xfrm flipV="1">
              <a:off x="12234100" y="2371027"/>
              <a:ext cx="1" cy="38349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28" name="Line"/>
            <p:cNvSpPr/>
            <p:nvPr/>
          </p:nvSpPr>
          <p:spPr>
            <a:xfrm flipV="1">
              <a:off x="14281999" y="2371027"/>
              <a:ext cx="1" cy="38349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329" name="Line"/>
            <p:cNvSpPr/>
            <p:nvPr/>
          </p:nvSpPr>
          <p:spPr>
            <a:xfrm flipV="1">
              <a:off x="16411350" y="2371027"/>
              <a:ext cx="1" cy="383494"/>
            </a:xfrm>
            <a:prstGeom prst="line">
              <a:avLst/>
            </a:prstGeom>
            <a:noFill/>
            <a:ln w="127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1331" name="(Radford et al., 2018, 2019)"/>
          <p:cNvSpPr txBox="1"/>
          <p:nvPr/>
        </p:nvSpPr>
        <p:spPr>
          <a:xfrm>
            <a:off x="9602322" y="6553942"/>
            <a:ext cx="1223092"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b="0">
                <a:latin typeface="+mj-lt"/>
                <a:ea typeface="+mj-ea"/>
                <a:cs typeface="+mj-cs"/>
                <a:sym typeface="Avenir Book"/>
              </a:defRPr>
            </a:pPr>
            <a:r>
              <a:rPr sz="700"/>
              <a:t>(</a:t>
            </a:r>
            <a:r>
              <a:rPr sz="700">
                <a:latin typeface="Avenir Heavy"/>
                <a:ea typeface="Avenir Heavy"/>
                <a:cs typeface="Avenir Heavy"/>
                <a:sym typeface="Avenir Heavy"/>
              </a:rPr>
              <a:t>Radford et al., 2018, 2019</a:t>
            </a:r>
            <a:r>
              <a:rPr sz="700"/>
              <a:t>)</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3" name="Line"/>
          <p:cNvSpPr/>
          <p:nvPr/>
        </p:nvSpPr>
        <p:spPr>
          <a:xfrm flipV="1">
            <a:off x="10027197" y="5518150"/>
            <a:ext cx="1" cy="281571"/>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34" name="Line"/>
          <p:cNvSpPr/>
          <p:nvPr/>
        </p:nvSpPr>
        <p:spPr>
          <a:xfrm flipV="1">
            <a:off x="8969470" y="5518150"/>
            <a:ext cx="1" cy="281571"/>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35" name="&lt;END&gt;"/>
          <p:cNvSpPr txBox="1"/>
          <p:nvPr/>
        </p:nvSpPr>
        <p:spPr>
          <a:xfrm>
            <a:off x="9590558" y="3030110"/>
            <a:ext cx="859210"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&lt;END&gt;</a:t>
            </a:r>
          </a:p>
        </p:txBody>
      </p:sp>
      <p:sp>
        <p:nvSpPr>
          <p:cNvPr id="1336" name="boat"/>
          <p:cNvSpPr txBox="1"/>
          <p:nvPr/>
        </p:nvSpPr>
        <p:spPr>
          <a:xfrm>
            <a:off x="8680357" y="3030110"/>
            <a:ext cx="55143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boat</a:t>
            </a:r>
          </a:p>
        </p:txBody>
      </p:sp>
      <p:sp>
        <p:nvSpPr>
          <p:cNvPr id="1337" name="sailed"/>
          <p:cNvSpPr txBox="1"/>
          <p:nvPr/>
        </p:nvSpPr>
        <p:spPr>
          <a:xfrm>
            <a:off x="1859976" y="3030110"/>
            <a:ext cx="67486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sailed</a:t>
            </a:r>
          </a:p>
        </p:txBody>
      </p:sp>
      <p:sp>
        <p:nvSpPr>
          <p:cNvPr id="1338" name="across"/>
          <p:cNvSpPr txBox="1"/>
          <p:nvPr/>
        </p:nvSpPr>
        <p:spPr>
          <a:xfrm>
            <a:off x="2892618" y="3030110"/>
            <a:ext cx="72135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across</a:t>
            </a:r>
          </a:p>
        </p:txBody>
      </p:sp>
      <p:sp>
        <p:nvSpPr>
          <p:cNvPr id="1339" name="oceans"/>
          <p:cNvSpPr txBox="1"/>
          <p:nvPr/>
        </p:nvSpPr>
        <p:spPr>
          <a:xfrm>
            <a:off x="3921365" y="3030110"/>
            <a:ext cx="79508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oceans</a:t>
            </a:r>
          </a:p>
        </p:txBody>
      </p:sp>
      <p:sp>
        <p:nvSpPr>
          <p:cNvPr id="1340" name="in"/>
          <p:cNvSpPr txBox="1"/>
          <p:nvPr/>
        </p:nvSpPr>
        <p:spPr>
          <a:xfrm>
            <a:off x="5246859" y="3030110"/>
            <a:ext cx="24365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in</a:t>
            </a:r>
          </a:p>
        </p:txBody>
      </p:sp>
      <p:sp>
        <p:nvSpPr>
          <p:cNvPr id="1341" name="bought"/>
          <p:cNvSpPr txBox="1"/>
          <p:nvPr/>
        </p:nvSpPr>
        <p:spPr>
          <a:xfrm>
            <a:off x="6409298" y="3030110"/>
            <a:ext cx="83997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bought</a:t>
            </a:r>
          </a:p>
        </p:txBody>
      </p:sp>
      <p:sp>
        <p:nvSpPr>
          <p:cNvPr id="1342" name="a"/>
          <p:cNvSpPr txBox="1"/>
          <p:nvPr/>
        </p:nvSpPr>
        <p:spPr>
          <a:xfrm>
            <a:off x="7801217" y="3030110"/>
            <a:ext cx="17472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a</a:t>
            </a:r>
          </a:p>
        </p:txBody>
      </p:sp>
      <p:sp>
        <p:nvSpPr>
          <p:cNvPr id="1343" name="…"/>
          <p:cNvSpPr txBox="1"/>
          <p:nvPr/>
        </p:nvSpPr>
        <p:spPr>
          <a:xfrm>
            <a:off x="5867934" y="3007026"/>
            <a:ext cx="320601" cy="374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200">
                <a:solidFill>
                  <a:schemeClr val="accent5">
                    <a:hueOff val="-82419"/>
                    <a:satOff val="-9513"/>
                    <a:lumOff val="-16343"/>
                  </a:schemeClr>
                </a:solidFill>
              </a:defRPr>
            </a:lvl1pPr>
          </a:lstStyle>
          <a:p>
            <a:r>
              <a:rPr sz="2100"/>
              <a:t>…</a:t>
            </a:r>
          </a:p>
        </p:txBody>
      </p:sp>
      <p:sp>
        <p:nvSpPr>
          <p:cNvPr id="1344" name="Transformer Language Models"/>
          <p:cNvSpPr txBox="1">
            <a:spLocks noGrp="1"/>
          </p:cNvSpPr>
          <p:nvPr>
            <p:ph type="title"/>
          </p:nvPr>
        </p:nvSpPr>
        <p:spPr>
          <a:prstGeom prst="rect">
            <a:avLst/>
          </a:prstGeom>
        </p:spPr>
        <p:txBody>
          <a:bodyPr/>
          <a:lstStyle/>
          <a:p>
            <a:r>
              <a:t>Transformer Language Models</a:t>
            </a:r>
          </a:p>
        </p:txBody>
      </p:sp>
      <p:sp>
        <p:nvSpPr>
          <p:cNvPr id="1345" name="boat"/>
          <p:cNvSpPr txBox="1"/>
          <p:nvPr/>
        </p:nvSpPr>
        <p:spPr>
          <a:xfrm>
            <a:off x="9741110" y="5785275"/>
            <a:ext cx="55143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boat</a:t>
            </a:r>
          </a:p>
        </p:txBody>
      </p:sp>
      <p:sp>
        <p:nvSpPr>
          <p:cNvPr id="1346" name="a"/>
          <p:cNvSpPr txBox="1"/>
          <p:nvPr/>
        </p:nvSpPr>
        <p:spPr>
          <a:xfrm>
            <a:off x="8882898" y="5785275"/>
            <a:ext cx="17472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a:t>
            </a:r>
          </a:p>
        </p:txBody>
      </p:sp>
      <p:sp>
        <p:nvSpPr>
          <p:cNvPr id="1347" name="bought"/>
          <p:cNvSpPr txBox="1"/>
          <p:nvPr/>
        </p:nvSpPr>
        <p:spPr>
          <a:xfrm>
            <a:off x="7516311" y="5785275"/>
            <a:ext cx="83997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bought</a:t>
            </a:r>
          </a:p>
        </p:txBody>
      </p:sp>
      <p:sp>
        <p:nvSpPr>
          <p:cNvPr id="1348" name="He"/>
          <p:cNvSpPr txBox="1"/>
          <p:nvPr/>
        </p:nvSpPr>
        <p:spPr>
          <a:xfrm>
            <a:off x="6631990" y="5785275"/>
            <a:ext cx="35586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He</a:t>
            </a:r>
          </a:p>
        </p:txBody>
      </p:sp>
      <p:sp>
        <p:nvSpPr>
          <p:cNvPr id="1349" name="Line"/>
          <p:cNvSpPr/>
          <p:nvPr/>
        </p:nvSpPr>
        <p:spPr>
          <a:xfrm flipV="1">
            <a:off x="4309468" y="5518150"/>
            <a:ext cx="1" cy="279401"/>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50" name="Allen"/>
          <p:cNvSpPr txBox="1"/>
          <p:nvPr/>
        </p:nvSpPr>
        <p:spPr>
          <a:xfrm>
            <a:off x="1892235" y="5785275"/>
            <a:ext cx="60272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Allen</a:t>
            </a:r>
          </a:p>
        </p:txBody>
      </p:sp>
      <p:sp>
        <p:nvSpPr>
          <p:cNvPr id="1351" name="sailed"/>
          <p:cNvSpPr txBox="1"/>
          <p:nvPr/>
        </p:nvSpPr>
        <p:spPr>
          <a:xfrm>
            <a:off x="2959314" y="5785275"/>
            <a:ext cx="67486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sailed</a:t>
            </a:r>
          </a:p>
        </p:txBody>
      </p:sp>
      <p:sp>
        <p:nvSpPr>
          <p:cNvPr id="1352" name="across"/>
          <p:cNvSpPr txBox="1"/>
          <p:nvPr/>
        </p:nvSpPr>
        <p:spPr>
          <a:xfrm>
            <a:off x="4009374" y="5785275"/>
            <a:ext cx="72135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across</a:t>
            </a:r>
          </a:p>
        </p:txBody>
      </p:sp>
      <p:sp>
        <p:nvSpPr>
          <p:cNvPr id="1353" name="oceans"/>
          <p:cNvSpPr txBox="1"/>
          <p:nvPr/>
        </p:nvSpPr>
        <p:spPr>
          <a:xfrm>
            <a:off x="5001945" y="5785275"/>
            <a:ext cx="79508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oceans</a:t>
            </a:r>
          </a:p>
        </p:txBody>
      </p:sp>
      <p:sp>
        <p:nvSpPr>
          <p:cNvPr id="1354" name="Line"/>
          <p:cNvSpPr/>
          <p:nvPr/>
        </p:nvSpPr>
        <p:spPr>
          <a:xfrm flipV="1">
            <a:off x="2182033" y="5519266"/>
            <a:ext cx="1" cy="28119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55" name="Line"/>
          <p:cNvSpPr/>
          <p:nvPr/>
        </p:nvSpPr>
        <p:spPr>
          <a:xfrm flipV="1">
            <a:off x="3239761" y="5518150"/>
            <a:ext cx="1" cy="282310"/>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56" name="…"/>
          <p:cNvSpPr txBox="1"/>
          <p:nvPr/>
        </p:nvSpPr>
        <p:spPr>
          <a:xfrm>
            <a:off x="5991739" y="5675717"/>
            <a:ext cx="320601" cy="374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200">
                <a:solidFill>
                  <a:schemeClr val="accent1">
                    <a:hueOff val="114395"/>
                    <a:lumOff val="-24975"/>
                  </a:schemeClr>
                </a:solidFill>
              </a:defRPr>
            </a:lvl1pPr>
          </a:lstStyle>
          <a:p>
            <a:r>
              <a:rPr sz="2100"/>
              <a:t>…</a:t>
            </a:r>
          </a:p>
        </p:txBody>
      </p:sp>
      <p:sp>
        <p:nvSpPr>
          <p:cNvPr id="1357" name="Line"/>
          <p:cNvSpPr/>
          <p:nvPr/>
        </p:nvSpPr>
        <p:spPr>
          <a:xfrm flipV="1">
            <a:off x="5359230" y="5518150"/>
            <a:ext cx="1" cy="279400"/>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58" name="Line"/>
          <p:cNvSpPr/>
          <p:nvPr/>
        </p:nvSpPr>
        <p:spPr>
          <a:xfrm flipV="1">
            <a:off x="6815103" y="5518150"/>
            <a:ext cx="1" cy="279400"/>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59" name="Line"/>
          <p:cNvSpPr/>
          <p:nvPr/>
        </p:nvSpPr>
        <p:spPr>
          <a:xfrm flipV="1">
            <a:off x="7878980" y="5518150"/>
            <a:ext cx="1" cy="279400"/>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1362" name="Group"/>
          <p:cNvGrpSpPr/>
          <p:nvPr/>
        </p:nvGrpSpPr>
        <p:grpSpPr>
          <a:xfrm>
            <a:off x="1763194" y="3771876"/>
            <a:ext cx="8665612" cy="1742889"/>
            <a:chOff x="0" y="0"/>
            <a:chExt cx="17331222" cy="3485775"/>
          </a:xfrm>
        </p:grpSpPr>
        <p:pic>
          <p:nvPicPr>
            <p:cNvPr id="1360" name="Image" descr="Image"/>
            <p:cNvPicPr>
              <a:picLocks noChangeAspect="1"/>
            </p:cNvPicPr>
            <p:nvPr/>
          </p:nvPicPr>
          <p:blipFill>
            <a:blip r:embed="rId2"/>
            <a:srcRect l="920" t="34547" r="922" b="46989"/>
            <a:stretch>
              <a:fillRect/>
            </a:stretch>
          </p:blipFill>
          <p:spPr>
            <a:xfrm>
              <a:off x="44" y="11"/>
              <a:ext cx="17331135" cy="3485754"/>
            </a:xfrm>
            <a:custGeom>
              <a:avLst/>
              <a:gdLst/>
              <a:ahLst/>
              <a:cxnLst>
                <a:cxn ang="0">
                  <a:pos x="wd2" y="hd2"/>
                </a:cxn>
                <a:cxn ang="5400000">
                  <a:pos x="wd2" y="hd2"/>
                </a:cxn>
                <a:cxn ang="10800000">
                  <a:pos x="wd2" y="hd2"/>
                </a:cxn>
                <a:cxn ang="16200000">
                  <a:pos x="wd2" y="hd2"/>
                </a:cxn>
              </a:cxnLst>
              <a:rect l="0" t="0" r="r" b="b"/>
              <a:pathLst>
                <a:path w="21600" h="21598" extrusionOk="0">
                  <a:moveTo>
                    <a:pt x="1781" y="0"/>
                  </a:moveTo>
                  <a:cubicBezTo>
                    <a:pt x="1258" y="0"/>
                    <a:pt x="945" y="-1"/>
                    <a:pt x="736" y="433"/>
                  </a:cubicBezTo>
                  <a:cubicBezTo>
                    <a:pt x="434" y="978"/>
                    <a:pt x="197" y="2159"/>
                    <a:pt x="87" y="3657"/>
                  </a:cubicBezTo>
                  <a:cubicBezTo>
                    <a:pt x="0" y="4696"/>
                    <a:pt x="0" y="6255"/>
                    <a:pt x="0" y="8853"/>
                  </a:cubicBezTo>
                  <a:lnTo>
                    <a:pt x="0" y="12745"/>
                  </a:lnTo>
                  <a:cubicBezTo>
                    <a:pt x="0" y="15343"/>
                    <a:pt x="0" y="16902"/>
                    <a:pt x="87" y="17941"/>
                  </a:cubicBezTo>
                  <a:cubicBezTo>
                    <a:pt x="197" y="19439"/>
                    <a:pt x="434" y="20620"/>
                    <a:pt x="736" y="21165"/>
                  </a:cubicBezTo>
                  <a:cubicBezTo>
                    <a:pt x="945" y="21599"/>
                    <a:pt x="1258" y="21598"/>
                    <a:pt x="1781" y="21598"/>
                  </a:cubicBezTo>
                  <a:lnTo>
                    <a:pt x="19820" y="21598"/>
                  </a:lnTo>
                  <a:cubicBezTo>
                    <a:pt x="20342" y="21598"/>
                    <a:pt x="20655" y="21599"/>
                    <a:pt x="20864" y="21165"/>
                  </a:cubicBezTo>
                  <a:cubicBezTo>
                    <a:pt x="21166" y="20620"/>
                    <a:pt x="21403" y="19439"/>
                    <a:pt x="21513" y="17941"/>
                  </a:cubicBezTo>
                  <a:cubicBezTo>
                    <a:pt x="21600" y="16902"/>
                    <a:pt x="21600" y="15343"/>
                    <a:pt x="21600" y="12745"/>
                  </a:cubicBezTo>
                  <a:lnTo>
                    <a:pt x="21600" y="8853"/>
                  </a:lnTo>
                  <a:cubicBezTo>
                    <a:pt x="21600" y="6255"/>
                    <a:pt x="21600" y="4696"/>
                    <a:pt x="21513" y="3657"/>
                  </a:cubicBezTo>
                  <a:cubicBezTo>
                    <a:pt x="21403" y="2159"/>
                    <a:pt x="21166" y="978"/>
                    <a:pt x="20864" y="433"/>
                  </a:cubicBezTo>
                  <a:cubicBezTo>
                    <a:pt x="20655" y="-1"/>
                    <a:pt x="20342" y="0"/>
                    <a:pt x="19820" y="0"/>
                  </a:cubicBezTo>
                  <a:lnTo>
                    <a:pt x="1781" y="0"/>
                  </a:lnTo>
                  <a:close/>
                </a:path>
              </a:pathLst>
            </a:custGeom>
            <a:ln w="12700" cap="flat">
              <a:noFill/>
              <a:miter lim="400000"/>
            </a:ln>
            <a:effectLst/>
          </p:spPr>
        </p:pic>
        <p:sp>
          <p:nvSpPr>
            <p:cNvPr id="1361" name="Rounded Rectangle"/>
            <p:cNvSpPr/>
            <p:nvPr/>
          </p:nvSpPr>
          <p:spPr>
            <a:xfrm>
              <a:off x="0" y="0"/>
              <a:ext cx="17331223" cy="3485776"/>
            </a:xfrm>
            <a:prstGeom prst="roundRect">
              <a:avLst>
                <a:gd name="adj" fmla="val 26810"/>
              </a:avLst>
            </a:prstGeom>
            <a:solidFill>
              <a:srgbClr val="D5D5D5">
                <a:alpha val="85057"/>
              </a:srgbClr>
            </a:solidFill>
            <a:ln w="12700" cap="flat">
              <a:solidFill>
                <a:srgbClr val="000000"/>
              </a:solidFill>
              <a:prstDash val="solid"/>
              <a:miter lim="400000"/>
            </a:ln>
            <a:effectLst/>
          </p:spPr>
          <p:txBody>
            <a:bodyPr wrap="square" lIns="22205" tIns="22205" rIns="22205" bIns="22205" numCol="1" anchor="ctr">
              <a:noAutofit/>
            </a:bodyPr>
            <a:lstStyle/>
            <a:p>
              <a:pPr defTabSz="2282031">
                <a:defRPr sz="15400" b="0">
                  <a:solidFill>
                    <a:srgbClr val="FFFFFF"/>
                  </a:solidFill>
                  <a:latin typeface="+mj-lt"/>
                  <a:ea typeface="+mj-ea"/>
                  <a:cs typeface="+mj-cs"/>
                  <a:sym typeface="Avenir Book"/>
                </a:defRPr>
              </a:pPr>
              <a:endParaRPr sz="7700"/>
            </a:p>
          </p:txBody>
        </p:sp>
      </p:grpSp>
      <p:sp>
        <p:nvSpPr>
          <p:cNvPr id="1363" name="Language Model"/>
          <p:cNvSpPr txBox="1"/>
          <p:nvPr/>
        </p:nvSpPr>
        <p:spPr>
          <a:xfrm>
            <a:off x="3655695" y="4232952"/>
            <a:ext cx="4820230"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4564062">
              <a:defRPr sz="10000" b="0">
                <a:latin typeface="+mj-lt"/>
                <a:ea typeface="+mj-ea"/>
                <a:cs typeface="+mj-cs"/>
                <a:sym typeface="Avenir Book"/>
              </a:defRPr>
            </a:lvl1pPr>
          </a:lstStyle>
          <a:p>
            <a:r>
              <a:rPr sz="5000"/>
              <a:t>Language Model</a:t>
            </a:r>
          </a:p>
        </p:txBody>
      </p:sp>
      <p:sp>
        <p:nvSpPr>
          <p:cNvPr id="1364" name="Trained to generate the next word given a set of preceding words"/>
          <p:cNvSpPr txBox="1"/>
          <p:nvPr/>
        </p:nvSpPr>
        <p:spPr>
          <a:xfrm>
            <a:off x="1407788" y="1615879"/>
            <a:ext cx="9559103" cy="412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marL="449970" indent="-449970" algn="l">
              <a:spcBef>
                <a:spcPts val="1000"/>
              </a:spcBef>
              <a:buSzPct val="125000"/>
              <a:buChar char="-"/>
              <a:defRPr sz="4700" b="0">
                <a:latin typeface="+mj-lt"/>
                <a:ea typeface="+mj-ea"/>
                <a:cs typeface="+mj-cs"/>
                <a:sym typeface="Avenir Book"/>
              </a:defRPr>
            </a:lvl1pPr>
          </a:lstStyle>
          <a:p>
            <a:r>
              <a:rPr sz="2350"/>
              <a:t>Trained to generate the next word given a set of preceding words</a:t>
            </a:r>
          </a:p>
        </p:txBody>
      </p:sp>
      <p:sp>
        <p:nvSpPr>
          <p:cNvPr id="1365" name="Line"/>
          <p:cNvSpPr/>
          <p:nvPr/>
        </p:nvSpPr>
        <p:spPr>
          <a:xfrm flipV="1">
            <a:off x="10031282" y="3358990"/>
            <a:ext cx="1" cy="383171"/>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66" name="Line"/>
          <p:cNvSpPr/>
          <p:nvPr/>
        </p:nvSpPr>
        <p:spPr>
          <a:xfrm flipV="1">
            <a:off x="8973555" y="3358990"/>
            <a:ext cx="1" cy="383171"/>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67" name="Line"/>
          <p:cNvSpPr/>
          <p:nvPr/>
        </p:nvSpPr>
        <p:spPr>
          <a:xfrm flipV="1">
            <a:off x="4313552" y="3358990"/>
            <a:ext cx="1" cy="383171"/>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68" name="Line"/>
          <p:cNvSpPr/>
          <p:nvPr/>
        </p:nvSpPr>
        <p:spPr>
          <a:xfrm flipV="1">
            <a:off x="2186118" y="3360107"/>
            <a:ext cx="1" cy="382055"/>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69" name="Line"/>
          <p:cNvSpPr/>
          <p:nvPr/>
        </p:nvSpPr>
        <p:spPr>
          <a:xfrm flipV="1">
            <a:off x="3243846" y="3358990"/>
            <a:ext cx="1" cy="383171"/>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70" name="Line"/>
          <p:cNvSpPr/>
          <p:nvPr/>
        </p:nvSpPr>
        <p:spPr>
          <a:xfrm flipV="1">
            <a:off x="5363314" y="3358990"/>
            <a:ext cx="1" cy="383171"/>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71" name="Line"/>
          <p:cNvSpPr/>
          <p:nvPr/>
        </p:nvSpPr>
        <p:spPr>
          <a:xfrm flipV="1">
            <a:off x="6819188" y="3358990"/>
            <a:ext cx="1" cy="383171"/>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72" name="Line"/>
          <p:cNvSpPr/>
          <p:nvPr/>
        </p:nvSpPr>
        <p:spPr>
          <a:xfrm flipV="1">
            <a:off x="7883065" y="3358990"/>
            <a:ext cx="1" cy="383171"/>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Tree>
  </p:cSld>
  <p:clrMapOvr>
    <a:masterClrMapping/>
  </p:clrMapOvr>
  <mc:AlternateContent xmlns:mc="http://schemas.openxmlformats.org/markup-compatibility/2006">
    <mc:Choice xmlns:p14="http://schemas.microsoft.com/office/powerpoint/2010/main" Requires="p14">
      <p:transition spd="slow" p14:dur="2000">
        <p:dissolve/>
      </p:transition>
    </mc:Choice>
    <mc:Fallback>
      <p:transition spd="slow">
        <p:dissolv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 name="head entity"/>
          <p:cNvSpPr txBox="1"/>
          <p:nvPr/>
        </p:nvSpPr>
        <p:spPr>
          <a:xfrm>
            <a:off x="2911535" y="5013421"/>
            <a:ext cx="1173358" cy="3218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lvl1pPr algn="l" defTabSz="4564062">
              <a:defRPr sz="3600" b="0">
                <a:solidFill>
                  <a:schemeClr val="accent1">
                    <a:hueOff val="114395"/>
                    <a:lumOff val="-24975"/>
                  </a:schemeClr>
                </a:solidFill>
                <a:latin typeface="Avenir Heavy"/>
                <a:ea typeface="Avenir Heavy"/>
                <a:cs typeface="Avenir Heavy"/>
                <a:sym typeface="Avenir Heavy"/>
              </a:defRPr>
            </a:lvl1pPr>
          </a:lstStyle>
          <a:p>
            <a:pPr>
              <a:defRPr>
                <a:latin typeface="+mj-lt"/>
                <a:ea typeface="+mj-ea"/>
                <a:cs typeface="+mj-cs"/>
                <a:sym typeface="Avenir Book"/>
              </a:defRPr>
            </a:pPr>
            <a:r>
              <a:rPr sz="1800"/>
              <a:t>head entity</a:t>
            </a:r>
          </a:p>
        </p:txBody>
      </p:sp>
      <p:sp>
        <p:nvSpPr>
          <p:cNvPr id="1375" name="Line"/>
          <p:cNvSpPr/>
          <p:nvPr/>
        </p:nvSpPr>
        <p:spPr>
          <a:xfrm>
            <a:off x="2689167" y="4866368"/>
            <a:ext cx="1710963" cy="1"/>
          </a:xfrm>
          <a:prstGeom prst="line">
            <a:avLst/>
          </a:prstGeom>
          <a:ln w="50800">
            <a:solidFill>
              <a:schemeClr val="accent1">
                <a:hueOff val="114395"/>
                <a:lumOff val="-24975"/>
              </a:schemeClr>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376" name="&lt;requires&gt;"/>
          <p:cNvSpPr txBox="1"/>
          <p:nvPr/>
        </p:nvSpPr>
        <p:spPr>
          <a:xfrm>
            <a:off x="5740917" y="3264854"/>
            <a:ext cx="124553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6">
                    <a:hueOff val="-146070"/>
                    <a:satOff val="-10048"/>
                    <a:lumOff val="-30626"/>
                  </a:schemeClr>
                </a:solidFill>
                <a:latin typeface="Avenir Heavy"/>
                <a:ea typeface="Avenir Heavy"/>
                <a:cs typeface="Avenir Heavy"/>
                <a:sym typeface="Avenir Heavy"/>
              </a:defRPr>
            </a:lvl1pPr>
          </a:lstStyle>
          <a:p>
            <a:r>
              <a:rPr sz="1800"/>
              <a:t>&lt;requires&gt;</a:t>
            </a:r>
          </a:p>
        </p:txBody>
      </p:sp>
      <p:sp>
        <p:nvSpPr>
          <p:cNvPr id="1377" name="relation"/>
          <p:cNvSpPr txBox="1"/>
          <p:nvPr/>
        </p:nvSpPr>
        <p:spPr>
          <a:xfrm>
            <a:off x="5921734" y="2765995"/>
            <a:ext cx="801461" cy="3218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lvl1pPr algn="l" defTabSz="4564062">
              <a:defRPr sz="3600" b="0">
                <a:solidFill>
                  <a:schemeClr val="accent6">
                    <a:hueOff val="-146070"/>
                    <a:satOff val="-10048"/>
                    <a:lumOff val="-30626"/>
                  </a:schemeClr>
                </a:solidFill>
                <a:latin typeface="Avenir Heavy"/>
                <a:ea typeface="Avenir Heavy"/>
                <a:cs typeface="Avenir Heavy"/>
                <a:sym typeface="Avenir Heavy"/>
              </a:defRPr>
            </a:lvl1pPr>
          </a:lstStyle>
          <a:p>
            <a:pPr>
              <a:defRPr>
                <a:latin typeface="+mj-lt"/>
                <a:ea typeface="+mj-ea"/>
                <a:cs typeface="+mj-cs"/>
                <a:sym typeface="Avenir Book"/>
              </a:defRPr>
            </a:pPr>
            <a:r>
              <a:rPr sz="1800"/>
              <a:t>relation</a:t>
            </a:r>
          </a:p>
        </p:txBody>
      </p:sp>
      <p:sp>
        <p:nvSpPr>
          <p:cNvPr id="1378" name="Line"/>
          <p:cNvSpPr/>
          <p:nvPr/>
        </p:nvSpPr>
        <p:spPr>
          <a:xfrm flipV="1">
            <a:off x="5855403" y="3176361"/>
            <a:ext cx="1000896" cy="1"/>
          </a:xfrm>
          <a:prstGeom prst="line">
            <a:avLst/>
          </a:prstGeom>
          <a:ln w="50800">
            <a:solidFill>
              <a:schemeClr val="accent6">
                <a:hueOff val="-146070"/>
                <a:satOff val="-10048"/>
                <a:lumOff val="-30626"/>
              </a:schemeClr>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379" name="Line"/>
          <p:cNvSpPr/>
          <p:nvPr/>
        </p:nvSpPr>
        <p:spPr>
          <a:xfrm>
            <a:off x="8311573" y="4866368"/>
            <a:ext cx="1730013" cy="1"/>
          </a:xfrm>
          <a:prstGeom prst="line">
            <a:avLst/>
          </a:prstGeom>
          <a:ln w="50800">
            <a:solidFill>
              <a:schemeClr val="accent5">
                <a:hueOff val="-82419"/>
                <a:satOff val="-9513"/>
                <a:lumOff val="-16343"/>
              </a:schemeClr>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380" name="tail entity"/>
          <p:cNvSpPr txBox="1"/>
          <p:nvPr/>
        </p:nvSpPr>
        <p:spPr>
          <a:xfrm>
            <a:off x="8613067" y="5013421"/>
            <a:ext cx="955349" cy="3218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lvl1pPr algn="l" defTabSz="4564062">
              <a:defRPr sz="3600" b="0">
                <a:solidFill>
                  <a:schemeClr val="accent5">
                    <a:hueOff val="-82419"/>
                    <a:satOff val="-9513"/>
                    <a:lumOff val="-16343"/>
                  </a:schemeClr>
                </a:solidFill>
                <a:latin typeface="Avenir Heavy"/>
                <a:ea typeface="Avenir Heavy"/>
                <a:cs typeface="Avenir Heavy"/>
                <a:sym typeface="Avenir Heavy"/>
              </a:defRPr>
            </a:lvl1pPr>
          </a:lstStyle>
          <a:p>
            <a:pPr>
              <a:defRPr>
                <a:latin typeface="+mj-lt"/>
                <a:ea typeface="+mj-ea"/>
                <a:cs typeface="+mj-cs"/>
                <a:sym typeface="Avenir Book"/>
              </a:defRPr>
            </a:pPr>
            <a:r>
              <a:rPr sz="1800"/>
              <a:t>tail entity</a:t>
            </a:r>
          </a:p>
        </p:txBody>
      </p:sp>
      <p:sp>
        <p:nvSpPr>
          <p:cNvPr id="1381" name="Structure of Knowledge Tuple"/>
          <p:cNvSpPr txBox="1">
            <a:spLocks noGrp="1"/>
          </p:cNvSpPr>
          <p:nvPr>
            <p:ph type="title"/>
          </p:nvPr>
        </p:nvSpPr>
        <p:spPr>
          <a:prstGeom prst="rect">
            <a:avLst/>
          </a:prstGeom>
        </p:spPr>
        <p:txBody>
          <a:bodyPr/>
          <a:lstStyle/>
          <a:p>
            <a:r>
              <a:t>Structure of Knowledge Tuple</a:t>
            </a:r>
          </a:p>
        </p:txBody>
      </p:sp>
      <p:sp>
        <p:nvSpPr>
          <p:cNvPr id="1382" name="Circle"/>
          <p:cNvSpPr/>
          <p:nvPr/>
        </p:nvSpPr>
        <p:spPr>
          <a:xfrm>
            <a:off x="2689167" y="2849744"/>
            <a:ext cx="1710963" cy="1710963"/>
          </a:xfrm>
          <a:prstGeom prst="ellipse">
            <a:avLst/>
          </a:prstGeom>
          <a:solidFill>
            <a:schemeClr val="accent1">
              <a:hueOff val="114395"/>
              <a:lumOff val="-24975"/>
            </a:schemeClr>
          </a:solidFill>
          <a:ln w="381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83" name="Circle"/>
          <p:cNvSpPr/>
          <p:nvPr/>
        </p:nvSpPr>
        <p:spPr>
          <a:xfrm>
            <a:off x="8321098" y="2849744"/>
            <a:ext cx="1710963" cy="1710963"/>
          </a:xfrm>
          <a:prstGeom prst="ellipse">
            <a:avLst/>
          </a:prstGeom>
          <a:solidFill>
            <a:schemeClr val="accent5">
              <a:hueOff val="-82419"/>
              <a:satOff val="-9513"/>
              <a:lumOff val="-16343"/>
            </a:schemeClr>
          </a:solidFill>
          <a:ln w="381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84" name="Line"/>
          <p:cNvSpPr/>
          <p:nvPr/>
        </p:nvSpPr>
        <p:spPr>
          <a:xfrm>
            <a:off x="4395289" y="3705225"/>
            <a:ext cx="3921125" cy="0"/>
          </a:xfrm>
          <a:prstGeom prst="line">
            <a:avLst/>
          </a:prstGeom>
          <a:ln w="63500">
            <a:solidFill>
              <a:schemeClr val="accent6">
                <a:hueOff val="-146070"/>
                <a:satOff val="-10048"/>
                <a:lumOff val="-30626"/>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85" name="person"/>
          <p:cNvSpPr txBox="1"/>
          <p:nvPr/>
        </p:nvSpPr>
        <p:spPr>
          <a:xfrm>
            <a:off x="2861332" y="3404191"/>
            <a:ext cx="79669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rgbClr val="FFFFFF"/>
                </a:solidFill>
                <a:latin typeface="Avenir Heavy"/>
                <a:ea typeface="Avenir Heavy"/>
                <a:cs typeface="Avenir Heavy"/>
                <a:sym typeface="Avenir Heavy"/>
              </a:defRPr>
            </a:lvl1pPr>
          </a:lstStyle>
          <a:p>
            <a:r>
              <a:rPr sz="1800"/>
              <a:t>person</a:t>
            </a:r>
          </a:p>
        </p:txBody>
      </p:sp>
      <p:sp>
        <p:nvSpPr>
          <p:cNvPr id="1386" name="sails"/>
          <p:cNvSpPr txBox="1"/>
          <p:nvPr/>
        </p:nvSpPr>
        <p:spPr>
          <a:xfrm>
            <a:off x="3706717" y="3404191"/>
            <a:ext cx="49853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rgbClr val="FFFFFF"/>
                </a:solidFill>
                <a:latin typeface="Avenir Heavy"/>
                <a:ea typeface="Avenir Heavy"/>
                <a:cs typeface="Avenir Heavy"/>
                <a:sym typeface="Avenir Heavy"/>
              </a:defRPr>
            </a:lvl1pPr>
          </a:lstStyle>
          <a:p>
            <a:r>
              <a:rPr sz="1800"/>
              <a:t>sails</a:t>
            </a:r>
          </a:p>
        </p:txBody>
      </p:sp>
      <p:sp>
        <p:nvSpPr>
          <p:cNvPr id="1387" name="across"/>
          <p:cNvSpPr txBox="1"/>
          <p:nvPr/>
        </p:nvSpPr>
        <p:spPr>
          <a:xfrm>
            <a:off x="2802576" y="3734754"/>
            <a:ext cx="72135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rgbClr val="FFFFFF"/>
                </a:solidFill>
                <a:latin typeface="Avenir Heavy"/>
                <a:ea typeface="Avenir Heavy"/>
                <a:cs typeface="Avenir Heavy"/>
                <a:sym typeface="Avenir Heavy"/>
              </a:defRPr>
            </a:lvl1pPr>
          </a:lstStyle>
          <a:p>
            <a:r>
              <a:rPr sz="1800"/>
              <a:t>across</a:t>
            </a:r>
          </a:p>
        </p:txBody>
      </p:sp>
      <p:sp>
        <p:nvSpPr>
          <p:cNvPr id="1388" name="oceans"/>
          <p:cNvSpPr txBox="1"/>
          <p:nvPr/>
        </p:nvSpPr>
        <p:spPr>
          <a:xfrm>
            <a:off x="3560870" y="3734754"/>
            <a:ext cx="79508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rgbClr val="FFFFFF"/>
                </a:solidFill>
                <a:latin typeface="Avenir Heavy"/>
                <a:ea typeface="Avenir Heavy"/>
                <a:cs typeface="Avenir Heavy"/>
                <a:sym typeface="Avenir Heavy"/>
              </a:defRPr>
            </a:lvl1pPr>
          </a:lstStyle>
          <a:p>
            <a:r>
              <a:rPr sz="1800"/>
              <a:t>oceans</a:t>
            </a:r>
          </a:p>
        </p:txBody>
      </p:sp>
      <p:sp>
        <p:nvSpPr>
          <p:cNvPr id="1389" name="boat"/>
          <p:cNvSpPr txBox="1"/>
          <p:nvPr/>
        </p:nvSpPr>
        <p:spPr>
          <a:xfrm>
            <a:off x="9275971" y="3541079"/>
            <a:ext cx="55143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rgbClr val="FFFFFF"/>
                </a:solidFill>
                <a:latin typeface="Avenir Heavy"/>
                <a:ea typeface="Avenir Heavy"/>
                <a:cs typeface="Avenir Heavy"/>
                <a:sym typeface="Avenir Heavy"/>
              </a:defRPr>
            </a:lvl1pPr>
          </a:lstStyle>
          <a:p>
            <a:r>
              <a:rPr sz="1800"/>
              <a:t>boat</a:t>
            </a:r>
          </a:p>
        </p:txBody>
      </p:sp>
      <p:sp>
        <p:nvSpPr>
          <p:cNvPr id="1390" name="buy"/>
          <p:cNvSpPr txBox="1"/>
          <p:nvPr/>
        </p:nvSpPr>
        <p:spPr>
          <a:xfrm>
            <a:off x="8573058" y="3541079"/>
            <a:ext cx="45044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rgbClr val="FFFFFF"/>
                </a:solidFill>
                <a:latin typeface="Avenir Heavy"/>
                <a:ea typeface="Avenir Heavy"/>
                <a:cs typeface="Avenir Heavy"/>
                <a:sym typeface="Avenir Heavy"/>
              </a:defRPr>
            </a:lvl1pPr>
          </a:lstStyle>
          <a:p>
            <a:r>
              <a:rPr sz="1800"/>
              <a:t>buy</a:t>
            </a:r>
          </a:p>
        </p:txBody>
      </p:sp>
      <p:sp>
        <p:nvSpPr>
          <p:cNvPr id="1391" name="a"/>
          <p:cNvSpPr txBox="1"/>
          <p:nvPr/>
        </p:nvSpPr>
        <p:spPr>
          <a:xfrm>
            <a:off x="9056899" y="3541079"/>
            <a:ext cx="174728"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rgbClr val="FFFFFF"/>
                </a:solidFill>
                <a:latin typeface="Avenir Heavy"/>
                <a:ea typeface="Avenir Heavy"/>
                <a:cs typeface="Avenir Heavy"/>
                <a:sym typeface="Avenir Heavy"/>
              </a:defRPr>
            </a:lvl1pPr>
          </a:lstStyle>
          <a:p>
            <a:r>
              <a:rPr sz="1800"/>
              <a:t>a</a:t>
            </a:r>
          </a:p>
        </p:txBody>
      </p:sp>
      <p:sp>
        <p:nvSpPr>
          <p:cNvPr id="1392" name="(entity to generate)"/>
          <p:cNvSpPr txBox="1"/>
          <p:nvPr/>
        </p:nvSpPr>
        <p:spPr>
          <a:xfrm>
            <a:off x="8177705" y="5486477"/>
            <a:ext cx="1981271" cy="3218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lvl1pPr algn="l" defTabSz="4564062">
              <a:defRPr sz="3600" b="0">
                <a:latin typeface="+mj-lt"/>
                <a:ea typeface="+mj-ea"/>
                <a:cs typeface="+mj-cs"/>
                <a:sym typeface="Avenir Book"/>
              </a:defRPr>
            </a:lvl1pPr>
          </a:lstStyle>
          <a:p>
            <a:r>
              <a:rPr sz="1800"/>
              <a:t>(entity to generate)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7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37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137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37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376"/>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13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383"/>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1389"/>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1391"/>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iterate>
                                    <p:tmAbs val="0"/>
                                  </p:iterate>
                                  <p:childTnLst>
                                    <p:set>
                                      <p:cBhvr>
                                        <p:cTn id="35" fill="hold"/>
                                        <p:tgtEl>
                                          <p:spTgt spid="1390"/>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iterate>
                                    <p:tmAbs val="0"/>
                                  </p:iterate>
                                  <p:childTnLst>
                                    <p:set>
                                      <p:cBhvr>
                                        <p:cTn id="38" fill="hold"/>
                                        <p:tgtEl>
                                          <p:spTgt spid="1379"/>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1380"/>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iterate>
                                    <p:tmAbs val="0"/>
                                  </p:iterate>
                                  <p:childTnLst>
                                    <p:set>
                                      <p:cBhvr>
                                        <p:cTn id="44" fill="hold"/>
                                        <p:tgtEl>
                                          <p:spTgt spid="1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4" grpId="0" animBg="1" advAuto="0"/>
      <p:bldP spid="1375" grpId="0" animBg="1" advAuto="0"/>
      <p:bldP spid="1376" grpId="0" animBg="1" advAuto="0"/>
      <p:bldP spid="1377" grpId="0" animBg="1" advAuto="0"/>
      <p:bldP spid="1378" grpId="0" animBg="1" advAuto="0"/>
      <p:bldP spid="1379" grpId="0" animBg="1" advAuto="0"/>
      <p:bldP spid="1380" grpId="0" animBg="1" advAuto="0"/>
      <p:bldP spid="1383" grpId="0" animBg="1" advAuto="0"/>
      <p:bldP spid="1384" grpId="0" animBg="1" advAuto="0"/>
      <p:bldP spid="1389" grpId="0" animBg="1" advAuto="0"/>
      <p:bldP spid="1390" grpId="0" animBg="1" advAuto="0"/>
      <p:bldP spid="1391" grpId="0" animBg="1" advAuto="0"/>
      <p:bldP spid="1392"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B2F6C-2AB6-494E-A0BA-020C87163EFA}"/>
              </a:ext>
            </a:extLst>
          </p:cNvPr>
          <p:cNvSpPr>
            <a:spLocks noGrp="1"/>
          </p:cNvSpPr>
          <p:nvPr>
            <p:ph type="ctrTitle"/>
          </p:nvPr>
        </p:nvSpPr>
        <p:spPr>
          <a:xfrm>
            <a:off x="276225" y="2235200"/>
            <a:ext cx="5181600" cy="2387600"/>
          </a:xfrm>
        </p:spPr>
        <p:txBody>
          <a:bodyPr anchor="ctr">
            <a:normAutofit/>
          </a:bodyPr>
          <a:lstStyle/>
          <a:p>
            <a:pPr algn="l"/>
            <a:r>
              <a:rPr lang="en-US" sz="5000" dirty="0"/>
              <a:t>Commonsense resources</a:t>
            </a:r>
          </a:p>
        </p:txBody>
      </p:sp>
      <p:pic>
        <p:nvPicPr>
          <p:cNvPr id="5" name="Picture 4">
            <a:extLst>
              <a:ext uri="{FF2B5EF4-FFF2-40B4-BE49-F238E27FC236}">
                <a16:creationId xmlns:a16="http://schemas.microsoft.com/office/drawing/2014/main" id="{BE33A970-A897-42EC-A752-AC9F927C4B6B}"/>
              </a:ext>
            </a:extLst>
          </p:cNvPr>
          <p:cNvPicPr>
            <a:picLocks noChangeAspect="1"/>
          </p:cNvPicPr>
          <p:nvPr/>
        </p:nvPicPr>
        <p:blipFill rotWithShape="1">
          <a:blip r:embed="rId3">
            <a:extLst>
              <a:ext uri="{28A0092B-C50C-407E-A947-70E740481C1C}">
                <a14:useLocalDpi xmlns:a14="http://schemas.microsoft.com/office/drawing/2010/main" val="0"/>
              </a:ext>
            </a:extLst>
          </a:blip>
          <a:srcRect l="27072" t="9603" r="22913" b="9603"/>
          <a:stretch/>
        </p:blipFill>
        <p:spPr>
          <a:xfrm>
            <a:off x="5457825" y="0"/>
            <a:ext cx="6734175" cy="6858000"/>
          </a:xfrm>
          <a:prstGeom prst="rect">
            <a:avLst/>
          </a:prstGeom>
          <a:solidFill>
            <a:schemeClr val="bg1"/>
          </a:solidFill>
          <a:ln w="3175">
            <a:noFill/>
          </a:ln>
          <a:effectLst>
            <a:innerShdw blurRad="63500" dist="50800" dir="10800000">
              <a:prstClr val="black">
                <a:alpha val="50000"/>
              </a:prstClr>
            </a:innerShdw>
          </a:effectLst>
        </p:spPr>
      </p:pic>
    </p:spTree>
    <p:extLst>
      <p:ext uri="{BB962C8B-B14F-4D97-AF65-F5344CB8AC3E}">
        <p14:creationId xmlns:p14="http://schemas.microsoft.com/office/powerpoint/2010/main" val="15195052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 name="person"/>
          <p:cNvSpPr txBox="1"/>
          <p:nvPr/>
        </p:nvSpPr>
        <p:spPr>
          <a:xfrm>
            <a:off x="2404638" y="5650876"/>
            <a:ext cx="79669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person</a:t>
            </a:r>
          </a:p>
        </p:txBody>
      </p:sp>
      <p:sp>
        <p:nvSpPr>
          <p:cNvPr id="1395" name="sails"/>
          <p:cNvSpPr txBox="1"/>
          <p:nvPr/>
        </p:nvSpPr>
        <p:spPr>
          <a:xfrm>
            <a:off x="3653455" y="5649518"/>
            <a:ext cx="49853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sails</a:t>
            </a:r>
          </a:p>
        </p:txBody>
      </p:sp>
      <p:sp>
        <p:nvSpPr>
          <p:cNvPr id="1396" name="across"/>
          <p:cNvSpPr txBox="1"/>
          <p:nvPr/>
        </p:nvSpPr>
        <p:spPr>
          <a:xfrm>
            <a:off x="4616646" y="5650876"/>
            <a:ext cx="72135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across</a:t>
            </a:r>
          </a:p>
        </p:txBody>
      </p:sp>
      <p:sp>
        <p:nvSpPr>
          <p:cNvPr id="1397" name="oceans"/>
          <p:cNvSpPr txBox="1"/>
          <p:nvPr/>
        </p:nvSpPr>
        <p:spPr>
          <a:xfrm>
            <a:off x="5609217" y="5649518"/>
            <a:ext cx="79508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oceans</a:t>
            </a:r>
          </a:p>
        </p:txBody>
      </p:sp>
      <p:sp>
        <p:nvSpPr>
          <p:cNvPr id="1398" name="head entity"/>
          <p:cNvSpPr txBox="1"/>
          <p:nvPr/>
        </p:nvSpPr>
        <p:spPr>
          <a:xfrm>
            <a:off x="3737143" y="6201116"/>
            <a:ext cx="1173358" cy="3218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lvl1pPr algn="l" defTabSz="4564062">
              <a:defRPr sz="3600" b="0">
                <a:solidFill>
                  <a:schemeClr val="accent1">
                    <a:hueOff val="114395"/>
                    <a:lumOff val="-24975"/>
                  </a:schemeClr>
                </a:solidFill>
                <a:latin typeface="Avenir Heavy"/>
                <a:ea typeface="Avenir Heavy"/>
                <a:cs typeface="Avenir Heavy"/>
                <a:sym typeface="Avenir Heavy"/>
              </a:defRPr>
            </a:lvl1pPr>
          </a:lstStyle>
          <a:p>
            <a:pPr>
              <a:defRPr>
                <a:latin typeface="+mj-lt"/>
                <a:ea typeface="+mj-ea"/>
                <a:cs typeface="+mj-cs"/>
                <a:sym typeface="Avenir Book"/>
              </a:defRPr>
            </a:pPr>
            <a:r>
              <a:rPr sz="1800"/>
              <a:t>head entity</a:t>
            </a:r>
          </a:p>
        </p:txBody>
      </p:sp>
      <p:sp>
        <p:nvSpPr>
          <p:cNvPr id="1399" name="Line"/>
          <p:cNvSpPr/>
          <p:nvPr/>
        </p:nvSpPr>
        <p:spPr>
          <a:xfrm flipV="1">
            <a:off x="2353638" y="6122138"/>
            <a:ext cx="4033237" cy="1"/>
          </a:xfrm>
          <a:prstGeom prst="line">
            <a:avLst/>
          </a:prstGeom>
          <a:ln w="50800">
            <a:solidFill>
              <a:schemeClr val="accent1">
                <a:hueOff val="114395"/>
                <a:lumOff val="-24975"/>
              </a:schemeClr>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grpSp>
        <p:nvGrpSpPr>
          <p:cNvPr id="1405" name="Group"/>
          <p:cNvGrpSpPr/>
          <p:nvPr/>
        </p:nvGrpSpPr>
        <p:grpSpPr>
          <a:xfrm>
            <a:off x="2819092" y="5314634"/>
            <a:ext cx="4644189" cy="348457"/>
            <a:chOff x="0" y="0"/>
            <a:chExt cx="9288377" cy="696912"/>
          </a:xfrm>
        </p:grpSpPr>
        <p:sp>
          <p:nvSpPr>
            <p:cNvPr id="1400" name="Line"/>
            <p:cNvSpPr/>
            <p:nvPr/>
          </p:nvSpPr>
          <p:spPr>
            <a:xfrm flipV="1">
              <a:off x="-1" y="-1"/>
              <a:ext cx="2" cy="69691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01" name="Line"/>
            <p:cNvSpPr/>
            <p:nvPr/>
          </p:nvSpPr>
          <p:spPr>
            <a:xfrm flipV="1">
              <a:off x="2115455" y="0"/>
              <a:ext cx="1" cy="696913"/>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02" name="Line"/>
            <p:cNvSpPr/>
            <p:nvPr/>
          </p:nvSpPr>
          <p:spPr>
            <a:xfrm flipV="1">
              <a:off x="4240736" y="-1"/>
              <a:ext cx="1" cy="69691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03" name="Line"/>
            <p:cNvSpPr/>
            <p:nvPr/>
          </p:nvSpPr>
          <p:spPr>
            <a:xfrm flipV="1">
              <a:off x="6354392" y="0"/>
              <a:ext cx="1" cy="696913"/>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04" name="Line"/>
            <p:cNvSpPr/>
            <p:nvPr/>
          </p:nvSpPr>
          <p:spPr>
            <a:xfrm flipV="1">
              <a:off x="9288377" y="0"/>
              <a:ext cx="1" cy="696913"/>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1406" name="&lt;requires&gt;"/>
          <p:cNvSpPr txBox="1"/>
          <p:nvPr/>
        </p:nvSpPr>
        <p:spPr>
          <a:xfrm>
            <a:off x="6856321" y="5649713"/>
            <a:ext cx="124553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6">
                    <a:hueOff val="-146070"/>
                    <a:satOff val="-10048"/>
                    <a:lumOff val="-30626"/>
                  </a:schemeClr>
                </a:solidFill>
                <a:latin typeface="Avenir Heavy"/>
                <a:ea typeface="Avenir Heavy"/>
                <a:cs typeface="Avenir Heavy"/>
                <a:sym typeface="Avenir Heavy"/>
              </a:defRPr>
            </a:lvl1pPr>
          </a:lstStyle>
          <a:p>
            <a:r>
              <a:rPr sz="1800"/>
              <a:t>&lt;requires&gt;</a:t>
            </a:r>
          </a:p>
        </p:txBody>
      </p:sp>
      <p:sp>
        <p:nvSpPr>
          <p:cNvPr id="1407" name="relation"/>
          <p:cNvSpPr txBox="1"/>
          <p:nvPr/>
        </p:nvSpPr>
        <p:spPr>
          <a:xfrm>
            <a:off x="7051264" y="6201116"/>
            <a:ext cx="801461" cy="3218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lvl1pPr algn="l" defTabSz="4564062">
              <a:defRPr sz="3600" b="0">
                <a:solidFill>
                  <a:schemeClr val="accent6">
                    <a:hueOff val="-146070"/>
                    <a:satOff val="-10048"/>
                    <a:lumOff val="-30626"/>
                  </a:schemeClr>
                </a:solidFill>
                <a:latin typeface="Avenir Heavy"/>
                <a:ea typeface="Avenir Heavy"/>
                <a:cs typeface="Avenir Heavy"/>
                <a:sym typeface="Avenir Heavy"/>
              </a:defRPr>
            </a:lvl1pPr>
          </a:lstStyle>
          <a:p>
            <a:pPr>
              <a:defRPr>
                <a:latin typeface="+mj-lt"/>
                <a:ea typeface="+mj-ea"/>
                <a:cs typeface="+mj-cs"/>
                <a:sym typeface="Avenir Book"/>
              </a:defRPr>
            </a:pPr>
            <a:r>
              <a:rPr sz="1800"/>
              <a:t>relation</a:t>
            </a:r>
          </a:p>
        </p:txBody>
      </p:sp>
      <p:sp>
        <p:nvSpPr>
          <p:cNvPr id="1408" name="Line"/>
          <p:cNvSpPr/>
          <p:nvPr/>
        </p:nvSpPr>
        <p:spPr>
          <a:xfrm flipV="1">
            <a:off x="6975408" y="6119118"/>
            <a:ext cx="1000896" cy="1"/>
          </a:xfrm>
          <a:prstGeom prst="line">
            <a:avLst/>
          </a:prstGeom>
          <a:ln w="50800">
            <a:solidFill>
              <a:schemeClr val="accent6">
                <a:hueOff val="-146070"/>
                <a:satOff val="-10048"/>
                <a:lumOff val="-30626"/>
              </a:schemeClr>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grpSp>
        <p:nvGrpSpPr>
          <p:cNvPr id="1411" name="Group"/>
          <p:cNvGrpSpPr/>
          <p:nvPr/>
        </p:nvGrpSpPr>
        <p:grpSpPr>
          <a:xfrm>
            <a:off x="9307764" y="2742898"/>
            <a:ext cx="551433" cy="813758"/>
            <a:chOff x="0" y="33657"/>
            <a:chExt cx="1102862" cy="1627514"/>
          </a:xfrm>
        </p:grpSpPr>
        <p:sp>
          <p:nvSpPr>
            <p:cNvPr id="1409" name="Line"/>
            <p:cNvSpPr/>
            <p:nvPr/>
          </p:nvSpPr>
          <p:spPr>
            <a:xfrm flipV="1">
              <a:off x="551721" y="845876"/>
              <a:ext cx="1" cy="815295"/>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10" name="boat"/>
            <p:cNvSpPr txBox="1"/>
            <p:nvPr/>
          </p:nvSpPr>
          <p:spPr>
            <a:xfrm>
              <a:off x="0" y="33657"/>
              <a:ext cx="1102862"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boat</a:t>
              </a:r>
            </a:p>
          </p:txBody>
        </p:sp>
      </p:grpSp>
      <p:grpSp>
        <p:nvGrpSpPr>
          <p:cNvPr id="1414" name="Group"/>
          <p:cNvGrpSpPr/>
          <p:nvPr/>
        </p:nvGrpSpPr>
        <p:grpSpPr>
          <a:xfrm>
            <a:off x="7454701" y="2907045"/>
            <a:ext cx="635001" cy="649611"/>
            <a:chOff x="451027" y="361949"/>
            <a:chExt cx="1270000" cy="1299220"/>
          </a:xfrm>
        </p:grpSpPr>
        <p:sp>
          <p:nvSpPr>
            <p:cNvPr id="1412" name="Line"/>
            <p:cNvSpPr/>
            <p:nvPr/>
          </p:nvSpPr>
          <p:spPr>
            <a:xfrm flipV="1">
              <a:off x="468310" y="845876"/>
              <a:ext cx="1" cy="815295"/>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13" name="buy"/>
            <p:cNvSpPr/>
            <p:nvPr/>
          </p:nvSpPr>
          <p:spPr>
            <a:xfrm>
              <a:off x="451027" y="36194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buy</a:t>
              </a:r>
            </a:p>
          </p:txBody>
        </p:sp>
      </p:grpSp>
      <p:grpSp>
        <p:nvGrpSpPr>
          <p:cNvPr id="1417" name="Group"/>
          <p:cNvGrpSpPr/>
          <p:nvPr/>
        </p:nvGrpSpPr>
        <p:grpSpPr>
          <a:xfrm>
            <a:off x="8428624" y="2742898"/>
            <a:ext cx="174728" cy="813758"/>
            <a:chOff x="-1" y="33657"/>
            <a:chExt cx="349454" cy="1627514"/>
          </a:xfrm>
        </p:grpSpPr>
        <p:sp>
          <p:nvSpPr>
            <p:cNvPr id="1415" name="a"/>
            <p:cNvSpPr txBox="1"/>
            <p:nvPr/>
          </p:nvSpPr>
          <p:spPr>
            <a:xfrm>
              <a:off x="-1" y="33657"/>
              <a:ext cx="349454"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a</a:t>
              </a:r>
            </a:p>
          </p:txBody>
        </p:sp>
        <p:sp>
          <p:nvSpPr>
            <p:cNvPr id="1416" name="Line"/>
            <p:cNvSpPr/>
            <p:nvPr/>
          </p:nvSpPr>
          <p:spPr>
            <a:xfrm flipV="1">
              <a:off x="179331" y="845876"/>
              <a:ext cx="1" cy="815295"/>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1418" name="Line"/>
          <p:cNvSpPr/>
          <p:nvPr/>
        </p:nvSpPr>
        <p:spPr>
          <a:xfrm>
            <a:off x="7233284" y="2657137"/>
            <a:ext cx="2570013" cy="1"/>
          </a:xfrm>
          <a:prstGeom prst="line">
            <a:avLst/>
          </a:prstGeom>
          <a:ln w="50800">
            <a:solidFill>
              <a:schemeClr val="accent5">
                <a:hueOff val="-82419"/>
                <a:satOff val="-9513"/>
                <a:lumOff val="-16343"/>
              </a:schemeClr>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419" name="tail entity"/>
          <p:cNvSpPr txBox="1"/>
          <p:nvPr/>
        </p:nvSpPr>
        <p:spPr>
          <a:xfrm>
            <a:off x="7984503" y="2249502"/>
            <a:ext cx="955349" cy="3218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lvl1pPr algn="l" defTabSz="4564062">
              <a:defRPr sz="3600" b="0">
                <a:solidFill>
                  <a:schemeClr val="accent5">
                    <a:hueOff val="-82419"/>
                    <a:satOff val="-9513"/>
                    <a:lumOff val="-16343"/>
                  </a:schemeClr>
                </a:solidFill>
                <a:latin typeface="Avenir Heavy"/>
                <a:ea typeface="Avenir Heavy"/>
                <a:cs typeface="Avenir Heavy"/>
                <a:sym typeface="Avenir Heavy"/>
              </a:defRPr>
            </a:lvl1pPr>
          </a:lstStyle>
          <a:p>
            <a:pPr>
              <a:defRPr>
                <a:latin typeface="+mj-lt"/>
                <a:ea typeface="+mj-ea"/>
                <a:cs typeface="+mj-cs"/>
                <a:sym typeface="Avenir Book"/>
              </a:defRPr>
            </a:pPr>
            <a:r>
              <a:rPr sz="1800"/>
              <a:t>tail entity</a:t>
            </a:r>
          </a:p>
        </p:txBody>
      </p:sp>
      <p:sp>
        <p:nvSpPr>
          <p:cNvPr id="1420" name="Given a seed entity and a relation,  learn to generate the target entity"/>
          <p:cNvSpPr txBox="1"/>
          <p:nvPr/>
        </p:nvSpPr>
        <p:spPr>
          <a:xfrm>
            <a:off x="906724" y="1835207"/>
            <a:ext cx="5780967" cy="10488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205" tIns="22205" rIns="22205" bIns="22205"/>
          <a:lstStyle/>
          <a:p>
            <a:pPr defTabSz="2282031">
              <a:defRPr sz="4700" b="0">
                <a:latin typeface="+mj-lt"/>
                <a:ea typeface="+mj-ea"/>
                <a:cs typeface="+mj-cs"/>
                <a:sym typeface="Avenir Book"/>
              </a:defRPr>
            </a:pPr>
            <a:r>
              <a:rPr sz="2350"/>
              <a:t>Given a </a:t>
            </a:r>
            <a:r>
              <a:rPr sz="2350">
                <a:solidFill>
                  <a:schemeClr val="accent1">
                    <a:hueOff val="114395"/>
                    <a:lumOff val="-24975"/>
                  </a:schemeClr>
                </a:solidFill>
                <a:latin typeface="Avenir Heavy"/>
                <a:ea typeface="Avenir Heavy"/>
                <a:cs typeface="Avenir Heavy"/>
                <a:sym typeface="Avenir Heavy"/>
              </a:rPr>
              <a:t>seed entity</a:t>
            </a:r>
            <a:r>
              <a:rPr sz="2350">
                <a:solidFill>
                  <a:schemeClr val="accent1">
                    <a:hueOff val="114395"/>
                    <a:lumOff val="-24975"/>
                  </a:schemeClr>
                </a:solidFill>
              </a:rPr>
              <a:t> </a:t>
            </a:r>
            <a:r>
              <a:rPr sz="2350"/>
              <a:t>and a </a:t>
            </a:r>
            <a:r>
              <a:rPr sz="2350">
                <a:solidFill>
                  <a:schemeClr val="accent6">
                    <a:hueOff val="-146070"/>
                    <a:satOff val="-10048"/>
                    <a:lumOff val="-30626"/>
                  </a:schemeClr>
                </a:solidFill>
                <a:latin typeface="Avenir Heavy"/>
                <a:ea typeface="Avenir Heavy"/>
                <a:cs typeface="Avenir Heavy"/>
                <a:sym typeface="Avenir Heavy"/>
              </a:rPr>
              <a:t>relation</a:t>
            </a:r>
            <a:r>
              <a:rPr sz="2350"/>
              <a:t>, </a:t>
            </a:r>
            <a:br>
              <a:rPr sz="2350"/>
            </a:br>
            <a:r>
              <a:rPr sz="2350"/>
              <a:t>learn to generate the </a:t>
            </a:r>
            <a:r>
              <a:rPr sz="2350">
                <a:solidFill>
                  <a:schemeClr val="accent5">
                    <a:hueOff val="-82419"/>
                    <a:satOff val="-9513"/>
                    <a:lumOff val="-16343"/>
                  </a:schemeClr>
                </a:solidFill>
                <a:latin typeface="Avenir Heavy"/>
                <a:ea typeface="Avenir Heavy"/>
                <a:cs typeface="Avenir Heavy"/>
                <a:sym typeface="Avenir Heavy"/>
              </a:rPr>
              <a:t>target entity</a:t>
            </a:r>
          </a:p>
        </p:txBody>
      </p:sp>
      <p:sp>
        <p:nvSpPr>
          <p:cNvPr id="1421" name="Learning Structure of Knowledge"/>
          <p:cNvSpPr txBox="1">
            <a:spLocks noGrp="1"/>
          </p:cNvSpPr>
          <p:nvPr>
            <p:ph type="title"/>
          </p:nvPr>
        </p:nvSpPr>
        <p:spPr>
          <a:prstGeom prst="rect">
            <a:avLst/>
          </a:prstGeom>
        </p:spPr>
        <p:txBody>
          <a:bodyPr/>
          <a:lstStyle/>
          <a:p>
            <a:r>
              <a:t>Learning Structure of Knowledge</a:t>
            </a:r>
          </a:p>
        </p:txBody>
      </p:sp>
      <mc:AlternateContent xmlns:mc="http://schemas.openxmlformats.org/markup-compatibility/2006">
        <mc:Choice xmlns:a14="http://schemas.microsoft.com/office/drawing/2010/main" Requires="a14">
          <p:sp>
            <p:nvSpPr>
              <p:cNvPr id="1422" name="Equation"/>
              <p:cNvSpPr txBox="1"/>
              <p:nvPr/>
            </p:nvSpPr>
            <p:spPr>
              <a:xfrm>
                <a:off x="6201254" y="1703932"/>
                <a:ext cx="4412746" cy="253916"/>
              </a:xfrm>
              <a:prstGeom prst="rect">
                <a:avLst/>
              </a:prstGeom>
              <a:ln w="12700">
                <a:miter lim="400000"/>
              </a:ln>
            </p:spPr>
            <p:txBody>
              <a:bodyPr wrap="none" lIns="0" tIns="0" rIns="0" bIns="0">
                <a:spAutoFit/>
              </a:bodyPr>
              <a:lstStyle/>
              <a:p>
                <a:pPr defTabSz="457200" latinLnBrk="1">
                  <a:defRPr sz="1800" b="0"/>
                </a:pPr>
                <a14:m>
                  <m:oMathPara xmlns:m="http://schemas.openxmlformats.org/officeDocument/2006/math">
                    <m:oMathParaPr>
                      <m:jc m:val="centerGroup"/>
                    </m:oMathParaPr>
                    <m:oMath xmlns:m="http://schemas.openxmlformats.org/officeDocument/2006/math">
                      <m:r>
                        <a:rPr sz="1650" i="1">
                          <a:latin typeface="Cambria Math" panose="02040503050406030204" pitchFamily="18" charset="0"/>
                        </a:rPr>
                        <m:t>ℒ</m:t>
                      </m:r>
                      <m:r>
                        <a:rPr sz="1650" i="1">
                          <a:latin typeface="Cambria Math" panose="02040503050406030204" pitchFamily="18" charset="0"/>
                        </a:rPr>
                        <m:t>=−∑</m:t>
                      </m:r>
                      <m:r>
                        <m:rPr>
                          <m:sty m:val="p"/>
                        </m:rPr>
                        <a:rPr sz="1650" i="1">
                          <a:latin typeface="Cambria Math" panose="02040503050406030204" pitchFamily="18" charset="0"/>
                        </a:rPr>
                        <m:t>log</m:t>
                      </m:r>
                      <m:r>
                        <a:rPr sz="1650" i="1">
                          <a:latin typeface="Cambria Math" panose="02040503050406030204" pitchFamily="18" charset="0"/>
                        </a:rPr>
                        <m:t>𝑃</m:t>
                      </m:r>
                      <m:r>
                        <a:rPr sz="1650" i="1">
                          <a:latin typeface="Cambria Math" panose="02040503050406030204" pitchFamily="18" charset="0"/>
                        </a:rPr>
                        <m:t>(</m:t>
                      </m:r>
                      <m:r>
                        <m:rPr>
                          <m:nor/>
                        </m:rPr>
                        <a:rPr sz="1650" i="1">
                          <a:latin typeface="Cambria Math" panose="02040503050406030204" pitchFamily="18" charset="0"/>
                        </a:rPr>
                        <m:t>target</m:t>
                      </m:r>
                      <m:r>
                        <m:rPr>
                          <m:nor/>
                        </m:rPr>
                        <a:rPr sz="1650" i="1">
                          <a:latin typeface="Cambria Math" panose="02040503050406030204" pitchFamily="18" charset="0"/>
                        </a:rPr>
                        <m:t> </m:t>
                      </m:r>
                      <m:r>
                        <m:rPr>
                          <m:nor/>
                        </m:rPr>
                        <a:rPr sz="1650" i="1">
                          <a:latin typeface="Cambria Math" panose="02040503050406030204" pitchFamily="18" charset="0"/>
                        </a:rPr>
                        <m:t>words</m:t>
                      </m:r>
                      <m:r>
                        <a:rPr sz="1650" i="1">
                          <a:latin typeface="Cambria Math" panose="02040503050406030204" pitchFamily="18" charset="0"/>
                        </a:rPr>
                        <m:t>|</m:t>
                      </m:r>
                      <m:r>
                        <m:rPr>
                          <m:nor/>
                        </m:rPr>
                        <a:rPr sz="1650" i="1">
                          <a:latin typeface="Cambria Math" panose="02040503050406030204" pitchFamily="18" charset="0"/>
                        </a:rPr>
                        <m:t>seed</m:t>
                      </m:r>
                      <m:r>
                        <m:rPr>
                          <m:nor/>
                        </m:rPr>
                        <a:rPr sz="1650" i="1">
                          <a:latin typeface="Cambria Math" panose="02040503050406030204" pitchFamily="18" charset="0"/>
                        </a:rPr>
                        <m:t> </m:t>
                      </m:r>
                      <m:r>
                        <m:rPr>
                          <m:nor/>
                        </m:rPr>
                        <a:rPr sz="1650" i="1">
                          <a:latin typeface="Cambria Math" panose="02040503050406030204" pitchFamily="18" charset="0"/>
                        </a:rPr>
                        <m:t>words</m:t>
                      </m:r>
                      <m:r>
                        <m:rPr>
                          <m:nor/>
                        </m:rPr>
                        <a:rPr sz="1650" i="1">
                          <a:latin typeface="Cambria Math" panose="02040503050406030204" pitchFamily="18" charset="0"/>
                        </a:rPr>
                        <m:t>, </m:t>
                      </m:r>
                      <m:r>
                        <m:rPr>
                          <m:nor/>
                        </m:rPr>
                        <a:rPr sz="1650" i="1">
                          <a:latin typeface="Cambria Math" panose="02040503050406030204" pitchFamily="18" charset="0"/>
                        </a:rPr>
                        <m:t>relation</m:t>
                      </m:r>
                      <m:r>
                        <a:rPr sz="1650" i="1">
                          <a:latin typeface="Cambria Math" panose="02040503050406030204" pitchFamily="18" charset="0"/>
                        </a:rPr>
                        <m:t>)</m:t>
                      </m:r>
                    </m:oMath>
                  </m:oMathPara>
                </a14:m>
                <a:endParaRPr sz="1650"/>
              </a:p>
            </p:txBody>
          </p:sp>
        </mc:Choice>
        <mc:Fallback>
          <p:sp>
            <p:nvSpPr>
              <p:cNvPr id="1422" name="Equation"/>
              <p:cNvSpPr txBox="1">
                <a:spLocks noRot="1" noChangeAspect="1" noMove="1" noResize="1" noEditPoints="1" noAdjustHandles="1" noChangeArrowheads="1" noChangeShapeType="1" noTextEdit="1"/>
              </p:cNvSpPr>
              <p:nvPr/>
            </p:nvSpPr>
            <p:spPr>
              <a:xfrm>
                <a:off x="6201254" y="1703932"/>
                <a:ext cx="4412746" cy="253916"/>
              </a:xfrm>
              <a:prstGeom prst="rect">
                <a:avLst/>
              </a:prstGeom>
              <a:blipFill>
                <a:blip r:embed="rId2"/>
                <a:stretch>
                  <a:fillRect l="-575" t="-9524" r="-1437" b="-38095"/>
                </a:stretch>
              </a:blipFill>
              <a:ln w="12700">
                <a:miter lim="400000"/>
              </a:ln>
            </p:spPr>
            <p:txBody>
              <a:bodyPr/>
              <a:lstStyle/>
              <a:p>
                <a:r>
                  <a:rPr lang="en-US">
                    <a:noFill/>
                  </a:rPr>
                  <a:t> </a:t>
                </a:r>
              </a:p>
            </p:txBody>
          </p:sp>
        </mc:Fallback>
      </mc:AlternateContent>
      <p:pic>
        <p:nvPicPr>
          <p:cNvPr id="1423" name="Image" descr="Image"/>
          <p:cNvPicPr>
            <a:picLocks noChangeAspect="1"/>
          </p:cNvPicPr>
          <p:nvPr/>
        </p:nvPicPr>
        <p:blipFill>
          <a:blip r:embed="rId3"/>
          <a:srcRect l="920" t="34547" r="922" b="46989"/>
          <a:stretch>
            <a:fillRect/>
          </a:stretch>
        </p:blipFill>
        <p:spPr>
          <a:xfrm>
            <a:off x="1763205" y="3589603"/>
            <a:ext cx="8665568" cy="1742877"/>
          </a:xfrm>
          <a:custGeom>
            <a:avLst/>
            <a:gdLst/>
            <a:ahLst/>
            <a:cxnLst>
              <a:cxn ang="0">
                <a:pos x="wd2" y="hd2"/>
              </a:cxn>
              <a:cxn ang="5400000">
                <a:pos x="wd2" y="hd2"/>
              </a:cxn>
              <a:cxn ang="10800000">
                <a:pos x="wd2" y="hd2"/>
              </a:cxn>
              <a:cxn ang="16200000">
                <a:pos x="wd2" y="hd2"/>
              </a:cxn>
            </a:cxnLst>
            <a:rect l="0" t="0" r="r" b="b"/>
            <a:pathLst>
              <a:path w="21600" h="21598" extrusionOk="0">
                <a:moveTo>
                  <a:pt x="1781" y="0"/>
                </a:moveTo>
                <a:cubicBezTo>
                  <a:pt x="1258" y="0"/>
                  <a:pt x="945" y="-1"/>
                  <a:pt x="736" y="433"/>
                </a:cubicBezTo>
                <a:cubicBezTo>
                  <a:pt x="434" y="978"/>
                  <a:pt x="197" y="2159"/>
                  <a:pt x="87" y="3657"/>
                </a:cubicBezTo>
                <a:cubicBezTo>
                  <a:pt x="0" y="4696"/>
                  <a:pt x="0" y="6255"/>
                  <a:pt x="0" y="8853"/>
                </a:cubicBezTo>
                <a:lnTo>
                  <a:pt x="0" y="12745"/>
                </a:lnTo>
                <a:cubicBezTo>
                  <a:pt x="0" y="15343"/>
                  <a:pt x="0" y="16902"/>
                  <a:pt x="87" y="17941"/>
                </a:cubicBezTo>
                <a:cubicBezTo>
                  <a:pt x="197" y="19439"/>
                  <a:pt x="434" y="20620"/>
                  <a:pt x="736" y="21165"/>
                </a:cubicBezTo>
                <a:cubicBezTo>
                  <a:pt x="945" y="21599"/>
                  <a:pt x="1258" y="21598"/>
                  <a:pt x="1781" y="21598"/>
                </a:cubicBezTo>
                <a:lnTo>
                  <a:pt x="19820" y="21598"/>
                </a:lnTo>
                <a:cubicBezTo>
                  <a:pt x="20342" y="21598"/>
                  <a:pt x="20655" y="21599"/>
                  <a:pt x="20864" y="21165"/>
                </a:cubicBezTo>
                <a:cubicBezTo>
                  <a:pt x="21166" y="20620"/>
                  <a:pt x="21403" y="19439"/>
                  <a:pt x="21513" y="17941"/>
                </a:cubicBezTo>
                <a:cubicBezTo>
                  <a:pt x="21600" y="16902"/>
                  <a:pt x="21600" y="15343"/>
                  <a:pt x="21600" y="12745"/>
                </a:cubicBezTo>
                <a:lnTo>
                  <a:pt x="21600" y="8853"/>
                </a:lnTo>
                <a:cubicBezTo>
                  <a:pt x="21600" y="6255"/>
                  <a:pt x="21600" y="4696"/>
                  <a:pt x="21513" y="3657"/>
                </a:cubicBezTo>
                <a:cubicBezTo>
                  <a:pt x="21403" y="2159"/>
                  <a:pt x="21166" y="978"/>
                  <a:pt x="20864" y="433"/>
                </a:cubicBezTo>
                <a:cubicBezTo>
                  <a:pt x="20655" y="-1"/>
                  <a:pt x="20342" y="0"/>
                  <a:pt x="19820" y="0"/>
                </a:cubicBezTo>
                <a:lnTo>
                  <a:pt x="1781" y="0"/>
                </a:lnTo>
                <a:close/>
              </a:path>
            </a:pathLst>
          </a:custGeom>
          <a:ln w="12700">
            <a:miter lim="400000"/>
          </a:ln>
        </p:spPr>
      </p:pic>
      <p:sp>
        <p:nvSpPr>
          <p:cNvPr id="1424" name="Rounded Rectangle"/>
          <p:cNvSpPr/>
          <p:nvPr/>
        </p:nvSpPr>
        <p:spPr>
          <a:xfrm>
            <a:off x="1763183" y="3589598"/>
            <a:ext cx="8665612" cy="1742889"/>
          </a:xfrm>
          <a:prstGeom prst="roundRect">
            <a:avLst>
              <a:gd name="adj" fmla="val 26810"/>
            </a:avLst>
          </a:prstGeom>
          <a:solidFill>
            <a:srgbClr val="D5D5D5">
              <a:alpha val="85057"/>
            </a:srgbClr>
          </a:solidFill>
          <a:ln w="12700">
            <a:solidFill>
              <a:srgbClr val="000000"/>
            </a:solidFill>
            <a:miter lim="400000"/>
          </a:ln>
        </p:spPr>
        <p:txBody>
          <a:bodyPr lIns="22205" tIns="22205" rIns="22205" bIns="22205" anchor="ctr"/>
          <a:lstStyle/>
          <a:p>
            <a:pPr defTabSz="2282031">
              <a:defRPr sz="15400" b="0">
                <a:solidFill>
                  <a:srgbClr val="FFFFFF"/>
                </a:solidFill>
                <a:latin typeface="+mj-lt"/>
                <a:ea typeface="+mj-ea"/>
                <a:cs typeface="+mj-cs"/>
                <a:sym typeface="Avenir Book"/>
              </a:defRPr>
            </a:pPr>
            <a:endParaRPr sz="7700"/>
          </a:p>
        </p:txBody>
      </p:sp>
      <p:sp>
        <p:nvSpPr>
          <p:cNvPr id="1425" name="Language Model"/>
          <p:cNvSpPr txBox="1"/>
          <p:nvPr/>
        </p:nvSpPr>
        <p:spPr>
          <a:xfrm>
            <a:off x="3655684" y="4050673"/>
            <a:ext cx="4820230"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4564062">
              <a:defRPr sz="10000" b="0">
                <a:latin typeface="+mj-lt"/>
                <a:ea typeface="+mj-ea"/>
                <a:cs typeface="+mj-cs"/>
                <a:sym typeface="Avenir Book"/>
              </a:defRPr>
            </a:lvl1pPr>
          </a:lstStyle>
          <a:p>
            <a:r>
              <a:rPr sz="5000"/>
              <a:t>Language Model</a:t>
            </a:r>
          </a:p>
        </p:txBody>
      </p:sp>
      <p:sp>
        <p:nvSpPr>
          <p:cNvPr id="1426" name="(Bosselut et al., 2019)"/>
          <p:cNvSpPr txBox="1"/>
          <p:nvPr/>
        </p:nvSpPr>
        <p:spPr>
          <a:xfrm>
            <a:off x="9866927" y="6553942"/>
            <a:ext cx="973023"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b="0">
                <a:latin typeface="+mj-lt"/>
                <a:ea typeface="+mj-ea"/>
                <a:cs typeface="+mj-cs"/>
                <a:sym typeface="Avenir Book"/>
              </a:defRPr>
            </a:pPr>
            <a:r>
              <a:rPr sz="700"/>
              <a:t>(</a:t>
            </a:r>
            <a:r>
              <a:rPr sz="700">
                <a:latin typeface="Avenir Heavy"/>
                <a:ea typeface="Avenir Heavy"/>
                <a:cs typeface="Avenir Heavy"/>
                <a:sym typeface="Avenir Heavy"/>
              </a:rPr>
              <a:t>Bosselut et al., 2019</a:t>
            </a:r>
            <a:r>
              <a:rPr sz="700"/>
              <a:t>)</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4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1" grpId="0" animBg="1" advAuto="0"/>
      <p:bldP spid="1414" grpId="0" animBg="1" advAuto="0"/>
      <p:bldP spid="1417" grpId="0" animBg="1" advAuto="0"/>
      <p:bldP spid="1422" grpId="0" animBg="1" advAuto="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8" name="person"/>
          <p:cNvSpPr txBox="1"/>
          <p:nvPr/>
        </p:nvSpPr>
        <p:spPr>
          <a:xfrm>
            <a:off x="2404638" y="5650876"/>
            <a:ext cx="796693"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person</a:t>
            </a:r>
          </a:p>
        </p:txBody>
      </p:sp>
      <p:sp>
        <p:nvSpPr>
          <p:cNvPr id="1429" name="sails"/>
          <p:cNvSpPr txBox="1"/>
          <p:nvPr/>
        </p:nvSpPr>
        <p:spPr>
          <a:xfrm>
            <a:off x="3653455" y="5649518"/>
            <a:ext cx="49853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sails</a:t>
            </a:r>
          </a:p>
        </p:txBody>
      </p:sp>
      <p:sp>
        <p:nvSpPr>
          <p:cNvPr id="1430" name="across"/>
          <p:cNvSpPr txBox="1"/>
          <p:nvPr/>
        </p:nvSpPr>
        <p:spPr>
          <a:xfrm>
            <a:off x="4616646" y="5650876"/>
            <a:ext cx="72135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across</a:t>
            </a:r>
          </a:p>
        </p:txBody>
      </p:sp>
      <p:sp>
        <p:nvSpPr>
          <p:cNvPr id="1431" name="oceans"/>
          <p:cNvSpPr txBox="1"/>
          <p:nvPr/>
        </p:nvSpPr>
        <p:spPr>
          <a:xfrm>
            <a:off x="5609217" y="5649518"/>
            <a:ext cx="795089"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1">
                    <a:hueOff val="114395"/>
                    <a:lumOff val="-24975"/>
                  </a:schemeClr>
                </a:solidFill>
                <a:latin typeface="Avenir Heavy"/>
                <a:ea typeface="Avenir Heavy"/>
                <a:cs typeface="Avenir Heavy"/>
                <a:sym typeface="Avenir Heavy"/>
              </a:defRPr>
            </a:lvl1pPr>
          </a:lstStyle>
          <a:p>
            <a:r>
              <a:rPr sz="1800"/>
              <a:t>oceans</a:t>
            </a:r>
          </a:p>
        </p:txBody>
      </p:sp>
      <p:sp>
        <p:nvSpPr>
          <p:cNvPr id="1432" name="Line"/>
          <p:cNvSpPr/>
          <p:nvPr/>
        </p:nvSpPr>
        <p:spPr>
          <a:xfrm flipV="1">
            <a:off x="2353638" y="6122138"/>
            <a:ext cx="4033237" cy="1"/>
          </a:xfrm>
          <a:prstGeom prst="line">
            <a:avLst/>
          </a:prstGeom>
          <a:ln w="50800">
            <a:solidFill>
              <a:schemeClr val="accent1">
                <a:hueOff val="114395"/>
                <a:lumOff val="-24975"/>
              </a:schemeClr>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grpSp>
        <p:nvGrpSpPr>
          <p:cNvPr id="1438" name="Group"/>
          <p:cNvGrpSpPr/>
          <p:nvPr/>
        </p:nvGrpSpPr>
        <p:grpSpPr>
          <a:xfrm>
            <a:off x="2819092" y="5314634"/>
            <a:ext cx="4644189" cy="348457"/>
            <a:chOff x="0" y="0"/>
            <a:chExt cx="9288377" cy="696912"/>
          </a:xfrm>
        </p:grpSpPr>
        <p:sp>
          <p:nvSpPr>
            <p:cNvPr id="1433" name="Line"/>
            <p:cNvSpPr/>
            <p:nvPr/>
          </p:nvSpPr>
          <p:spPr>
            <a:xfrm flipV="1">
              <a:off x="-1" y="-1"/>
              <a:ext cx="2" cy="69691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34" name="Line"/>
            <p:cNvSpPr/>
            <p:nvPr/>
          </p:nvSpPr>
          <p:spPr>
            <a:xfrm flipV="1">
              <a:off x="2115455" y="0"/>
              <a:ext cx="1" cy="696913"/>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35" name="Line"/>
            <p:cNvSpPr/>
            <p:nvPr/>
          </p:nvSpPr>
          <p:spPr>
            <a:xfrm flipV="1">
              <a:off x="4240736" y="-1"/>
              <a:ext cx="1" cy="69691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36" name="Line"/>
            <p:cNvSpPr/>
            <p:nvPr/>
          </p:nvSpPr>
          <p:spPr>
            <a:xfrm flipV="1">
              <a:off x="6354392" y="0"/>
              <a:ext cx="1" cy="696913"/>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37" name="Line"/>
            <p:cNvSpPr/>
            <p:nvPr/>
          </p:nvSpPr>
          <p:spPr>
            <a:xfrm flipV="1">
              <a:off x="9288377" y="0"/>
              <a:ext cx="1" cy="696913"/>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1441" name="Group"/>
          <p:cNvGrpSpPr/>
          <p:nvPr/>
        </p:nvGrpSpPr>
        <p:grpSpPr>
          <a:xfrm>
            <a:off x="9307764" y="2742898"/>
            <a:ext cx="551433" cy="813758"/>
            <a:chOff x="0" y="33657"/>
            <a:chExt cx="1102862" cy="1627514"/>
          </a:xfrm>
        </p:grpSpPr>
        <p:sp>
          <p:nvSpPr>
            <p:cNvPr id="1439" name="Line"/>
            <p:cNvSpPr/>
            <p:nvPr/>
          </p:nvSpPr>
          <p:spPr>
            <a:xfrm flipV="1">
              <a:off x="551721" y="845876"/>
              <a:ext cx="1" cy="815295"/>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40" name="boat"/>
            <p:cNvSpPr txBox="1"/>
            <p:nvPr/>
          </p:nvSpPr>
          <p:spPr>
            <a:xfrm>
              <a:off x="0" y="33657"/>
              <a:ext cx="1102862"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boat</a:t>
              </a:r>
            </a:p>
          </p:txBody>
        </p:sp>
      </p:grpSp>
      <p:grpSp>
        <p:nvGrpSpPr>
          <p:cNvPr id="1444" name="Group"/>
          <p:cNvGrpSpPr/>
          <p:nvPr/>
        </p:nvGrpSpPr>
        <p:grpSpPr>
          <a:xfrm>
            <a:off x="7454701" y="2907045"/>
            <a:ext cx="635001" cy="649611"/>
            <a:chOff x="451027" y="361949"/>
            <a:chExt cx="1270000" cy="1299220"/>
          </a:xfrm>
        </p:grpSpPr>
        <p:sp>
          <p:nvSpPr>
            <p:cNvPr id="1442" name="Line"/>
            <p:cNvSpPr/>
            <p:nvPr/>
          </p:nvSpPr>
          <p:spPr>
            <a:xfrm flipV="1">
              <a:off x="468310" y="845876"/>
              <a:ext cx="1" cy="815295"/>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443" name="buy"/>
            <p:cNvSpPr/>
            <p:nvPr/>
          </p:nvSpPr>
          <p:spPr>
            <a:xfrm>
              <a:off x="451027" y="36194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buy</a:t>
              </a:r>
            </a:p>
          </p:txBody>
        </p:sp>
      </p:grpSp>
      <p:grpSp>
        <p:nvGrpSpPr>
          <p:cNvPr id="1447" name="Group"/>
          <p:cNvGrpSpPr/>
          <p:nvPr/>
        </p:nvGrpSpPr>
        <p:grpSpPr>
          <a:xfrm>
            <a:off x="8428624" y="2742898"/>
            <a:ext cx="174728" cy="813758"/>
            <a:chOff x="-1" y="33657"/>
            <a:chExt cx="349454" cy="1627514"/>
          </a:xfrm>
        </p:grpSpPr>
        <p:sp>
          <p:nvSpPr>
            <p:cNvPr id="1445" name="a"/>
            <p:cNvSpPr txBox="1"/>
            <p:nvPr/>
          </p:nvSpPr>
          <p:spPr>
            <a:xfrm>
              <a:off x="-1" y="33657"/>
              <a:ext cx="349454"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600" b="0">
                  <a:solidFill>
                    <a:schemeClr val="accent5">
                      <a:hueOff val="-82419"/>
                      <a:satOff val="-9513"/>
                      <a:lumOff val="-16343"/>
                    </a:schemeClr>
                  </a:solidFill>
                  <a:latin typeface="Avenir Heavy"/>
                  <a:ea typeface="Avenir Heavy"/>
                  <a:cs typeface="Avenir Heavy"/>
                  <a:sym typeface="Avenir Heavy"/>
                </a:defRPr>
              </a:lvl1pPr>
            </a:lstStyle>
            <a:p>
              <a:r>
                <a:rPr sz="1800"/>
                <a:t>a</a:t>
              </a:r>
            </a:p>
          </p:txBody>
        </p:sp>
        <p:sp>
          <p:nvSpPr>
            <p:cNvPr id="1446" name="Line"/>
            <p:cNvSpPr/>
            <p:nvPr/>
          </p:nvSpPr>
          <p:spPr>
            <a:xfrm flipV="1">
              <a:off x="179331" y="845876"/>
              <a:ext cx="1" cy="815295"/>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1448" name="Line"/>
          <p:cNvSpPr/>
          <p:nvPr/>
        </p:nvSpPr>
        <p:spPr>
          <a:xfrm>
            <a:off x="7233284" y="2657137"/>
            <a:ext cx="2570013" cy="1"/>
          </a:xfrm>
          <a:prstGeom prst="line">
            <a:avLst/>
          </a:prstGeom>
          <a:ln w="50800">
            <a:solidFill>
              <a:schemeClr val="accent5">
                <a:hueOff val="-82419"/>
                <a:satOff val="-9513"/>
                <a:lumOff val="-16343"/>
              </a:schemeClr>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449" name="Rounded Rectangle"/>
          <p:cNvSpPr/>
          <p:nvPr/>
        </p:nvSpPr>
        <p:spPr>
          <a:xfrm>
            <a:off x="1763194" y="3587726"/>
            <a:ext cx="8665612" cy="1742889"/>
          </a:xfrm>
          <a:prstGeom prst="roundRect">
            <a:avLst>
              <a:gd name="adj" fmla="val 26810"/>
            </a:avLst>
          </a:prstGeom>
          <a:solidFill>
            <a:srgbClr val="D5D5D5"/>
          </a:solidFill>
          <a:ln w="12700">
            <a:solidFill>
              <a:srgbClr val="000000"/>
            </a:solidFill>
            <a:miter lim="400000"/>
          </a:ln>
        </p:spPr>
        <p:txBody>
          <a:bodyPr lIns="22205" tIns="22205" rIns="22205" bIns="22205" anchor="ctr"/>
          <a:lstStyle/>
          <a:p>
            <a:pPr defTabSz="2282031">
              <a:defRPr sz="15400" b="0">
                <a:solidFill>
                  <a:srgbClr val="FFFFFF"/>
                </a:solidFill>
                <a:latin typeface="+mj-lt"/>
                <a:ea typeface="+mj-ea"/>
                <a:cs typeface="+mj-cs"/>
                <a:sym typeface="Avenir Book"/>
              </a:defRPr>
            </a:pPr>
            <a:endParaRPr sz="7700"/>
          </a:p>
        </p:txBody>
      </p:sp>
      <p:sp>
        <p:nvSpPr>
          <p:cNvPr id="1450" name="Language Model       Knowledge Model: generates knowledge of the structure  of the examples used for training"/>
          <p:cNvSpPr txBox="1"/>
          <p:nvPr/>
        </p:nvSpPr>
        <p:spPr>
          <a:xfrm>
            <a:off x="906724" y="1565461"/>
            <a:ext cx="6354741" cy="1252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205" tIns="22205" rIns="22205" bIns="22205"/>
          <a:lstStyle/>
          <a:p>
            <a:pPr defTabSz="2282031">
              <a:defRPr sz="4700" b="0">
                <a:latin typeface="+mj-lt"/>
                <a:ea typeface="+mj-ea"/>
                <a:cs typeface="+mj-cs"/>
                <a:sym typeface="Avenir Book"/>
              </a:defRPr>
            </a:pPr>
            <a:r>
              <a:rPr sz="2350"/>
              <a:t>Language Model       </a:t>
            </a:r>
            <a:r>
              <a:rPr sz="2350">
                <a:latin typeface="Avenir Heavy"/>
                <a:ea typeface="Avenir Heavy"/>
                <a:cs typeface="Avenir Heavy"/>
                <a:sym typeface="Avenir Heavy"/>
              </a:rPr>
              <a:t>Knowledge</a:t>
            </a:r>
            <a:r>
              <a:rPr sz="2350"/>
              <a:t> </a:t>
            </a:r>
            <a:r>
              <a:rPr sz="2350">
                <a:latin typeface="Avenir Heavy"/>
                <a:ea typeface="Avenir Heavy"/>
                <a:cs typeface="Avenir Heavy"/>
                <a:sym typeface="Avenir Heavy"/>
              </a:rPr>
              <a:t>Model:</a:t>
            </a:r>
            <a:r>
              <a:rPr sz="2350"/>
              <a:t> generates knowledge of the structure </a:t>
            </a:r>
            <a:br>
              <a:rPr sz="2350"/>
            </a:br>
            <a:r>
              <a:rPr sz="2350"/>
              <a:t>of the examples used for training</a:t>
            </a:r>
          </a:p>
        </p:txBody>
      </p:sp>
      <p:pic>
        <p:nvPicPr>
          <p:cNvPr id="1451" name="Image" descr="Image"/>
          <p:cNvPicPr>
            <a:picLocks noChangeAspect="1"/>
          </p:cNvPicPr>
          <p:nvPr/>
        </p:nvPicPr>
        <p:blipFill>
          <a:blip r:embed="rId2"/>
          <a:srcRect l="10441" t="15866" r="16122" b="56816"/>
          <a:stretch>
            <a:fillRect/>
          </a:stretch>
        </p:blipFill>
        <p:spPr>
          <a:xfrm>
            <a:off x="1756567" y="3602427"/>
            <a:ext cx="8678863" cy="1734345"/>
          </a:xfrm>
          <a:custGeom>
            <a:avLst/>
            <a:gdLst/>
            <a:ahLst/>
            <a:cxnLst>
              <a:cxn ang="0">
                <a:pos x="wd2" y="hd2"/>
              </a:cxn>
              <a:cxn ang="5400000">
                <a:pos x="wd2" y="hd2"/>
              </a:cxn>
              <a:cxn ang="10800000">
                <a:pos x="wd2" y="hd2"/>
              </a:cxn>
              <a:cxn ang="16200000">
                <a:pos x="wd2" y="hd2"/>
              </a:cxn>
            </a:cxnLst>
            <a:rect l="0" t="0" r="r" b="b"/>
            <a:pathLst>
              <a:path w="21600" h="21600" extrusionOk="0">
                <a:moveTo>
                  <a:pt x="1842" y="0"/>
                </a:moveTo>
                <a:cubicBezTo>
                  <a:pt x="1301" y="0"/>
                  <a:pt x="977" y="1"/>
                  <a:pt x="761" y="452"/>
                </a:cubicBezTo>
                <a:cubicBezTo>
                  <a:pt x="449" y="1020"/>
                  <a:pt x="204" y="2249"/>
                  <a:pt x="90" y="3808"/>
                </a:cubicBezTo>
                <a:cubicBezTo>
                  <a:pt x="0" y="4890"/>
                  <a:pt x="0" y="6511"/>
                  <a:pt x="0" y="9216"/>
                </a:cubicBezTo>
                <a:lnTo>
                  <a:pt x="0" y="12384"/>
                </a:lnTo>
                <a:cubicBezTo>
                  <a:pt x="0" y="15089"/>
                  <a:pt x="0" y="16710"/>
                  <a:pt x="90" y="17792"/>
                </a:cubicBezTo>
                <a:cubicBezTo>
                  <a:pt x="204" y="19351"/>
                  <a:pt x="449" y="20580"/>
                  <a:pt x="761" y="21148"/>
                </a:cubicBezTo>
                <a:cubicBezTo>
                  <a:pt x="977" y="21599"/>
                  <a:pt x="1301" y="21600"/>
                  <a:pt x="1842" y="21600"/>
                </a:cubicBezTo>
                <a:lnTo>
                  <a:pt x="19758" y="21600"/>
                </a:lnTo>
                <a:cubicBezTo>
                  <a:pt x="20299" y="21600"/>
                  <a:pt x="20623" y="21599"/>
                  <a:pt x="20839" y="21148"/>
                </a:cubicBezTo>
                <a:cubicBezTo>
                  <a:pt x="21151" y="20580"/>
                  <a:pt x="21396" y="19351"/>
                  <a:pt x="21510" y="17792"/>
                </a:cubicBezTo>
                <a:cubicBezTo>
                  <a:pt x="21600" y="16710"/>
                  <a:pt x="21600" y="15089"/>
                  <a:pt x="21600" y="12384"/>
                </a:cubicBezTo>
                <a:lnTo>
                  <a:pt x="21600" y="9216"/>
                </a:lnTo>
                <a:cubicBezTo>
                  <a:pt x="21600" y="6511"/>
                  <a:pt x="21600" y="4890"/>
                  <a:pt x="21510" y="3808"/>
                </a:cubicBezTo>
                <a:cubicBezTo>
                  <a:pt x="21396" y="2249"/>
                  <a:pt x="21151" y="1020"/>
                  <a:pt x="20839" y="452"/>
                </a:cubicBezTo>
                <a:cubicBezTo>
                  <a:pt x="20623" y="1"/>
                  <a:pt x="20299" y="0"/>
                  <a:pt x="19758" y="0"/>
                </a:cubicBezTo>
                <a:lnTo>
                  <a:pt x="1842" y="0"/>
                </a:lnTo>
                <a:close/>
              </a:path>
            </a:pathLst>
          </a:custGeom>
          <a:ln w="12700">
            <a:miter lim="400000"/>
          </a:ln>
        </p:spPr>
      </p:pic>
      <p:sp>
        <p:nvSpPr>
          <p:cNvPr id="1452" name="Knowledge Model"/>
          <p:cNvSpPr txBox="1"/>
          <p:nvPr/>
        </p:nvSpPr>
        <p:spPr>
          <a:xfrm>
            <a:off x="3447097" y="4109236"/>
            <a:ext cx="5142433" cy="820738"/>
          </a:xfrm>
          <a:prstGeom prst="rect">
            <a:avLst/>
          </a:prstGeom>
          <a:solidFill>
            <a:srgbClr val="000000"/>
          </a:solidFill>
          <a:ln w="127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b">
            <a:spAutoFit/>
          </a:bodyPr>
          <a:lstStyle>
            <a:lvl1pPr defTabSz="4564062">
              <a:defRPr sz="10000" b="0">
                <a:solidFill>
                  <a:srgbClr val="FFFFFF"/>
                </a:solidFill>
                <a:latin typeface="+mj-lt"/>
                <a:ea typeface="+mj-ea"/>
                <a:cs typeface="+mj-cs"/>
                <a:sym typeface="Avenir Book"/>
              </a:defRPr>
            </a:lvl1pPr>
          </a:lstStyle>
          <a:p>
            <a:r>
              <a:rPr sz="5000"/>
              <a:t>Knowledge Model</a:t>
            </a:r>
          </a:p>
        </p:txBody>
      </p:sp>
      <p:sp>
        <p:nvSpPr>
          <p:cNvPr id="1453" name="Line"/>
          <p:cNvSpPr/>
          <p:nvPr/>
        </p:nvSpPr>
        <p:spPr>
          <a:xfrm>
            <a:off x="3313472" y="1780750"/>
            <a:ext cx="402562" cy="1"/>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454" name="&lt;requires&gt;"/>
          <p:cNvSpPr txBox="1"/>
          <p:nvPr/>
        </p:nvSpPr>
        <p:spPr>
          <a:xfrm>
            <a:off x="6856321" y="5649713"/>
            <a:ext cx="124553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600" b="0">
                <a:solidFill>
                  <a:schemeClr val="accent6">
                    <a:hueOff val="-146070"/>
                    <a:satOff val="-10048"/>
                    <a:lumOff val="-30626"/>
                  </a:schemeClr>
                </a:solidFill>
                <a:latin typeface="Avenir Heavy"/>
                <a:ea typeface="Avenir Heavy"/>
                <a:cs typeface="Avenir Heavy"/>
                <a:sym typeface="Avenir Heavy"/>
              </a:defRPr>
            </a:lvl1pPr>
          </a:lstStyle>
          <a:p>
            <a:r>
              <a:rPr sz="1800"/>
              <a:t>&lt;requires&gt;</a:t>
            </a:r>
          </a:p>
        </p:txBody>
      </p:sp>
      <p:sp>
        <p:nvSpPr>
          <p:cNvPr id="1455" name="Line"/>
          <p:cNvSpPr/>
          <p:nvPr/>
        </p:nvSpPr>
        <p:spPr>
          <a:xfrm flipV="1">
            <a:off x="6975408" y="6119118"/>
            <a:ext cx="1000896" cy="1"/>
          </a:xfrm>
          <a:prstGeom prst="line">
            <a:avLst/>
          </a:prstGeom>
          <a:ln w="50800">
            <a:solidFill>
              <a:schemeClr val="accent6">
                <a:hueOff val="-146070"/>
                <a:satOff val="-10048"/>
                <a:lumOff val="-30626"/>
              </a:schemeClr>
            </a:solidFill>
            <a:miter lim="400000"/>
          </a:ln>
        </p:spPr>
        <p:txBody>
          <a:bodyPr lIns="22205" tIns="22205" rIns="22205" bIns="22205" anchor="ctr"/>
          <a:lstStyle/>
          <a:p>
            <a:pPr defTabSz="2282031">
              <a:defRPr sz="16600" b="0">
                <a:solidFill>
                  <a:srgbClr val="FFFFFF"/>
                </a:solidFill>
                <a:latin typeface="+mn-lt"/>
                <a:ea typeface="+mn-ea"/>
                <a:cs typeface="+mn-cs"/>
                <a:sym typeface="Helvetica Neue Medium"/>
              </a:defRPr>
            </a:pPr>
            <a:endParaRPr sz="8300"/>
          </a:p>
        </p:txBody>
      </p:sp>
      <p:sp>
        <p:nvSpPr>
          <p:cNvPr id="1456" name="Learning Structure of Knowledge"/>
          <p:cNvSpPr txBox="1">
            <a:spLocks noGrp="1"/>
          </p:cNvSpPr>
          <p:nvPr>
            <p:ph type="title"/>
          </p:nvPr>
        </p:nvSpPr>
        <p:spPr>
          <a:prstGeom prst="rect">
            <a:avLst/>
          </a:prstGeom>
        </p:spPr>
        <p:txBody>
          <a:bodyPr/>
          <a:lstStyle/>
          <a:p>
            <a:r>
              <a:t>Learning Structure of Knowledge</a:t>
            </a:r>
          </a:p>
        </p:txBody>
      </p:sp>
      <p:sp>
        <p:nvSpPr>
          <p:cNvPr id="1457" name="tail entity"/>
          <p:cNvSpPr txBox="1"/>
          <p:nvPr/>
        </p:nvSpPr>
        <p:spPr>
          <a:xfrm>
            <a:off x="7984503" y="2249502"/>
            <a:ext cx="955349" cy="3218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lvl1pPr algn="l" defTabSz="4564062">
              <a:defRPr sz="3600" b="0">
                <a:solidFill>
                  <a:schemeClr val="accent5">
                    <a:hueOff val="-82419"/>
                    <a:satOff val="-9513"/>
                    <a:lumOff val="-16343"/>
                  </a:schemeClr>
                </a:solidFill>
                <a:latin typeface="Avenir Heavy"/>
                <a:ea typeface="Avenir Heavy"/>
                <a:cs typeface="Avenir Heavy"/>
                <a:sym typeface="Avenir Heavy"/>
              </a:defRPr>
            </a:lvl1pPr>
          </a:lstStyle>
          <a:p>
            <a:pPr>
              <a:defRPr>
                <a:latin typeface="+mj-lt"/>
                <a:ea typeface="+mj-ea"/>
                <a:cs typeface="+mj-cs"/>
                <a:sym typeface="Avenir Book"/>
              </a:defRPr>
            </a:pPr>
            <a:r>
              <a:rPr sz="1800"/>
              <a:t>tail entity</a:t>
            </a:r>
          </a:p>
        </p:txBody>
      </p:sp>
      <p:sp>
        <p:nvSpPr>
          <p:cNvPr id="1458" name="head entity"/>
          <p:cNvSpPr txBox="1"/>
          <p:nvPr/>
        </p:nvSpPr>
        <p:spPr>
          <a:xfrm>
            <a:off x="3737143" y="6201116"/>
            <a:ext cx="1173358" cy="3218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lvl1pPr algn="l" defTabSz="4564062">
              <a:defRPr sz="3600" b="0">
                <a:solidFill>
                  <a:schemeClr val="accent1">
                    <a:hueOff val="114395"/>
                    <a:lumOff val="-24975"/>
                  </a:schemeClr>
                </a:solidFill>
                <a:latin typeface="Avenir Heavy"/>
                <a:ea typeface="Avenir Heavy"/>
                <a:cs typeface="Avenir Heavy"/>
                <a:sym typeface="Avenir Heavy"/>
              </a:defRPr>
            </a:lvl1pPr>
          </a:lstStyle>
          <a:p>
            <a:pPr>
              <a:defRPr>
                <a:latin typeface="+mj-lt"/>
                <a:ea typeface="+mj-ea"/>
                <a:cs typeface="+mj-cs"/>
                <a:sym typeface="Avenir Book"/>
              </a:defRPr>
            </a:pPr>
            <a:r>
              <a:rPr sz="1800"/>
              <a:t>head entity</a:t>
            </a:r>
          </a:p>
        </p:txBody>
      </p:sp>
      <p:sp>
        <p:nvSpPr>
          <p:cNvPr id="1459" name="relation"/>
          <p:cNvSpPr txBox="1"/>
          <p:nvPr/>
        </p:nvSpPr>
        <p:spPr>
          <a:xfrm>
            <a:off x="7051264" y="6201116"/>
            <a:ext cx="801461" cy="3218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205" tIns="22205" rIns="22205" bIns="22205" anchor="ctr">
            <a:spAutoFit/>
          </a:bodyPr>
          <a:lstStyle>
            <a:lvl1pPr algn="l" defTabSz="4564062">
              <a:defRPr sz="3600" b="0">
                <a:solidFill>
                  <a:schemeClr val="accent6">
                    <a:hueOff val="-146070"/>
                    <a:satOff val="-10048"/>
                    <a:lumOff val="-30626"/>
                  </a:schemeClr>
                </a:solidFill>
                <a:latin typeface="Avenir Heavy"/>
                <a:ea typeface="Avenir Heavy"/>
                <a:cs typeface="Avenir Heavy"/>
                <a:sym typeface="Avenir Heavy"/>
              </a:defRPr>
            </a:lvl1pPr>
          </a:lstStyle>
          <a:p>
            <a:pPr>
              <a:defRPr>
                <a:latin typeface="+mj-lt"/>
                <a:ea typeface="+mj-ea"/>
                <a:cs typeface="+mj-cs"/>
                <a:sym typeface="Avenir Book"/>
              </a:defRPr>
            </a:pPr>
            <a:r>
              <a:rPr sz="1800"/>
              <a:t>relation</a:t>
            </a:r>
          </a:p>
        </p:txBody>
      </p:sp>
      <p:sp>
        <p:nvSpPr>
          <p:cNvPr id="1460" name="(Bosselut et al., 2019)"/>
          <p:cNvSpPr txBox="1"/>
          <p:nvPr/>
        </p:nvSpPr>
        <p:spPr>
          <a:xfrm>
            <a:off x="9866927" y="6553942"/>
            <a:ext cx="973023" cy="159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b="0">
                <a:latin typeface="+mj-lt"/>
                <a:ea typeface="+mj-ea"/>
                <a:cs typeface="+mj-cs"/>
                <a:sym typeface="Avenir Book"/>
              </a:defRPr>
            </a:pPr>
            <a:r>
              <a:rPr sz="700"/>
              <a:t>(</a:t>
            </a:r>
            <a:r>
              <a:rPr sz="700">
                <a:latin typeface="Avenir Heavy"/>
                <a:ea typeface="Avenir Heavy"/>
                <a:cs typeface="Avenir Heavy"/>
                <a:sym typeface="Avenir Heavy"/>
              </a:rPr>
              <a:t>Bosselut et al., 2019</a:t>
            </a:r>
            <a:r>
              <a:rPr sz="700"/>
              <a:t>)</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 name="Rounded Rectangle"/>
          <p:cNvSpPr/>
          <p:nvPr/>
        </p:nvSpPr>
        <p:spPr>
          <a:xfrm>
            <a:off x="-427655" y="-150583"/>
            <a:ext cx="12879981" cy="7750933"/>
          </a:xfrm>
          <a:prstGeom prst="roundRect">
            <a:avLst>
              <a:gd name="adj" fmla="val 7534"/>
            </a:avLst>
          </a:prstGeom>
          <a:solidFill>
            <a:srgbClr val="D5D5D5"/>
          </a:solidFill>
          <a:ln w="12700">
            <a:solidFill>
              <a:srgbClr val="000000"/>
            </a:solidFill>
            <a:miter lim="400000"/>
          </a:ln>
        </p:spPr>
        <p:txBody>
          <a:bodyPr lIns="22205" tIns="22205" rIns="22205" bIns="22205" anchor="ctr"/>
          <a:lstStyle/>
          <a:p>
            <a:pPr defTabSz="2282031">
              <a:defRPr sz="15400" b="0">
                <a:solidFill>
                  <a:srgbClr val="FFFFFF"/>
                </a:solidFill>
                <a:latin typeface="+mj-lt"/>
                <a:ea typeface="+mj-ea"/>
                <a:cs typeface="+mj-cs"/>
                <a:sym typeface="Avenir Book"/>
              </a:defRPr>
            </a:pPr>
            <a:endParaRPr sz="7700"/>
          </a:p>
        </p:txBody>
      </p:sp>
      <p:pic>
        <p:nvPicPr>
          <p:cNvPr id="1463" name="Image" descr="Image"/>
          <p:cNvPicPr>
            <a:picLocks noChangeAspect="1"/>
          </p:cNvPicPr>
          <p:nvPr/>
        </p:nvPicPr>
        <p:blipFill>
          <a:blip r:embed="rId2"/>
          <a:srcRect l="495" t="841" r="495" b="2208"/>
          <a:stretch>
            <a:fillRect/>
          </a:stretch>
        </p:blipFill>
        <p:spPr>
          <a:xfrm>
            <a:off x="-407972" y="-103311"/>
            <a:ext cx="14849476" cy="7811295"/>
          </a:xfrm>
          <a:custGeom>
            <a:avLst/>
            <a:gdLst/>
            <a:ahLst/>
            <a:cxnLst>
              <a:cxn ang="0">
                <a:pos x="wd2" y="hd2"/>
              </a:cxn>
              <a:cxn ang="5400000">
                <a:pos x="wd2" y="hd2"/>
              </a:cxn>
              <a:cxn ang="10800000">
                <a:pos x="wd2" y="hd2"/>
              </a:cxn>
              <a:cxn ang="16200000">
                <a:pos x="wd2" y="hd2"/>
              </a:cxn>
            </a:cxnLst>
            <a:rect l="0" t="0" r="r" b="b"/>
            <a:pathLst>
              <a:path w="21600" h="21600" extrusionOk="0">
                <a:moveTo>
                  <a:pt x="1667" y="0"/>
                </a:moveTo>
                <a:cubicBezTo>
                  <a:pt x="1178" y="0"/>
                  <a:pt x="884" y="0"/>
                  <a:pt x="689" y="155"/>
                </a:cubicBezTo>
                <a:cubicBezTo>
                  <a:pt x="407" y="350"/>
                  <a:pt x="184" y="773"/>
                  <a:pt x="82" y="1309"/>
                </a:cubicBezTo>
                <a:cubicBezTo>
                  <a:pt x="0" y="1681"/>
                  <a:pt x="0" y="2239"/>
                  <a:pt x="0" y="3169"/>
                </a:cubicBezTo>
                <a:lnTo>
                  <a:pt x="0" y="18431"/>
                </a:lnTo>
                <a:cubicBezTo>
                  <a:pt x="0" y="19361"/>
                  <a:pt x="0" y="19919"/>
                  <a:pt x="82" y="20291"/>
                </a:cubicBezTo>
                <a:cubicBezTo>
                  <a:pt x="184" y="20827"/>
                  <a:pt x="407" y="21250"/>
                  <a:pt x="689" y="21445"/>
                </a:cubicBezTo>
                <a:cubicBezTo>
                  <a:pt x="884" y="21600"/>
                  <a:pt x="1178" y="21600"/>
                  <a:pt x="1667" y="21600"/>
                </a:cubicBezTo>
                <a:lnTo>
                  <a:pt x="19933" y="21600"/>
                </a:lnTo>
                <a:cubicBezTo>
                  <a:pt x="20422" y="21600"/>
                  <a:pt x="20716" y="21600"/>
                  <a:pt x="20911" y="21445"/>
                </a:cubicBezTo>
                <a:cubicBezTo>
                  <a:pt x="21193" y="21250"/>
                  <a:pt x="21416" y="20827"/>
                  <a:pt x="21518" y="20291"/>
                </a:cubicBezTo>
                <a:cubicBezTo>
                  <a:pt x="21600" y="19919"/>
                  <a:pt x="21600" y="19361"/>
                  <a:pt x="21600" y="18431"/>
                </a:cubicBezTo>
                <a:lnTo>
                  <a:pt x="21600" y="3169"/>
                </a:lnTo>
                <a:cubicBezTo>
                  <a:pt x="21600" y="2239"/>
                  <a:pt x="21600" y="1681"/>
                  <a:pt x="21518" y="1309"/>
                </a:cubicBezTo>
                <a:cubicBezTo>
                  <a:pt x="21416" y="773"/>
                  <a:pt x="21193" y="350"/>
                  <a:pt x="20911" y="155"/>
                </a:cubicBezTo>
                <a:cubicBezTo>
                  <a:pt x="20716" y="0"/>
                  <a:pt x="20422" y="0"/>
                  <a:pt x="19933" y="0"/>
                </a:cubicBezTo>
                <a:lnTo>
                  <a:pt x="1667" y="0"/>
                </a:lnTo>
                <a:close/>
              </a:path>
            </a:pathLst>
          </a:custGeom>
          <a:ln w="12700">
            <a:miter lim="400000"/>
          </a:ln>
        </p:spPr>
      </p:pic>
      <p:sp>
        <p:nvSpPr>
          <p:cNvPr id="1464" name="Generate commonsense…"/>
          <p:cNvSpPr/>
          <p:nvPr/>
        </p:nvSpPr>
        <p:spPr>
          <a:xfrm>
            <a:off x="2625134" y="1187307"/>
            <a:ext cx="6941733" cy="2030723"/>
          </a:xfrm>
          <a:prstGeom prst="roundRect">
            <a:avLst>
              <a:gd name="adj" fmla="val 18762"/>
            </a:avLst>
          </a:prstGeom>
          <a:solidFill>
            <a:srgbClr val="000000"/>
          </a:solidFill>
          <a:ln w="127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defRPr sz="7100" b="0">
                <a:solidFill>
                  <a:srgbClr val="D5D5D5"/>
                </a:solidFill>
                <a:latin typeface="+mj-lt"/>
                <a:ea typeface="+mj-ea"/>
                <a:cs typeface="+mj-cs"/>
                <a:sym typeface="Avenir Book"/>
              </a:defRPr>
            </a:pPr>
            <a:r>
              <a:rPr sz="3550"/>
              <a:t>Generate commonsense </a:t>
            </a:r>
          </a:p>
          <a:p>
            <a:pPr>
              <a:defRPr sz="7100" b="0">
                <a:solidFill>
                  <a:srgbClr val="D5D5D5"/>
                </a:solidFill>
                <a:latin typeface="+mj-lt"/>
                <a:ea typeface="+mj-ea"/>
                <a:cs typeface="+mj-cs"/>
                <a:sym typeface="Avenir Book"/>
              </a:defRPr>
            </a:pPr>
            <a:r>
              <a:rPr sz="3550"/>
              <a:t>knowledge for </a:t>
            </a:r>
            <a:r>
              <a:rPr sz="3550">
                <a:latin typeface="Avenir Heavy"/>
                <a:ea typeface="Avenir Heavy"/>
                <a:cs typeface="Avenir Heavy"/>
                <a:sym typeface="Avenir Heavy"/>
              </a:rPr>
              <a:t>any</a:t>
            </a:r>
            <a:r>
              <a:rPr sz="3550"/>
              <a:t> input concept</a:t>
            </a:r>
          </a:p>
        </p:txBody>
      </p:sp>
      <p:grpSp>
        <p:nvGrpSpPr>
          <p:cNvPr id="1467" name="Group"/>
          <p:cNvGrpSpPr/>
          <p:nvPr/>
        </p:nvGrpSpPr>
        <p:grpSpPr>
          <a:xfrm>
            <a:off x="2541470" y="3372814"/>
            <a:ext cx="6941734" cy="1235557"/>
            <a:chOff x="0" y="0"/>
            <a:chExt cx="13883465" cy="2471112"/>
          </a:xfrm>
        </p:grpSpPr>
        <p:sp>
          <p:nvSpPr>
            <p:cNvPr id="1465" name="COMmonsEnse Transformers"/>
            <p:cNvSpPr/>
            <p:nvPr/>
          </p:nvSpPr>
          <p:spPr>
            <a:xfrm>
              <a:off x="0" y="0"/>
              <a:ext cx="13883466" cy="2471113"/>
            </a:xfrm>
            <a:prstGeom prst="roundRect">
              <a:avLst>
                <a:gd name="adj" fmla="val 30836"/>
              </a:avLst>
            </a:prstGeom>
            <a:solidFill>
              <a:srgbClr val="000000"/>
            </a:solidFill>
            <a:ln w="12700" cap="flat">
              <a:solidFill>
                <a:srgbClr val="FFFF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spcBef>
                  <a:spcPts val="250"/>
                </a:spcBef>
                <a:defRPr sz="5500" b="0">
                  <a:solidFill>
                    <a:srgbClr val="D5D5D5"/>
                  </a:solidFill>
                  <a:latin typeface="+mj-lt"/>
                  <a:ea typeface="+mj-ea"/>
                  <a:cs typeface="+mj-cs"/>
                  <a:sym typeface="Avenir Book"/>
                </a:defRPr>
              </a:pPr>
              <a:r>
                <a:rPr sz="2750"/>
                <a:t>      </a:t>
              </a:r>
              <a:r>
                <a:rPr sz="2750">
                  <a:solidFill>
                    <a:srgbClr val="FFFFFF"/>
                  </a:solidFill>
                  <a:latin typeface="Avenir Heavy"/>
                  <a:ea typeface="Avenir Heavy"/>
                  <a:cs typeface="Avenir Heavy"/>
                  <a:sym typeface="Avenir Heavy"/>
                </a:rPr>
                <a:t>COM</a:t>
              </a:r>
              <a:r>
                <a:rPr sz="2750"/>
                <a:t>mons</a:t>
              </a:r>
              <a:r>
                <a:rPr sz="2750">
                  <a:solidFill>
                    <a:srgbClr val="FFFFFF"/>
                  </a:solidFill>
                  <a:latin typeface="Avenir Heavy"/>
                  <a:ea typeface="Avenir Heavy"/>
                  <a:cs typeface="Avenir Heavy"/>
                  <a:sym typeface="Avenir Heavy"/>
                </a:rPr>
                <a:t>E</a:t>
              </a:r>
              <a:r>
                <a:rPr sz="2750"/>
                <a:t>nse</a:t>
              </a:r>
              <a:r>
                <a:rPr sz="2750">
                  <a:solidFill>
                    <a:srgbClr val="FFFFFF"/>
                  </a:solidFill>
                </a:rPr>
                <a:t> </a:t>
              </a:r>
              <a:r>
                <a:rPr sz="2750">
                  <a:solidFill>
                    <a:srgbClr val="FFFFFF"/>
                  </a:solidFill>
                  <a:latin typeface="Avenir Heavy"/>
                  <a:ea typeface="Avenir Heavy"/>
                  <a:cs typeface="Avenir Heavy"/>
                  <a:sym typeface="Avenir Heavy"/>
                </a:rPr>
                <a:t>T</a:t>
              </a:r>
              <a:r>
                <a:rPr sz="2750"/>
                <a:t>ransformers</a:t>
              </a:r>
            </a:p>
          </p:txBody>
        </p:sp>
        <p:pic>
          <p:nvPicPr>
            <p:cNvPr id="1466" name="Group" descr="Group"/>
            <p:cNvPicPr>
              <a:picLocks noChangeAspect="1"/>
            </p:cNvPicPr>
            <p:nvPr/>
          </p:nvPicPr>
          <p:blipFill>
            <a:blip r:embed="rId3"/>
            <a:stretch>
              <a:fillRect/>
            </a:stretch>
          </p:blipFill>
          <p:spPr>
            <a:xfrm>
              <a:off x="10482184" y="233822"/>
              <a:ext cx="2003468" cy="2003468"/>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7" grpId="0" animBg="1" advAuto="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9" name="PersonX gives…"/>
          <p:cNvSpPr txBox="1"/>
          <p:nvPr/>
        </p:nvSpPr>
        <p:spPr>
          <a:xfrm>
            <a:off x="954669" y="3405049"/>
            <a:ext cx="2481847" cy="1193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defTabSz="457200">
              <a:defRPr sz="4800" b="0">
                <a:latin typeface="+mj-lt"/>
                <a:ea typeface="+mj-ea"/>
                <a:cs typeface="+mj-cs"/>
                <a:sym typeface="Avenir Book"/>
              </a:defRPr>
            </a:pPr>
            <a:r>
              <a:rPr sz="2400"/>
              <a:t>PersonX gives </a:t>
            </a:r>
          </a:p>
          <a:p>
            <a:pPr defTabSz="457200">
              <a:defRPr sz="4800" b="0">
                <a:latin typeface="+mj-lt"/>
                <a:ea typeface="+mj-ea"/>
                <a:cs typeface="+mj-cs"/>
                <a:sym typeface="Avenir Book"/>
              </a:defRPr>
            </a:pPr>
            <a:r>
              <a:rPr sz="2400"/>
              <a:t>a tutorial</a:t>
            </a:r>
          </a:p>
        </p:txBody>
      </p:sp>
      <p:sp>
        <p:nvSpPr>
          <p:cNvPr id="1470" name="COMET - ATOMIC"/>
          <p:cNvSpPr txBox="1">
            <a:spLocks noGrp="1"/>
          </p:cNvSpPr>
          <p:nvPr>
            <p:ph type="title"/>
          </p:nvPr>
        </p:nvSpPr>
        <p:spPr>
          <a:prstGeom prst="rect">
            <a:avLst/>
          </a:prstGeom>
        </p:spPr>
        <p:txBody>
          <a:bodyPr/>
          <a:lstStyle/>
          <a:p>
            <a:r>
              <a:t>COMET - ATOMIC</a:t>
            </a:r>
          </a:p>
        </p:txBody>
      </p:sp>
      <p:grpSp>
        <p:nvGrpSpPr>
          <p:cNvPr id="1473" name="Group"/>
          <p:cNvGrpSpPr/>
          <p:nvPr/>
        </p:nvGrpSpPr>
        <p:grpSpPr>
          <a:xfrm>
            <a:off x="4229761" y="3193549"/>
            <a:ext cx="1842895" cy="1841556"/>
            <a:chOff x="0" y="0"/>
            <a:chExt cx="3685789" cy="3683110"/>
          </a:xfrm>
        </p:grpSpPr>
        <p:pic>
          <p:nvPicPr>
            <p:cNvPr id="1471" name="Image" descr="Image"/>
            <p:cNvPicPr>
              <a:picLocks noChangeAspect="1"/>
            </p:cNvPicPr>
            <p:nvPr/>
          </p:nvPicPr>
          <p:blipFill>
            <a:blip r:embed="rId3"/>
            <a:stretch>
              <a:fillRect/>
            </a:stretch>
          </p:blipFill>
          <p:spPr>
            <a:xfrm>
              <a:off x="381502" y="589471"/>
              <a:ext cx="2721430" cy="2721430"/>
            </a:xfrm>
            <a:prstGeom prst="rect">
              <a:avLst/>
            </a:prstGeom>
            <a:ln w="12700" cap="flat">
              <a:noFill/>
              <a:miter lim="400000"/>
            </a:ln>
            <a:effectLst/>
          </p:spPr>
        </p:pic>
        <p:sp>
          <p:nvSpPr>
            <p:cNvPr id="1472" name="Circle"/>
            <p:cNvSpPr/>
            <p:nvPr/>
          </p:nvSpPr>
          <p:spPr>
            <a:xfrm>
              <a:off x="0" y="0"/>
              <a:ext cx="3685790"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
        <p:nvSpPr>
          <p:cNvPr id="1474" name="Line"/>
          <p:cNvSpPr/>
          <p:nvPr/>
        </p:nvSpPr>
        <p:spPr>
          <a:xfrm>
            <a:off x="3272449" y="4001949"/>
            <a:ext cx="644372" cy="1"/>
          </a:xfrm>
          <a:prstGeom prst="line">
            <a:avLst/>
          </a:prstGeom>
          <a:ln w="635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1478" name="Group"/>
          <p:cNvGrpSpPr/>
          <p:nvPr/>
        </p:nvGrpSpPr>
        <p:grpSpPr>
          <a:xfrm>
            <a:off x="5443114" y="1874789"/>
            <a:ext cx="3251521" cy="1283768"/>
            <a:chOff x="248323" y="1037993"/>
            <a:chExt cx="6503039" cy="2567535"/>
          </a:xfrm>
          <a:noFill/>
        </p:grpSpPr>
        <p:sp>
          <p:nvSpPr>
            <p:cNvPr id="1475" name="X perceived as"/>
            <p:cNvSpPr/>
            <p:nvPr/>
          </p:nvSpPr>
          <p:spPr>
            <a:xfrm>
              <a:off x="248325" y="1423981"/>
              <a:ext cx="3174435" cy="246354"/>
            </a:xfrm>
            <a:prstGeom prst="line">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4000" b="0">
                  <a:latin typeface="+mj-lt"/>
                  <a:ea typeface="+mj-ea"/>
                  <a:cs typeface="+mj-cs"/>
                  <a:sym typeface="Avenir Book"/>
                </a:defRPr>
              </a:lvl1pPr>
            </a:lstStyle>
            <a:p>
              <a:pPr defTabSz="457200"/>
              <a:r>
                <a:rPr sz="2000" dirty="0"/>
                <a:t>X perceived as</a:t>
              </a:r>
              <a:endParaRPr lang="en-US" sz="2000" dirty="0"/>
            </a:p>
            <a:p>
              <a:pPr defTabSz="457200"/>
              <a:endParaRPr lang="en-US" sz="2000" dirty="0"/>
            </a:p>
            <a:p>
              <a:pPr defTabSz="457200"/>
              <a:endParaRPr sz="2000" dirty="0"/>
            </a:p>
          </p:txBody>
        </p:sp>
        <p:sp>
          <p:nvSpPr>
            <p:cNvPr id="1494" name="Connection Line"/>
            <p:cNvSpPr/>
            <p:nvPr/>
          </p:nvSpPr>
          <p:spPr>
            <a:xfrm>
              <a:off x="248323" y="1037993"/>
              <a:ext cx="4356024" cy="2567535"/>
            </a:xfrm>
            <a:custGeom>
              <a:avLst/>
              <a:gdLst/>
              <a:ahLst/>
              <a:cxnLst>
                <a:cxn ang="0">
                  <a:pos x="wd2" y="hd2"/>
                </a:cxn>
                <a:cxn ang="5400000">
                  <a:pos x="wd2" y="hd2"/>
                </a:cxn>
                <a:cxn ang="10800000">
                  <a:pos x="wd2" y="hd2"/>
                </a:cxn>
                <a:cxn ang="16200000">
                  <a:pos x="wd2" y="hd2"/>
                </a:cxn>
              </a:cxnLst>
              <a:rect l="0" t="0" r="r" b="b"/>
              <a:pathLst>
                <a:path w="21600" h="21508" extrusionOk="0">
                  <a:moveTo>
                    <a:pt x="0" y="21508"/>
                  </a:moveTo>
                  <a:cubicBezTo>
                    <a:pt x="3059" y="7077"/>
                    <a:pt x="10259" y="-92"/>
                    <a:pt x="21600" y="1"/>
                  </a:cubicBezTo>
                </a:path>
              </a:pathLst>
            </a:custGeom>
            <a:grpFill/>
            <a:ln w="63500" cap="flat">
              <a:solidFill>
                <a:srgbClr val="000000">
                  <a:alpha val="50000"/>
                </a:srgbClr>
              </a:solidFill>
              <a:prstDash val="solid"/>
              <a:miter lim="400000"/>
              <a:tailEnd type="triangle" w="med" len="med"/>
            </a:ln>
            <a:effectLst/>
          </p:spPr>
          <p:txBody>
            <a:bodyPr/>
            <a:lstStyle/>
            <a:p>
              <a:endParaRPr sz="700" dirty="0"/>
            </a:p>
          </p:txBody>
        </p:sp>
        <p:sp>
          <p:nvSpPr>
            <p:cNvPr id="1477" name="smart"/>
            <p:cNvSpPr/>
            <p:nvPr/>
          </p:nvSpPr>
          <p:spPr>
            <a:xfrm>
              <a:off x="4726341" y="1423980"/>
              <a:ext cx="2025021" cy="856883"/>
            </a:xfrm>
            <a:prstGeom prst="line">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4000" b="0">
                  <a:latin typeface="Avenir Heavy"/>
                  <a:ea typeface="Avenir Heavy"/>
                  <a:cs typeface="Avenir Heavy"/>
                  <a:sym typeface="Avenir Heavy"/>
                </a:defRPr>
              </a:lvl1pPr>
            </a:lstStyle>
            <a:p>
              <a:pPr defTabSz="457200"/>
              <a:r>
                <a:rPr sz="2000" dirty="0"/>
                <a:t>smart</a:t>
              </a:r>
              <a:endParaRPr lang="en-US" sz="2000" dirty="0"/>
            </a:p>
            <a:p>
              <a:pPr defTabSz="457200"/>
              <a:endParaRPr sz="2000" dirty="0"/>
            </a:p>
          </p:txBody>
        </p:sp>
      </p:grpSp>
      <p:grpSp>
        <p:nvGrpSpPr>
          <p:cNvPr id="1482" name="Group"/>
          <p:cNvGrpSpPr/>
          <p:nvPr/>
        </p:nvGrpSpPr>
        <p:grpSpPr>
          <a:xfrm>
            <a:off x="5865989" y="2805396"/>
            <a:ext cx="4204854" cy="742043"/>
            <a:chOff x="9087" y="917598"/>
            <a:chExt cx="8409707" cy="1484082"/>
          </a:xfrm>
        </p:grpSpPr>
        <p:sp>
          <p:nvSpPr>
            <p:cNvPr id="1495" name="Connection Line"/>
            <p:cNvSpPr/>
            <p:nvPr/>
          </p:nvSpPr>
          <p:spPr>
            <a:xfrm>
              <a:off x="9087" y="1032815"/>
              <a:ext cx="5097894" cy="1368865"/>
            </a:xfrm>
            <a:custGeom>
              <a:avLst/>
              <a:gdLst/>
              <a:ahLst/>
              <a:cxnLst>
                <a:cxn ang="0">
                  <a:pos x="wd2" y="hd2"/>
                </a:cxn>
                <a:cxn ang="5400000">
                  <a:pos x="wd2" y="hd2"/>
                </a:cxn>
                <a:cxn ang="10800000">
                  <a:pos x="wd2" y="hd2"/>
                </a:cxn>
                <a:cxn ang="16200000">
                  <a:pos x="wd2" y="hd2"/>
                </a:cxn>
              </a:cxnLst>
              <a:rect l="0" t="0" r="r" b="b"/>
              <a:pathLst>
                <a:path w="21600" h="18758" extrusionOk="0">
                  <a:moveTo>
                    <a:pt x="0" y="18758"/>
                  </a:moveTo>
                  <a:cubicBezTo>
                    <a:pt x="5269" y="2983"/>
                    <a:pt x="12469" y="-2842"/>
                    <a:pt x="21600" y="1283"/>
                  </a:cubicBezTo>
                </a:path>
              </a:pathLst>
            </a:custGeom>
            <a:noFill/>
            <a:ln w="63500" cap="flat">
              <a:solidFill>
                <a:srgbClr val="000000">
                  <a:alpha val="50335"/>
                </a:srgbClr>
              </a:solidFill>
              <a:prstDash val="solid"/>
              <a:miter lim="400000"/>
              <a:tailEnd type="triangle" w="med" len="med"/>
            </a:ln>
            <a:effectLst/>
          </p:spPr>
          <p:txBody>
            <a:bodyPr/>
            <a:lstStyle/>
            <a:p>
              <a:endParaRPr sz="700"/>
            </a:p>
          </p:txBody>
        </p:sp>
        <p:sp>
          <p:nvSpPr>
            <p:cNvPr id="1480" name="Before, X needed"/>
            <p:cNvSpPr/>
            <p:nvPr/>
          </p:nvSpPr>
          <p:spPr>
            <a:xfrm>
              <a:off x="2085929" y="917598"/>
              <a:ext cx="1555427" cy="898026"/>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mj-lt"/>
                  <a:ea typeface="+mj-ea"/>
                  <a:cs typeface="+mj-cs"/>
                  <a:sym typeface="Avenir Book"/>
                </a:defRPr>
              </a:lvl1pPr>
            </a:lstStyle>
            <a:p>
              <a:pPr defTabSz="457200"/>
              <a:r>
                <a:rPr sz="2000" dirty="0"/>
                <a:t>Before, X needed</a:t>
              </a:r>
              <a:endParaRPr lang="en-US" sz="2000" dirty="0"/>
            </a:p>
            <a:p>
              <a:pPr defTabSz="457200"/>
              <a:endParaRPr sz="2000" dirty="0"/>
            </a:p>
          </p:txBody>
        </p:sp>
        <p:sp>
          <p:nvSpPr>
            <p:cNvPr id="1481" name="to be a teacher"/>
            <p:cNvSpPr/>
            <p:nvPr/>
          </p:nvSpPr>
          <p:spPr>
            <a:xfrm>
              <a:off x="5276504" y="1623917"/>
              <a:ext cx="3142290" cy="7419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4000" b="0">
                  <a:latin typeface="Avenir Heavy"/>
                  <a:ea typeface="Avenir Heavy"/>
                  <a:cs typeface="Avenir Heavy"/>
                  <a:sym typeface="Avenir Heavy"/>
                </a:defRPr>
              </a:lvl1pPr>
            </a:lstStyle>
            <a:p>
              <a:pPr defTabSz="457200"/>
              <a:r>
                <a:rPr sz="2000" dirty="0"/>
                <a:t>to be a teacher</a:t>
              </a:r>
              <a:endParaRPr lang="en-US" sz="2000" dirty="0"/>
            </a:p>
            <a:p>
              <a:pPr defTabSz="457200"/>
              <a:endParaRPr sz="2000" dirty="0"/>
            </a:p>
          </p:txBody>
        </p:sp>
      </p:grpSp>
      <p:grpSp>
        <p:nvGrpSpPr>
          <p:cNvPr id="1486" name="Group"/>
          <p:cNvGrpSpPr/>
          <p:nvPr/>
        </p:nvGrpSpPr>
        <p:grpSpPr>
          <a:xfrm>
            <a:off x="5565469" y="4944520"/>
            <a:ext cx="3187965" cy="1711340"/>
            <a:chOff x="0" y="0"/>
            <a:chExt cx="6375928" cy="3422678"/>
          </a:xfrm>
        </p:grpSpPr>
        <p:sp>
          <p:nvSpPr>
            <p:cNvPr id="1496" name="Connection Line"/>
            <p:cNvSpPr/>
            <p:nvPr/>
          </p:nvSpPr>
          <p:spPr>
            <a:xfrm>
              <a:off x="0" y="0"/>
              <a:ext cx="4179395" cy="18902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670" y="12619"/>
                    <a:pt x="8870" y="19819"/>
                    <a:pt x="21600" y="21600"/>
                  </a:cubicBezTo>
                </a:path>
              </a:pathLst>
            </a:custGeom>
            <a:noFill/>
            <a:ln w="63500" cap="flat">
              <a:solidFill>
                <a:srgbClr val="000000">
                  <a:alpha val="55110"/>
                </a:srgbClr>
              </a:solidFill>
              <a:prstDash val="solid"/>
              <a:miter lim="400000"/>
              <a:tailEnd type="triangle" w="med" len="med"/>
            </a:ln>
            <a:effectLst/>
          </p:spPr>
          <p:txBody>
            <a:bodyPr/>
            <a:lstStyle/>
            <a:p>
              <a:endParaRPr sz="700" dirty="0"/>
            </a:p>
          </p:txBody>
        </p:sp>
        <p:sp>
          <p:nvSpPr>
            <p:cNvPr id="1484" name="Others then"/>
            <p:cNvSpPr/>
            <p:nvPr/>
          </p:nvSpPr>
          <p:spPr>
            <a:xfrm>
              <a:off x="1657600" y="1867252"/>
              <a:ext cx="898026" cy="155542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mj-lt"/>
                  <a:ea typeface="+mj-ea"/>
                  <a:cs typeface="+mj-cs"/>
                  <a:sym typeface="Avenir Book"/>
                </a:defRPr>
              </a:lvl1pPr>
            </a:lstStyle>
            <a:p>
              <a:pPr defTabSz="457200"/>
              <a:endParaRPr lang="en-US" sz="2000" dirty="0"/>
            </a:p>
            <a:p>
              <a:pPr defTabSz="457200"/>
              <a:r>
                <a:rPr sz="2000" dirty="0"/>
                <a:t>Others then</a:t>
              </a:r>
            </a:p>
          </p:txBody>
        </p:sp>
        <p:sp>
          <p:nvSpPr>
            <p:cNvPr id="1485" name="none"/>
            <p:cNvSpPr/>
            <p:nvPr/>
          </p:nvSpPr>
          <p:spPr>
            <a:xfrm>
              <a:off x="5105928" y="186725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Avenir Heavy"/>
                  <a:ea typeface="Avenir Heavy"/>
                  <a:cs typeface="Avenir Heavy"/>
                  <a:sym typeface="Avenir Heavy"/>
                </a:defRPr>
              </a:lvl1pPr>
            </a:lstStyle>
            <a:p>
              <a:pPr defTabSz="457200"/>
              <a:endParaRPr sz="2000" dirty="0"/>
            </a:p>
          </p:txBody>
        </p:sp>
      </p:grpSp>
      <p:grpSp>
        <p:nvGrpSpPr>
          <p:cNvPr id="1490" name="Group"/>
          <p:cNvGrpSpPr/>
          <p:nvPr/>
        </p:nvGrpSpPr>
        <p:grpSpPr>
          <a:xfrm>
            <a:off x="5937030" y="4529378"/>
            <a:ext cx="4231891" cy="1259303"/>
            <a:chOff x="0" y="79532"/>
            <a:chExt cx="8463780" cy="2518604"/>
          </a:xfrm>
        </p:grpSpPr>
        <p:sp>
          <p:nvSpPr>
            <p:cNvPr id="1497" name="Connection Line"/>
            <p:cNvSpPr/>
            <p:nvPr/>
          </p:nvSpPr>
          <p:spPr>
            <a:xfrm>
              <a:off x="0" y="79532"/>
              <a:ext cx="5020880" cy="1343377"/>
            </a:xfrm>
            <a:custGeom>
              <a:avLst/>
              <a:gdLst/>
              <a:ahLst/>
              <a:cxnLst>
                <a:cxn ang="0">
                  <a:pos x="wd2" y="hd2"/>
                </a:cxn>
                <a:cxn ang="5400000">
                  <a:pos x="wd2" y="hd2"/>
                </a:cxn>
                <a:cxn ang="10800000">
                  <a:pos x="wd2" y="hd2"/>
                </a:cxn>
                <a:cxn ang="16200000">
                  <a:pos x="wd2" y="hd2"/>
                </a:cxn>
              </a:cxnLst>
              <a:rect l="0" t="0" r="r" b="b"/>
              <a:pathLst>
                <a:path w="21600" h="19465" extrusionOk="0">
                  <a:moveTo>
                    <a:pt x="0" y="0"/>
                  </a:moveTo>
                  <a:cubicBezTo>
                    <a:pt x="2588" y="15324"/>
                    <a:pt x="9788" y="21600"/>
                    <a:pt x="21600" y="18829"/>
                  </a:cubicBezTo>
                </a:path>
              </a:pathLst>
            </a:custGeom>
            <a:noFill/>
            <a:ln w="63500" cap="flat">
              <a:solidFill>
                <a:srgbClr val="000000">
                  <a:alpha val="50311"/>
                </a:srgbClr>
              </a:solidFill>
              <a:prstDash val="solid"/>
              <a:miter lim="400000"/>
              <a:tailEnd type="triangle" w="med" len="med"/>
            </a:ln>
            <a:effectLst/>
          </p:spPr>
          <p:txBody>
            <a:bodyPr/>
            <a:lstStyle/>
            <a:p>
              <a:endParaRPr sz="700"/>
            </a:p>
          </p:txBody>
        </p:sp>
        <p:sp>
          <p:nvSpPr>
            <p:cNvPr id="1488" name="Others will want"/>
            <p:cNvSpPr/>
            <p:nvPr/>
          </p:nvSpPr>
          <p:spPr>
            <a:xfrm>
              <a:off x="2272545" y="719832"/>
              <a:ext cx="1030174" cy="147124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mj-lt"/>
                  <a:ea typeface="+mj-ea"/>
                  <a:cs typeface="+mj-cs"/>
                  <a:sym typeface="Avenir Book"/>
                </a:defRPr>
              </a:lvl1pPr>
            </a:lstStyle>
            <a:p>
              <a:pPr defTabSz="457200"/>
              <a:r>
                <a:rPr sz="2000"/>
                <a:t>Others will want</a:t>
              </a:r>
            </a:p>
          </p:txBody>
        </p:sp>
        <p:sp>
          <p:nvSpPr>
            <p:cNvPr id="1489" name="to thank PersonX"/>
            <p:cNvSpPr/>
            <p:nvPr/>
          </p:nvSpPr>
          <p:spPr>
            <a:xfrm>
              <a:off x="5304013" y="1856175"/>
              <a:ext cx="3159767" cy="7419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4000" b="0">
                  <a:latin typeface="Avenir Heavy"/>
                  <a:ea typeface="Avenir Heavy"/>
                  <a:cs typeface="Avenir Heavy"/>
                  <a:sym typeface="Avenir Heavy"/>
                </a:defRPr>
              </a:lvl1pPr>
            </a:lstStyle>
            <a:p>
              <a:pPr defTabSz="457200"/>
              <a:r>
                <a:rPr sz="2000" dirty="0"/>
                <a:t>to thank </a:t>
              </a:r>
              <a:r>
                <a:rPr sz="2000" dirty="0" err="1"/>
                <a:t>PersonX</a:t>
              </a:r>
              <a:endParaRPr lang="en-US" sz="2000" dirty="0"/>
            </a:p>
            <a:p>
              <a:pPr defTabSz="457200"/>
              <a:endParaRPr lang="en-US" sz="2000" dirty="0"/>
            </a:p>
            <a:p>
              <a:pPr defTabSz="457200"/>
              <a:endParaRPr sz="2000" dirty="0"/>
            </a:p>
          </p:txBody>
        </p:sp>
      </p:grpSp>
      <p:sp>
        <p:nvSpPr>
          <p:cNvPr id="1491" name="gain knowledge"/>
          <p:cNvSpPr txBox="1"/>
          <p:nvPr/>
        </p:nvSpPr>
        <p:spPr>
          <a:xfrm>
            <a:off x="7777152" y="5417091"/>
            <a:ext cx="1973297" cy="6668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Avenir Heavy"/>
                <a:ea typeface="Avenir Heavy"/>
                <a:cs typeface="Avenir Heavy"/>
                <a:sym typeface="Avenir Heavy"/>
              </a:defRPr>
            </a:lvl1pPr>
          </a:lstStyle>
          <a:p>
            <a:endParaRPr lang="en-US" sz="2000" dirty="0"/>
          </a:p>
          <a:p>
            <a:r>
              <a:rPr sz="2000" dirty="0"/>
              <a:t>gain knowledge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478"/>
                                        </p:tgtEl>
                                        <p:attrNameLst>
                                          <p:attrName>style.visibility</p:attrName>
                                        </p:attrNameLst>
                                      </p:cBhvr>
                                      <p:to>
                                        <p:strVal val="visible"/>
                                      </p:to>
                                    </p:set>
                                    <p:animEffect transition="in" filter="wipe(left)">
                                      <p:cBhvr>
                                        <p:cTn id="7" dur="700"/>
                                        <p:tgtEl>
                                          <p:spTgt spid="14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1482"/>
                                        </p:tgtEl>
                                        <p:attrNameLst>
                                          <p:attrName>style.visibility</p:attrName>
                                        </p:attrNameLst>
                                      </p:cBhvr>
                                      <p:to>
                                        <p:strVal val="visible"/>
                                      </p:to>
                                    </p:set>
                                    <p:animEffect transition="in" filter="wipe(left)">
                                      <p:cBhvr>
                                        <p:cTn id="12" dur="700"/>
                                        <p:tgtEl>
                                          <p:spTgt spid="14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p:tmAbs val="0"/>
                                  </p:iterate>
                                  <p:childTnLst>
                                    <p:set>
                                      <p:cBhvr>
                                        <p:cTn id="16" fill="hold"/>
                                        <p:tgtEl>
                                          <p:spTgt spid="1490"/>
                                        </p:tgtEl>
                                        <p:attrNameLst>
                                          <p:attrName>style.visibility</p:attrName>
                                        </p:attrNameLst>
                                      </p:cBhvr>
                                      <p:to>
                                        <p:strVal val="visible"/>
                                      </p:to>
                                    </p:set>
                                    <p:animEffect transition="in" filter="wipe(left)">
                                      <p:cBhvr>
                                        <p:cTn id="17" dur="700"/>
                                        <p:tgtEl>
                                          <p:spTgt spid="149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p:tmAbs val="0"/>
                                  </p:iterate>
                                  <p:childTnLst>
                                    <p:set>
                                      <p:cBhvr>
                                        <p:cTn id="21" fill="hold"/>
                                        <p:tgtEl>
                                          <p:spTgt spid="1486"/>
                                        </p:tgtEl>
                                        <p:attrNameLst>
                                          <p:attrName>style.visibility</p:attrName>
                                        </p:attrNameLst>
                                      </p:cBhvr>
                                      <p:to>
                                        <p:strVal val="visible"/>
                                      </p:to>
                                    </p:set>
                                    <p:animEffect transition="in" filter="wipe(left)">
                                      <p:cBhvr>
                                        <p:cTn id="22" dur="700"/>
                                        <p:tgtEl>
                                          <p:spTgt spid="1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8" grpId="0" animBg="1" advAuto="0"/>
      <p:bldP spid="1482" grpId="0" animBg="1" advAuto="0"/>
      <p:bldP spid="1486" grpId="0" animBg="1" advAuto="0"/>
      <p:bldP spid="1490" grpId="0"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9" name="listen to  tutorial"/>
          <p:cNvSpPr txBox="1"/>
          <p:nvPr/>
        </p:nvSpPr>
        <p:spPr>
          <a:xfrm>
            <a:off x="954669" y="3405049"/>
            <a:ext cx="2481847" cy="1193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defTabSz="457200">
              <a:defRPr sz="4800" b="0">
                <a:latin typeface="+mj-lt"/>
                <a:ea typeface="+mj-ea"/>
                <a:cs typeface="+mj-cs"/>
                <a:sym typeface="Avenir Book"/>
              </a:defRPr>
            </a:pPr>
            <a:r>
              <a:rPr sz="2400"/>
              <a:t>listen to </a:t>
            </a:r>
            <a:br>
              <a:rPr sz="2400"/>
            </a:br>
            <a:r>
              <a:rPr sz="2400"/>
              <a:t>tutorial</a:t>
            </a:r>
          </a:p>
        </p:txBody>
      </p:sp>
      <p:sp>
        <p:nvSpPr>
          <p:cNvPr id="1500" name="COMET - ConceptNet"/>
          <p:cNvSpPr txBox="1">
            <a:spLocks noGrp="1"/>
          </p:cNvSpPr>
          <p:nvPr>
            <p:ph type="title"/>
          </p:nvPr>
        </p:nvSpPr>
        <p:spPr>
          <a:prstGeom prst="rect">
            <a:avLst/>
          </a:prstGeom>
        </p:spPr>
        <p:txBody>
          <a:bodyPr/>
          <a:lstStyle/>
          <a:p>
            <a:r>
              <a:t>COMET - ConceptNet</a:t>
            </a:r>
          </a:p>
        </p:txBody>
      </p:sp>
      <p:grpSp>
        <p:nvGrpSpPr>
          <p:cNvPr id="1503" name="Group"/>
          <p:cNvGrpSpPr/>
          <p:nvPr/>
        </p:nvGrpSpPr>
        <p:grpSpPr>
          <a:xfrm>
            <a:off x="4229761" y="3193549"/>
            <a:ext cx="1842895" cy="1841556"/>
            <a:chOff x="0" y="0"/>
            <a:chExt cx="3685789" cy="3683110"/>
          </a:xfrm>
        </p:grpSpPr>
        <p:pic>
          <p:nvPicPr>
            <p:cNvPr id="1501" name="Image" descr="Image"/>
            <p:cNvPicPr>
              <a:picLocks noChangeAspect="1"/>
            </p:cNvPicPr>
            <p:nvPr/>
          </p:nvPicPr>
          <p:blipFill>
            <a:blip r:embed="rId3"/>
            <a:stretch>
              <a:fillRect/>
            </a:stretch>
          </p:blipFill>
          <p:spPr>
            <a:xfrm>
              <a:off x="381502" y="589471"/>
              <a:ext cx="2721430" cy="2721430"/>
            </a:xfrm>
            <a:prstGeom prst="rect">
              <a:avLst/>
            </a:prstGeom>
            <a:ln w="12700" cap="flat">
              <a:noFill/>
              <a:miter lim="400000"/>
            </a:ln>
            <a:effectLst/>
          </p:spPr>
        </p:pic>
        <p:sp>
          <p:nvSpPr>
            <p:cNvPr id="1502" name="Circle"/>
            <p:cNvSpPr/>
            <p:nvPr/>
          </p:nvSpPr>
          <p:spPr>
            <a:xfrm>
              <a:off x="0" y="0"/>
              <a:ext cx="3685790"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
        <p:nvSpPr>
          <p:cNvPr id="1504" name="Line"/>
          <p:cNvSpPr/>
          <p:nvPr/>
        </p:nvSpPr>
        <p:spPr>
          <a:xfrm>
            <a:off x="3272449" y="4001949"/>
            <a:ext cx="644372" cy="1"/>
          </a:xfrm>
          <a:prstGeom prst="line">
            <a:avLst/>
          </a:prstGeom>
          <a:ln w="635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1508" name="Group"/>
          <p:cNvGrpSpPr/>
          <p:nvPr/>
        </p:nvGrpSpPr>
        <p:grpSpPr>
          <a:xfrm>
            <a:off x="5815403" y="1861224"/>
            <a:ext cx="3083660" cy="1365714"/>
            <a:chOff x="744578" y="631894"/>
            <a:chExt cx="6167318" cy="2731426"/>
          </a:xfrm>
        </p:grpSpPr>
        <p:sp>
          <p:nvSpPr>
            <p:cNvPr id="1505" name="location"/>
            <p:cNvSpPr/>
            <p:nvPr/>
          </p:nvSpPr>
          <p:spPr>
            <a:xfrm>
              <a:off x="1439581" y="826513"/>
              <a:ext cx="1734854" cy="464853"/>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mj-lt"/>
                  <a:ea typeface="+mj-ea"/>
                  <a:cs typeface="+mj-cs"/>
                  <a:sym typeface="Avenir Book"/>
                </a:defRPr>
              </a:lvl1pPr>
            </a:lstStyle>
            <a:p>
              <a:pPr defTabSz="457200"/>
              <a:r>
                <a:rPr sz="2000" dirty="0"/>
                <a:t>location</a:t>
              </a:r>
            </a:p>
          </p:txBody>
        </p:sp>
        <p:sp>
          <p:nvSpPr>
            <p:cNvPr id="1525" name="Connection Line"/>
            <p:cNvSpPr/>
            <p:nvPr/>
          </p:nvSpPr>
          <p:spPr>
            <a:xfrm>
              <a:off x="744578" y="795786"/>
              <a:ext cx="4356024" cy="2567534"/>
            </a:xfrm>
            <a:custGeom>
              <a:avLst/>
              <a:gdLst/>
              <a:ahLst/>
              <a:cxnLst>
                <a:cxn ang="0">
                  <a:pos x="wd2" y="hd2"/>
                </a:cxn>
                <a:cxn ang="5400000">
                  <a:pos x="wd2" y="hd2"/>
                </a:cxn>
                <a:cxn ang="10800000">
                  <a:pos x="wd2" y="hd2"/>
                </a:cxn>
                <a:cxn ang="16200000">
                  <a:pos x="wd2" y="hd2"/>
                </a:cxn>
              </a:cxnLst>
              <a:rect l="0" t="0" r="r" b="b"/>
              <a:pathLst>
                <a:path w="21600" h="21508" extrusionOk="0">
                  <a:moveTo>
                    <a:pt x="0" y="21508"/>
                  </a:moveTo>
                  <a:cubicBezTo>
                    <a:pt x="3059" y="7077"/>
                    <a:pt x="10259" y="-92"/>
                    <a:pt x="21600" y="1"/>
                  </a:cubicBezTo>
                </a:path>
              </a:pathLst>
            </a:custGeom>
            <a:noFill/>
            <a:ln w="63500" cap="flat">
              <a:solidFill>
                <a:srgbClr val="000000">
                  <a:alpha val="48000"/>
                </a:srgbClr>
              </a:solidFill>
              <a:prstDash val="solid"/>
              <a:miter lim="400000"/>
              <a:tailEnd type="triangle" w="med" len="med"/>
            </a:ln>
            <a:effectLst/>
          </p:spPr>
          <p:txBody>
            <a:bodyPr/>
            <a:lstStyle/>
            <a:p>
              <a:endParaRPr sz="700"/>
            </a:p>
          </p:txBody>
        </p:sp>
        <p:sp>
          <p:nvSpPr>
            <p:cNvPr id="1507" name="classroom"/>
            <p:cNvSpPr/>
            <p:nvPr/>
          </p:nvSpPr>
          <p:spPr>
            <a:xfrm>
              <a:off x="5641895" y="63189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Avenir Heavy"/>
                  <a:ea typeface="Avenir Heavy"/>
                  <a:cs typeface="Avenir Heavy"/>
                  <a:sym typeface="Avenir Heavy"/>
                </a:defRPr>
              </a:lvl1pPr>
            </a:lstStyle>
            <a:p>
              <a:pPr defTabSz="457200"/>
              <a:r>
                <a:rPr sz="2000"/>
                <a:t>classroom</a:t>
              </a:r>
            </a:p>
          </p:txBody>
        </p:sp>
      </p:grpSp>
      <p:grpSp>
        <p:nvGrpSpPr>
          <p:cNvPr id="1512" name="Group"/>
          <p:cNvGrpSpPr/>
          <p:nvPr/>
        </p:nvGrpSpPr>
        <p:grpSpPr>
          <a:xfrm>
            <a:off x="6106357" y="2805396"/>
            <a:ext cx="3845836" cy="809274"/>
            <a:chOff x="480736" y="788287"/>
            <a:chExt cx="7691671" cy="1618544"/>
          </a:xfrm>
        </p:grpSpPr>
        <p:sp>
          <p:nvSpPr>
            <p:cNvPr id="1526" name="Connection Line"/>
            <p:cNvSpPr/>
            <p:nvPr/>
          </p:nvSpPr>
          <p:spPr>
            <a:xfrm>
              <a:off x="480736" y="1037966"/>
              <a:ext cx="5097893" cy="1368865"/>
            </a:xfrm>
            <a:custGeom>
              <a:avLst/>
              <a:gdLst/>
              <a:ahLst/>
              <a:cxnLst>
                <a:cxn ang="0">
                  <a:pos x="wd2" y="hd2"/>
                </a:cxn>
                <a:cxn ang="5400000">
                  <a:pos x="wd2" y="hd2"/>
                </a:cxn>
                <a:cxn ang="10800000">
                  <a:pos x="wd2" y="hd2"/>
                </a:cxn>
                <a:cxn ang="16200000">
                  <a:pos x="wd2" y="hd2"/>
                </a:cxn>
              </a:cxnLst>
              <a:rect l="0" t="0" r="r" b="b"/>
              <a:pathLst>
                <a:path w="21600" h="18758" extrusionOk="0">
                  <a:moveTo>
                    <a:pt x="0" y="18758"/>
                  </a:moveTo>
                  <a:cubicBezTo>
                    <a:pt x="5269" y="2983"/>
                    <a:pt x="12469" y="-2842"/>
                    <a:pt x="21600" y="1283"/>
                  </a:cubicBezTo>
                </a:path>
              </a:pathLst>
            </a:custGeom>
            <a:noFill/>
            <a:ln w="63500" cap="flat">
              <a:solidFill>
                <a:srgbClr val="000000">
                  <a:alpha val="51112"/>
                </a:srgbClr>
              </a:solidFill>
              <a:prstDash val="solid"/>
              <a:miter lim="400000"/>
              <a:tailEnd type="triangle" w="med" len="med"/>
            </a:ln>
            <a:effectLst/>
          </p:spPr>
          <p:txBody>
            <a:bodyPr/>
            <a:lstStyle/>
            <a:p>
              <a:endParaRPr sz="700" dirty="0"/>
            </a:p>
          </p:txBody>
        </p:sp>
        <p:sp>
          <p:nvSpPr>
            <p:cNvPr id="1510" name="motivated by"/>
            <p:cNvSpPr/>
            <p:nvPr/>
          </p:nvSpPr>
          <p:spPr>
            <a:xfrm>
              <a:off x="2076842" y="788287"/>
              <a:ext cx="1555427" cy="89802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mj-lt"/>
                  <a:ea typeface="+mj-ea"/>
                  <a:cs typeface="+mj-cs"/>
                  <a:sym typeface="Avenir Book"/>
                </a:defRPr>
              </a:lvl1pPr>
            </a:lstStyle>
            <a:p>
              <a:pPr defTabSz="457200"/>
              <a:r>
                <a:rPr sz="2000" dirty="0"/>
                <a:t>motivated by</a:t>
              </a:r>
            </a:p>
          </p:txBody>
        </p:sp>
        <p:sp>
          <p:nvSpPr>
            <p:cNvPr id="1511" name="you be smart"/>
            <p:cNvSpPr/>
            <p:nvPr/>
          </p:nvSpPr>
          <p:spPr>
            <a:xfrm>
              <a:off x="5646031" y="1055678"/>
              <a:ext cx="2526376" cy="1202993"/>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4000" b="0">
                  <a:latin typeface="Avenir Heavy"/>
                  <a:ea typeface="Avenir Heavy"/>
                  <a:cs typeface="Avenir Heavy"/>
                  <a:sym typeface="Avenir Heavy"/>
                </a:defRPr>
              </a:lvl1pPr>
            </a:lstStyle>
            <a:p>
              <a:pPr defTabSz="457200"/>
              <a:r>
                <a:rPr sz="2000" dirty="0"/>
                <a:t>you be smart</a:t>
              </a:r>
            </a:p>
          </p:txBody>
        </p:sp>
      </p:grpSp>
      <p:grpSp>
        <p:nvGrpSpPr>
          <p:cNvPr id="1516" name="Group"/>
          <p:cNvGrpSpPr/>
          <p:nvPr/>
        </p:nvGrpSpPr>
        <p:grpSpPr>
          <a:xfrm>
            <a:off x="5398324" y="5018610"/>
            <a:ext cx="3834253" cy="1568628"/>
            <a:chOff x="0" y="0"/>
            <a:chExt cx="7668504" cy="3137254"/>
          </a:xfrm>
        </p:grpSpPr>
        <p:sp>
          <p:nvSpPr>
            <p:cNvPr id="1527" name="Connection Line"/>
            <p:cNvSpPr/>
            <p:nvPr/>
          </p:nvSpPr>
          <p:spPr>
            <a:xfrm>
              <a:off x="0" y="0"/>
              <a:ext cx="4814257" cy="19545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056" y="12469"/>
                    <a:pt x="9256" y="19669"/>
                    <a:pt x="21600" y="21600"/>
                  </a:cubicBezTo>
                </a:path>
              </a:pathLst>
            </a:custGeom>
            <a:noFill/>
            <a:ln w="63500" cap="flat">
              <a:solidFill>
                <a:srgbClr val="000000">
                  <a:alpha val="45000"/>
                </a:srgbClr>
              </a:solidFill>
              <a:prstDash val="solid"/>
              <a:miter lim="400000"/>
              <a:tailEnd type="triangle" w="med" len="med"/>
            </a:ln>
            <a:effectLst/>
          </p:spPr>
          <p:txBody>
            <a:bodyPr/>
            <a:lstStyle/>
            <a:p>
              <a:endParaRPr sz="700"/>
            </a:p>
          </p:txBody>
        </p:sp>
        <p:sp>
          <p:nvSpPr>
            <p:cNvPr id="1514" name="causes"/>
            <p:cNvSpPr/>
            <p:nvPr/>
          </p:nvSpPr>
          <p:spPr>
            <a:xfrm>
              <a:off x="1884491" y="1026867"/>
              <a:ext cx="898027" cy="155542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mj-lt"/>
                  <a:ea typeface="+mj-ea"/>
                  <a:cs typeface="+mj-cs"/>
                  <a:sym typeface="Avenir Book"/>
                </a:defRPr>
              </a:lvl1pPr>
            </a:lstStyle>
            <a:p>
              <a:pPr defTabSz="457200"/>
              <a:r>
                <a:rPr sz="2000"/>
                <a:t>causes</a:t>
              </a:r>
            </a:p>
          </p:txBody>
        </p:sp>
        <p:sp>
          <p:nvSpPr>
            <p:cNvPr id="1515" name="good grade"/>
            <p:cNvSpPr/>
            <p:nvPr/>
          </p:nvSpPr>
          <p:spPr>
            <a:xfrm>
              <a:off x="4667013" y="1954533"/>
              <a:ext cx="3001491" cy="118272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4000" b="0">
                  <a:latin typeface="Avenir Heavy"/>
                  <a:ea typeface="Avenir Heavy"/>
                  <a:cs typeface="Avenir Heavy"/>
                  <a:sym typeface="Avenir Heavy"/>
                </a:defRPr>
              </a:lvl1pPr>
            </a:lstStyle>
            <a:p>
              <a:pPr defTabSz="457200"/>
              <a:r>
                <a:rPr sz="2000" dirty="0"/>
                <a:t>good grade</a:t>
              </a:r>
            </a:p>
          </p:txBody>
        </p:sp>
      </p:grpSp>
      <p:grpSp>
        <p:nvGrpSpPr>
          <p:cNvPr id="1520" name="Group"/>
          <p:cNvGrpSpPr/>
          <p:nvPr/>
        </p:nvGrpSpPr>
        <p:grpSpPr>
          <a:xfrm>
            <a:off x="5937030" y="4529378"/>
            <a:ext cx="4112850" cy="1268595"/>
            <a:chOff x="0" y="0"/>
            <a:chExt cx="8225698" cy="2537187"/>
          </a:xfrm>
        </p:grpSpPr>
        <p:sp>
          <p:nvSpPr>
            <p:cNvPr id="1528" name="Connection Line"/>
            <p:cNvSpPr/>
            <p:nvPr/>
          </p:nvSpPr>
          <p:spPr>
            <a:xfrm>
              <a:off x="0" y="0"/>
              <a:ext cx="5020880" cy="1343376"/>
            </a:xfrm>
            <a:custGeom>
              <a:avLst/>
              <a:gdLst/>
              <a:ahLst/>
              <a:cxnLst>
                <a:cxn ang="0">
                  <a:pos x="wd2" y="hd2"/>
                </a:cxn>
                <a:cxn ang="5400000">
                  <a:pos x="wd2" y="hd2"/>
                </a:cxn>
                <a:cxn ang="10800000">
                  <a:pos x="wd2" y="hd2"/>
                </a:cxn>
                <a:cxn ang="16200000">
                  <a:pos x="wd2" y="hd2"/>
                </a:cxn>
              </a:cxnLst>
              <a:rect l="0" t="0" r="r" b="b"/>
              <a:pathLst>
                <a:path w="21600" h="19465" extrusionOk="0">
                  <a:moveTo>
                    <a:pt x="0" y="0"/>
                  </a:moveTo>
                  <a:cubicBezTo>
                    <a:pt x="2588" y="15324"/>
                    <a:pt x="9788" y="21600"/>
                    <a:pt x="21600" y="18829"/>
                  </a:cubicBezTo>
                </a:path>
              </a:pathLst>
            </a:custGeom>
            <a:noFill/>
            <a:ln w="63500" cap="flat">
              <a:solidFill>
                <a:srgbClr val="000000">
                  <a:alpha val="45000"/>
                </a:srgbClr>
              </a:solidFill>
              <a:prstDash val="solid"/>
              <a:miter lim="400000"/>
              <a:tailEnd type="triangle" w="med" len="med"/>
            </a:ln>
            <a:effectLst/>
          </p:spPr>
          <p:txBody>
            <a:bodyPr/>
            <a:lstStyle/>
            <a:p>
              <a:endParaRPr sz="700" dirty="0"/>
            </a:p>
          </p:txBody>
        </p:sp>
        <p:sp>
          <p:nvSpPr>
            <p:cNvPr id="1518" name="has prerequisite"/>
            <p:cNvSpPr/>
            <p:nvPr/>
          </p:nvSpPr>
          <p:spPr>
            <a:xfrm>
              <a:off x="2501145" y="741899"/>
              <a:ext cx="1030174" cy="147124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mj-lt"/>
                  <a:ea typeface="+mj-ea"/>
                  <a:cs typeface="+mj-cs"/>
                  <a:sym typeface="Avenir Book"/>
                </a:defRPr>
              </a:lvl1pPr>
            </a:lstStyle>
            <a:p>
              <a:pPr defTabSz="457200"/>
              <a:r>
                <a:rPr sz="2000" dirty="0"/>
                <a:t>has prerequisite</a:t>
              </a:r>
            </a:p>
          </p:txBody>
        </p:sp>
        <p:sp>
          <p:nvSpPr>
            <p:cNvPr id="1519" name="listen carefully"/>
            <p:cNvSpPr/>
            <p:nvPr/>
          </p:nvSpPr>
          <p:spPr>
            <a:xfrm>
              <a:off x="5020883" y="1321302"/>
              <a:ext cx="3204815" cy="1215885"/>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4000" b="0">
                  <a:latin typeface="Avenir Heavy"/>
                  <a:ea typeface="Avenir Heavy"/>
                  <a:cs typeface="Avenir Heavy"/>
                  <a:sym typeface="Avenir Heavy"/>
                </a:defRPr>
              </a:lvl1pPr>
            </a:lstStyle>
            <a:p>
              <a:pPr defTabSz="457200"/>
              <a:r>
                <a:rPr sz="2000" dirty="0"/>
                <a:t>listen carefully</a:t>
              </a:r>
            </a:p>
          </p:txBody>
        </p:sp>
      </p:grpSp>
      <p:grpSp>
        <p:nvGrpSpPr>
          <p:cNvPr id="1524" name="Group"/>
          <p:cNvGrpSpPr/>
          <p:nvPr/>
        </p:nvGrpSpPr>
        <p:grpSpPr>
          <a:xfrm>
            <a:off x="6152503" y="3898900"/>
            <a:ext cx="3704549" cy="821206"/>
            <a:chOff x="0" y="400049"/>
            <a:chExt cx="7409097" cy="1642411"/>
          </a:xfrm>
        </p:grpSpPr>
        <p:sp>
          <p:nvSpPr>
            <p:cNvPr id="1529" name="Connection Line"/>
            <p:cNvSpPr/>
            <p:nvPr/>
          </p:nvSpPr>
          <p:spPr>
            <a:xfrm>
              <a:off x="0" y="771435"/>
              <a:ext cx="4836839" cy="190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noFill/>
            <a:ln w="63500" cap="flat">
              <a:solidFill>
                <a:srgbClr val="000000">
                  <a:alpha val="50965"/>
                </a:srgbClr>
              </a:solidFill>
              <a:prstDash val="solid"/>
              <a:miter lim="400000"/>
              <a:tailEnd type="triangle" w="med" len="med"/>
            </a:ln>
            <a:effectLst/>
          </p:spPr>
          <p:txBody>
            <a:bodyPr/>
            <a:lstStyle/>
            <a:p>
              <a:endParaRPr sz="700" dirty="0"/>
            </a:p>
          </p:txBody>
        </p:sp>
        <p:sp>
          <p:nvSpPr>
            <p:cNvPr id="1522" name="starts with"/>
            <p:cNvSpPr/>
            <p:nvPr/>
          </p:nvSpPr>
          <p:spPr>
            <a:xfrm>
              <a:off x="2132596" y="40004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b="0">
                  <a:latin typeface="+mj-lt"/>
                  <a:ea typeface="+mj-ea"/>
                  <a:cs typeface="+mj-cs"/>
                  <a:sym typeface="Avenir Book"/>
                </a:defRPr>
              </a:lvl1pPr>
            </a:lstStyle>
            <a:p>
              <a:pPr defTabSz="457200"/>
              <a:r>
                <a:rPr sz="2000"/>
                <a:t>starts with</a:t>
              </a:r>
            </a:p>
          </p:txBody>
        </p:sp>
        <p:sp>
          <p:nvSpPr>
            <p:cNvPr id="1523" name="sit down"/>
            <p:cNvSpPr/>
            <p:nvPr/>
          </p:nvSpPr>
          <p:spPr>
            <a:xfrm>
              <a:off x="4996533" y="771437"/>
              <a:ext cx="2412564" cy="1271023"/>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sz="4000" b="0">
                  <a:latin typeface="Avenir Heavy"/>
                  <a:ea typeface="Avenir Heavy"/>
                  <a:cs typeface="Avenir Heavy"/>
                  <a:sym typeface="Avenir Heavy"/>
                </a:defRPr>
              </a:lvl1pPr>
            </a:lstStyle>
            <a:p>
              <a:pPr defTabSz="457200"/>
              <a:r>
                <a:rPr sz="2000" dirty="0"/>
                <a:t>sit down</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508"/>
                                        </p:tgtEl>
                                        <p:attrNameLst>
                                          <p:attrName>style.visibility</p:attrName>
                                        </p:attrNameLst>
                                      </p:cBhvr>
                                      <p:to>
                                        <p:strVal val="visible"/>
                                      </p:to>
                                    </p:set>
                                    <p:animEffect transition="in" filter="wipe(left)">
                                      <p:cBhvr>
                                        <p:cTn id="7" dur="700"/>
                                        <p:tgtEl>
                                          <p:spTgt spid="15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1512"/>
                                        </p:tgtEl>
                                        <p:attrNameLst>
                                          <p:attrName>style.visibility</p:attrName>
                                        </p:attrNameLst>
                                      </p:cBhvr>
                                      <p:to>
                                        <p:strVal val="visible"/>
                                      </p:to>
                                    </p:set>
                                    <p:animEffect transition="in" filter="wipe(left)">
                                      <p:cBhvr>
                                        <p:cTn id="12" dur="700"/>
                                        <p:tgtEl>
                                          <p:spTgt spid="15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p:tmAbs val="0"/>
                                  </p:iterate>
                                  <p:childTnLst>
                                    <p:set>
                                      <p:cBhvr>
                                        <p:cTn id="16" fill="hold"/>
                                        <p:tgtEl>
                                          <p:spTgt spid="1524"/>
                                        </p:tgtEl>
                                        <p:attrNameLst>
                                          <p:attrName>style.visibility</p:attrName>
                                        </p:attrNameLst>
                                      </p:cBhvr>
                                      <p:to>
                                        <p:strVal val="visible"/>
                                      </p:to>
                                    </p:set>
                                    <p:animEffect transition="in" filter="wipe(left)">
                                      <p:cBhvr>
                                        <p:cTn id="17" dur="1000"/>
                                        <p:tgtEl>
                                          <p:spTgt spid="15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p:tmAbs val="0"/>
                                  </p:iterate>
                                  <p:childTnLst>
                                    <p:set>
                                      <p:cBhvr>
                                        <p:cTn id="21" fill="hold"/>
                                        <p:tgtEl>
                                          <p:spTgt spid="1520"/>
                                        </p:tgtEl>
                                        <p:attrNameLst>
                                          <p:attrName>style.visibility</p:attrName>
                                        </p:attrNameLst>
                                      </p:cBhvr>
                                      <p:to>
                                        <p:strVal val="visible"/>
                                      </p:to>
                                    </p:set>
                                    <p:animEffect transition="in" filter="wipe(left)">
                                      <p:cBhvr>
                                        <p:cTn id="22" dur="700"/>
                                        <p:tgtEl>
                                          <p:spTgt spid="15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p:tmAbs val="0"/>
                                  </p:iterate>
                                  <p:childTnLst>
                                    <p:set>
                                      <p:cBhvr>
                                        <p:cTn id="26" fill="hold"/>
                                        <p:tgtEl>
                                          <p:spTgt spid="1516"/>
                                        </p:tgtEl>
                                        <p:attrNameLst>
                                          <p:attrName>style.visibility</p:attrName>
                                        </p:attrNameLst>
                                      </p:cBhvr>
                                      <p:to>
                                        <p:strVal val="visible"/>
                                      </p:to>
                                    </p:set>
                                    <p:animEffect transition="in" filter="wipe(left)">
                                      <p:cBhvr>
                                        <p:cTn id="27" dur="700"/>
                                        <p:tgtEl>
                                          <p:spTgt spid="1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8" grpId="0" animBg="1" advAuto="0"/>
      <p:bldP spid="1512" grpId="0" animBg="1" advAuto="0"/>
      <p:bldP spid="1516" grpId="0" animBg="1" advAuto="0"/>
      <p:bldP spid="1520" grpId="0" animBg="1" advAuto="0"/>
      <p:bldP spid="1524" grpId="0" animBg="1" advAuto="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1" name="Question"/>
          <p:cNvSpPr txBox="1">
            <a:spLocks noGrp="1"/>
          </p:cNvSpPr>
          <p:nvPr>
            <p:ph type="title"/>
          </p:nvPr>
        </p:nvSpPr>
        <p:spPr>
          <a:prstGeom prst="rect">
            <a:avLst/>
          </a:prstGeom>
        </p:spPr>
        <p:txBody>
          <a:bodyPr/>
          <a:lstStyle/>
          <a:p>
            <a:r>
              <a:t>Question</a:t>
            </a:r>
          </a:p>
        </p:txBody>
      </p:sp>
      <p:sp>
        <p:nvSpPr>
          <p:cNvPr id="1532" name="Why does this work?"/>
          <p:cNvSpPr txBox="1">
            <a:spLocks noGrp="1"/>
          </p:cNvSpPr>
          <p:nvPr>
            <p:ph type="body" sz="half" idx="4294967295"/>
          </p:nvPr>
        </p:nvSpPr>
        <p:spPr>
          <a:xfrm>
            <a:off x="844550" y="2123514"/>
            <a:ext cx="10502900" cy="2610974"/>
          </a:xfrm>
          <a:prstGeom prst="rect">
            <a:avLst/>
          </a:prstGeom>
        </p:spPr>
        <p:txBody>
          <a:bodyPr>
            <a:normAutofit/>
          </a:bodyPr>
          <a:lstStyle>
            <a:lvl1pPr marL="0" indent="0" algn="ctr">
              <a:spcBef>
                <a:spcPts val="0"/>
              </a:spcBef>
              <a:buSzTx/>
              <a:buNone/>
              <a:defRPr sz="8300">
                <a:latin typeface="+mj-lt"/>
                <a:ea typeface="+mj-ea"/>
                <a:cs typeface="+mj-cs"/>
                <a:sym typeface="Avenir Book"/>
              </a:defRPr>
            </a:lvl1pPr>
          </a:lstStyle>
          <a:p>
            <a:r>
              <a:rPr sz="5000" dirty="0"/>
              <a:t>Why does this work?</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 name="Transfer Learning from Language"/>
          <p:cNvSpPr txBox="1">
            <a:spLocks noGrp="1"/>
          </p:cNvSpPr>
          <p:nvPr>
            <p:ph type="title"/>
          </p:nvPr>
        </p:nvSpPr>
        <p:spPr>
          <a:prstGeom prst="rect">
            <a:avLst/>
          </a:prstGeom>
        </p:spPr>
        <p:txBody>
          <a:bodyPr>
            <a:normAutofit/>
          </a:bodyPr>
          <a:lstStyle>
            <a:lvl1pPr>
              <a:defRPr sz="9500"/>
            </a:lvl1pPr>
          </a:lstStyle>
          <a:p>
            <a:r>
              <a:rPr sz="3500" dirty="0"/>
              <a:t>Transfer Learning from Language</a:t>
            </a:r>
          </a:p>
        </p:txBody>
      </p:sp>
      <p:grpSp>
        <p:nvGrpSpPr>
          <p:cNvPr id="1543" name="Group"/>
          <p:cNvGrpSpPr/>
          <p:nvPr/>
        </p:nvGrpSpPr>
        <p:grpSpPr>
          <a:xfrm>
            <a:off x="2748561" y="3145306"/>
            <a:ext cx="7101468" cy="1841556"/>
            <a:chOff x="0" y="0"/>
            <a:chExt cx="14202934" cy="3683110"/>
          </a:xfrm>
        </p:grpSpPr>
        <p:sp>
          <p:nvSpPr>
            <p:cNvPr id="1535" name="mango"/>
            <p:cNvSpPr txBox="1"/>
            <p:nvPr/>
          </p:nvSpPr>
          <p:spPr>
            <a:xfrm>
              <a:off x="0" y="1077230"/>
              <a:ext cx="2819274"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mj-lt"/>
                  <a:ea typeface="+mj-ea"/>
                  <a:cs typeface="+mj-cs"/>
                  <a:sym typeface="Avenir Book"/>
                </a:defRPr>
              </a:lvl1pPr>
            </a:lstStyle>
            <a:p>
              <a:pPr defTabSz="457200"/>
              <a:r>
                <a:rPr sz="2400"/>
                <a:t>mango</a:t>
              </a:r>
            </a:p>
          </p:txBody>
        </p:sp>
        <p:grpSp>
          <p:nvGrpSpPr>
            <p:cNvPr id="1538" name="Group"/>
            <p:cNvGrpSpPr/>
            <p:nvPr/>
          </p:nvGrpSpPr>
          <p:grpSpPr>
            <a:xfrm>
              <a:off x="4859951" y="0"/>
              <a:ext cx="3685790" cy="3683111"/>
              <a:chOff x="0" y="0"/>
              <a:chExt cx="3685789" cy="3683110"/>
            </a:xfrm>
          </p:grpSpPr>
          <p:pic>
            <p:nvPicPr>
              <p:cNvPr id="1536" name="Image" descr="Image"/>
              <p:cNvPicPr>
                <a:picLocks noChangeAspect="1"/>
              </p:cNvPicPr>
              <p:nvPr/>
            </p:nvPicPr>
            <p:blipFill>
              <a:blip r:embed="rId2"/>
              <a:stretch>
                <a:fillRect/>
              </a:stretch>
            </p:blipFill>
            <p:spPr>
              <a:xfrm>
                <a:off x="381502" y="589471"/>
                <a:ext cx="2721430" cy="2721430"/>
              </a:xfrm>
              <a:prstGeom prst="rect">
                <a:avLst/>
              </a:prstGeom>
              <a:ln w="12700" cap="flat">
                <a:noFill/>
                <a:miter lim="400000"/>
              </a:ln>
              <a:effectLst/>
            </p:spPr>
          </p:pic>
          <p:sp>
            <p:nvSpPr>
              <p:cNvPr id="1537" name="Circle"/>
              <p:cNvSpPr/>
              <p:nvPr/>
            </p:nvSpPr>
            <p:spPr>
              <a:xfrm>
                <a:off x="0" y="0"/>
                <a:ext cx="3685790"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
          <p:nvSpPr>
            <p:cNvPr id="1539" name="Line"/>
            <p:cNvSpPr/>
            <p:nvPr/>
          </p:nvSpPr>
          <p:spPr>
            <a:xfrm>
              <a:off x="2945327" y="1616799"/>
              <a:ext cx="1288743" cy="1"/>
            </a:xfrm>
            <a:prstGeom prst="line">
              <a:avLst/>
            </a:prstGeom>
            <a:noFill/>
            <a:ln w="635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40" name="Line"/>
            <p:cNvSpPr/>
            <p:nvPr/>
          </p:nvSpPr>
          <p:spPr>
            <a:xfrm>
              <a:off x="9171623" y="1616799"/>
              <a:ext cx="2132909" cy="1"/>
            </a:xfrm>
            <a:prstGeom prst="line">
              <a:avLst/>
            </a:prstGeom>
            <a:noFill/>
            <a:ln w="635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41" name="is a"/>
            <p:cNvSpPr txBox="1"/>
            <p:nvPr/>
          </p:nvSpPr>
          <p:spPr>
            <a:xfrm>
              <a:off x="8828440" y="432344"/>
              <a:ext cx="2819274"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mj-lt"/>
                  <a:ea typeface="+mj-ea"/>
                  <a:cs typeface="+mj-cs"/>
                  <a:sym typeface="Avenir Book"/>
                </a:defRPr>
              </a:lvl1pPr>
            </a:lstStyle>
            <a:p>
              <a:pPr defTabSz="457200"/>
              <a:r>
                <a:rPr sz="2400"/>
                <a:t>is a</a:t>
              </a:r>
            </a:p>
          </p:txBody>
        </p:sp>
        <p:sp>
          <p:nvSpPr>
            <p:cNvPr id="1542" name="fruit"/>
            <p:cNvSpPr txBox="1"/>
            <p:nvPr/>
          </p:nvSpPr>
          <p:spPr>
            <a:xfrm>
              <a:off x="11383660" y="1077230"/>
              <a:ext cx="2819275"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Avenir Heavy"/>
                  <a:ea typeface="Avenir Heavy"/>
                  <a:cs typeface="Avenir Heavy"/>
                  <a:sym typeface="Avenir Heavy"/>
                </a:defRPr>
              </a:lvl1pPr>
            </a:lstStyle>
            <a:p>
              <a:pPr defTabSz="457200"/>
              <a:r>
                <a:rPr sz="2400"/>
                <a:t>fruit</a:t>
              </a:r>
            </a:p>
          </p:txBody>
        </p:sp>
      </p:gr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5" name="Transfer Learning from Language"/>
          <p:cNvSpPr txBox="1">
            <a:spLocks noGrp="1"/>
          </p:cNvSpPr>
          <p:nvPr>
            <p:ph type="title"/>
          </p:nvPr>
        </p:nvSpPr>
        <p:spPr>
          <a:prstGeom prst="rect">
            <a:avLst/>
          </a:prstGeom>
        </p:spPr>
        <p:txBody>
          <a:bodyPr>
            <a:normAutofit/>
          </a:bodyPr>
          <a:lstStyle>
            <a:lvl1pPr>
              <a:defRPr sz="9500"/>
            </a:lvl1pPr>
          </a:lstStyle>
          <a:p>
            <a:r>
              <a:rPr sz="3500" dirty="0"/>
              <a:t>Transfer Learning from Language</a:t>
            </a:r>
          </a:p>
        </p:txBody>
      </p:sp>
      <p:grpSp>
        <p:nvGrpSpPr>
          <p:cNvPr id="1554" name="Group"/>
          <p:cNvGrpSpPr/>
          <p:nvPr/>
        </p:nvGrpSpPr>
        <p:grpSpPr>
          <a:xfrm>
            <a:off x="2732480" y="1950940"/>
            <a:ext cx="7101468" cy="1841556"/>
            <a:chOff x="0" y="0"/>
            <a:chExt cx="14202934" cy="3683110"/>
          </a:xfrm>
        </p:grpSpPr>
        <p:sp>
          <p:nvSpPr>
            <p:cNvPr id="1546" name="mango"/>
            <p:cNvSpPr txBox="1"/>
            <p:nvPr/>
          </p:nvSpPr>
          <p:spPr>
            <a:xfrm>
              <a:off x="0" y="1077230"/>
              <a:ext cx="2819274"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mj-lt"/>
                  <a:ea typeface="+mj-ea"/>
                  <a:cs typeface="+mj-cs"/>
                  <a:sym typeface="Avenir Book"/>
                </a:defRPr>
              </a:lvl1pPr>
            </a:lstStyle>
            <a:p>
              <a:pPr defTabSz="457200"/>
              <a:r>
                <a:rPr sz="2400"/>
                <a:t>mango</a:t>
              </a:r>
            </a:p>
          </p:txBody>
        </p:sp>
        <p:grpSp>
          <p:nvGrpSpPr>
            <p:cNvPr id="1549" name="Group"/>
            <p:cNvGrpSpPr/>
            <p:nvPr/>
          </p:nvGrpSpPr>
          <p:grpSpPr>
            <a:xfrm>
              <a:off x="4859951" y="0"/>
              <a:ext cx="3685790" cy="3683111"/>
              <a:chOff x="0" y="0"/>
              <a:chExt cx="3685789" cy="3683110"/>
            </a:xfrm>
          </p:grpSpPr>
          <p:pic>
            <p:nvPicPr>
              <p:cNvPr id="1547" name="Image" descr="Image"/>
              <p:cNvPicPr>
                <a:picLocks noChangeAspect="1"/>
              </p:cNvPicPr>
              <p:nvPr/>
            </p:nvPicPr>
            <p:blipFill>
              <a:blip r:embed="rId2"/>
              <a:stretch>
                <a:fillRect/>
              </a:stretch>
            </p:blipFill>
            <p:spPr>
              <a:xfrm>
                <a:off x="381502" y="589471"/>
                <a:ext cx="2721430" cy="2721430"/>
              </a:xfrm>
              <a:prstGeom prst="rect">
                <a:avLst/>
              </a:prstGeom>
              <a:ln w="12700" cap="flat">
                <a:noFill/>
                <a:miter lim="400000"/>
              </a:ln>
              <a:effectLst/>
            </p:spPr>
          </p:pic>
          <p:sp>
            <p:nvSpPr>
              <p:cNvPr id="1548" name="Circle"/>
              <p:cNvSpPr/>
              <p:nvPr/>
            </p:nvSpPr>
            <p:spPr>
              <a:xfrm>
                <a:off x="0" y="0"/>
                <a:ext cx="3685790"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
          <p:nvSpPr>
            <p:cNvPr id="1550" name="Line"/>
            <p:cNvSpPr/>
            <p:nvPr/>
          </p:nvSpPr>
          <p:spPr>
            <a:xfrm>
              <a:off x="2945327" y="1616799"/>
              <a:ext cx="1288743" cy="1"/>
            </a:xfrm>
            <a:prstGeom prst="line">
              <a:avLst/>
            </a:prstGeom>
            <a:noFill/>
            <a:ln w="635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51" name="Line"/>
            <p:cNvSpPr/>
            <p:nvPr/>
          </p:nvSpPr>
          <p:spPr>
            <a:xfrm>
              <a:off x="9171623" y="1616799"/>
              <a:ext cx="2132909" cy="1"/>
            </a:xfrm>
            <a:prstGeom prst="line">
              <a:avLst/>
            </a:prstGeom>
            <a:noFill/>
            <a:ln w="635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52" name="is a"/>
            <p:cNvSpPr txBox="1"/>
            <p:nvPr/>
          </p:nvSpPr>
          <p:spPr>
            <a:xfrm>
              <a:off x="8828440" y="432344"/>
              <a:ext cx="2819274"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mj-lt"/>
                  <a:ea typeface="+mj-ea"/>
                  <a:cs typeface="+mj-cs"/>
                  <a:sym typeface="Avenir Book"/>
                </a:defRPr>
              </a:lvl1pPr>
            </a:lstStyle>
            <a:p>
              <a:pPr defTabSz="457200"/>
              <a:r>
                <a:rPr sz="2400"/>
                <a:t>is a</a:t>
              </a:r>
            </a:p>
          </p:txBody>
        </p:sp>
        <p:sp>
          <p:nvSpPr>
            <p:cNvPr id="1553" name="fruit"/>
            <p:cNvSpPr txBox="1"/>
            <p:nvPr/>
          </p:nvSpPr>
          <p:spPr>
            <a:xfrm>
              <a:off x="11383660" y="1077230"/>
              <a:ext cx="2819275"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Avenir Heavy"/>
                  <a:ea typeface="Avenir Heavy"/>
                  <a:cs typeface="Avenir Heavy"/>
                  <a:sym typeface="Avenir Heavy"/>
                </a:defRPr>
              </a:lvl1pPr>
            </a:lstStyle>
            <a:p>
              <a:pPr defTabSz="457200"/>
              <a:r>
                <a:rPr sz="2400"/>
                <a:t>fruit</a:t>
              </a:r>
            </a:p>
          </p:txBody>
        </p:sp>
      </p:grpSp>
      <p:sp>
        <p:nvSpPr>
          <p:cNvPr id="1555" name="mango"/>
          <p:cNvSpPr txBox="1"/>
          <p:nvPr/>
        </p:nvSpPr>
        <p:spPr>
          <a:xfrm>
            <a:off x="2732480" y="4961250"/>
            <a:ext cx="1409638"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latin typeface="+mj-lt"/>
                <a:ea typeface="+mj-ea"/>
                <a:cs typeface="+mj-cs"/>
                <a:sym typeface="Avenir Book"/>
              </a:defRPr>
            </a:lvl1pPr>
          </a:lstStyle>
          <a:p>
            <a:pPr defTabSz="457200"/>
            <a:r>
              <a:rPr sz="2400"/>
              <a:t>mango</a:t>
            </a:r>
          </a:p>
        </p:txBody>
      </p:sp>
      <p:sp>
        <p:nvSpPr>
          <p:cNvPr id="1556" name="Line"/>
          <p:cNvSpPr/>
          <p:nvPr/>
        </p:nvSpPr>
        <p:spPr>
          <a:xfrm>
            <a:off x="4205144" y="5231035"/>
            <a:ext cx="644372" cy="1"/>
          </a:xfrm>
          <a:prstGeom prst="line">
            <a:avLst/>
          </a:prstGeom>
          <a:ln w="635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557" name="Line"/>
          <p:cNvSpPr/>
          <p:nvPr/>
        </p:nvSpPr>
        <p:spPr>
          <a:xfrm>
            <a:off x="7318292" y="5231035"/>
            <a:ext cx="1279688" cy="1"/>
          </a:xfrm>
          <a:prstGeom prst="line">
            <a:avLst/>
          </a:prstGeom>
          <a:ln w="635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558" name="salsa"/>
          <p:cNvSpPr txBox="1"/>
          <p:nvPr/>
        </p:nvSpPr>
        <p:spPr>
          <a:xfrm>
            <a:off x="8525909" y="4961250"/>
            <a:ext cx="1409637"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latin typeface="Avenir Heavy"/>
                <a:ea typeface="Avenir Heavy"/>
                <a:cs typeface="Avenir Heavy"/>
                <a:sym typeface="Avenir Heavy"/>
              </a:defRPr>
            </a:lvl1pPr>
          </a:lstStyle>
          <a:p>
            <a:pPr defTabSz="457200"/>
            <a:r>
              <a:rPr sz="2400" dirty="0"/>
              <a:t>salsa</a:t>
            </a:r>
          </a:p>
        </p:txBody>
      </p:sp>
      <p:sp>
        <p:nvSpPr>
          <p:cNvPr id="1559" name="ConceptNet"/>
          <p:cNvSpPr/>
          <p:nvPr/>
        </p:nvSpPr>
        <p:spPr>
          <a:xfrm>
            <a:off x="5112368" y="4582095"/>
            <a:ext cx="1967264" cy="1537830"/>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D5D5D5"/>
          </a:solidFill>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5000" b="0">
                <a:latin typeface="Avenir Heavy"/>
                <a:ea typeface="Avenir Heavy"/>
                <a:cs typeface="Avenir Heavy"/>
                <a:sym typeface="Avenir Heavy"/>
              </a:defRPr>
            </a:lvl1pPr>
          </a:lstStyle>
          <a:p>
            <a:r>
              <a:rPr sz="2500"/>
              <a:t>ConceptNet</a:t>
            </a:r>
          </a:p>
        </p:txBody>
      </p:sp>
      <p:sp>
        <p:nvSpPr>
          <p:cNvPr id="1560" name="used for"/>
          <p:cNvSpPr txBox="1"/>
          <p:nvPr/>
        </p:nvSpPr>
        <p:spPr>
          <a:xfrm>
            <a:off x="7162781" y="4623359"/>
            <a:ext cx="1409638"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solidFill>
                  <a:schemeClr val="accent5">
                    <a:lumOff val="-29866"/>
                  </a:schemeClr>
                </a:solidFill>
                <a:latin typeface="Avenir Heavy"/>
                <a:ea typeface="Avenir Heavy"/>
                <a:cs typeface="Avenir Heavy"/>
                <a:sym typeface="Avenir Heavy"/>
              </a:defRPr>
            </a:lvl1pPr>
          </a:lstStyle>
          <a:p>
            <a:pPr defTabSz="457200"/>
            <a:r>
              <a:rPr sz="2400"/>
              <a:t>used for</a:t>
            </a:r>
          </a:p>
        </p:txBody>
      </p:sp>
    </p:spTree>
  </p:cSld>
  <p:clrMapOvr>
    <a:masterClrMapping/>
  </p:clrMapOvr>
  <mc:AlternateContent xmlns:mc="http://schemas.openxmlformats.org/markup-compatibility/2006" xmlns:p14="http://schemas.microsoft.com/office/powerpoint/2010/main">
    <mc:Choice Requires="p14">
      <p:transition spd="slow" p14:dur="1250">
        <p:dissolve/>
      </p:transition>
    </mc:Choice>
    <mc:Fallback xmlns:a14="http://schemas.microsoft.com/office/drawing/2010/main" xmlns:m="http://schemas.openxmlformats.org/officeDocument/2006/math"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 name="Transfer Learning from Language"/>
          <p:cNvSpPr txBox="1">
            <a:spLocks noGrp="1"/>
          </p:cNvSpPr>
          <p:nvPr>
            <p:ph type="title"/>
          </p:nvPr>
        </p:nvSpPr>
        <p:spPr>
          <a:prstGeom prst="rect">
            <a:avLst/>
          </a:prstGeom>
        </p:spPr>
        <p:txBody>
          <a:bodyPr>
            <a:normAutofit/>
          </a:bodyPr>
          <a:lstStyle>
            <a:lvl1pPr>
              <a:defRPr sz="9500"/>
            </a:lvl1pPr>
          </a:lstStyle>
          <a:p>
            <a:r>
              <a:rPr sz="3500" dirty="0"/>
              <a:t>Transfer Learning from Language</a:t>
            </a:r>
          </a:p>
        </p:txBody>
      </p:sp>
      <p:sp>
        <p:nvSpPr>
          <p:cNvPr id="1563" name="mango"/>
          <p:cNvSpPr txBox="1"/>
          <p:nvPr/>
        </p:nvSpPr>
        <p:spPr>
          <a:xfrm>
            <a:off x="2732480" y="3595003"/>
            <a:ext cx="1409638"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latin typeface="+mj-lt"/>
                <a:ea typeface="+mj-ea"/>
                <a:cs typeface="+mj-cs"/>
                <a:sym typeface="Avenir Book"/>
              </a:defRPr>
            </a:lvl1pPr>
          </a:lstStyle>
          <a:p>
            <a:pPr defTabSz="457200"/>
            <a:r>
              <a:rPr sz="2400"/>
              <a:t>mango</a:t>
            </a:r>
          </a:p>
        </p:txBody>
      </p:sp>
      <p:sp>
        <p:nvSpPr>
          <p:cNvPr id="1564" name="Line"/>
          <p:cNvSpPr/>
          <p:nvPr/>
        </p:nvSpPr>
        <p:spPr>
          <a:xfrm>
            <a:off x="4205144" y="3864787"/>
            <a:ext cx="644372" cy="1"/>
          </a:xfrm>
          <a:prstGeom prst="line">
            <a:avLst/>
          </a:prstGeom>
          <a:ln w="635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565" name="Line"/>
          <p:cNvSpPr/>
          <p:nvPr/>
        </p:nvSpPr>
        <p:spPr>
          <a:xfrm>
            <a:off x="7318292" y="3864787"/>
            <a:ext cx="1279688" cy="1"/>
          </a:xfrm>
          <a:prstGeom prst="line">
            <a:avLst/>
          </a:prstGeom>
          <a:ln w="635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566" name="used for"/>
          <p:cNvSpPr txBox="1"/>
          <p:nvPr/>
        </p:nvSpPr>
        <p:spPr>
          <a:xfrm>
            <a:off x="7146700" y="3272560"/>
            <a:ext cx="1409637"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solidFill>
                  <a:schemeClr val="accent5">
                    <a:lumOff val="-29866"/>
                  </a:schemeClr>
                </a:solidFill>
                <a:latin typeface="Avenir Heavy"/>
                <a:ea typeface="Avenir Heavy"/>
                <a:cs typeface="Avenir Heavy"/>
                <a:sym typeface="Avenir Heavy"/>
              </a:defRPr>
            </a:lvl1pPr>
          </a:lstStyle>
          <a:p>
            <a:pPr defTabSz="457200"/>
            <a:r>
              <a:rPr sz="2400"/>
              <a:t>used for</a:t>
            </a:r>
          </a:p>
        </p:txBody>
      </p:sp>
      <p:sp>
        <p:nvSpPr>
          <p:cNvPr id="1567" name="salsa"/>
          <p:cNvSpPr txBox="1"/>
          <p:nvPr/>
        </p:nvSpPr>
        <p:spPr>
          <a:xfrm>
            <a:off x="8593641" y="3595003"/>
            <a:ext cx="1409637"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latin typeface="Avenir Heavy"/>
                <a:ea typeface="Avenir Heavy"/>
                <a:cs typeface="Avenir Heavy"/>
                <a:sym typeface="Avenir Heavy"/>
              </a:defRPr>
            </a:lvl1pPr>
          </a:lstStyle>
          <a:p>
            <a:pPr defTabSz="457200"/>
            <a:r>
              <a:rPr sz="2400" dirty="0"/>
              <a:t>salsa</a:t>
            </a:r>
          </a:p>
        </p:txBody>
      </p:sp>
      <p:sp>
        <p:nvSpPr>
          <p:cNvPr id="1568" name="ConceptNet"/>
          <p:cNvSpPr/>
          <p:nvPr/>
        </p:nvSpPr>
        <p:spPr>
          <a:xfrm>
            <a:off x="5112368" y="3215847"/>
            <a:ext cx="1967264" cy="1537830"/>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D5D5D5"/>
          </a:solidFill>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5000" b="0">
                <a:latin typeface="Avenir Heavy"/>
                <a:ea typeface="Avenir Heavy"/>
                <a:cs typeface="Avenir Heavy"/>
                <a:sym typeface="Avenir Heavy"/>
              </a:defRPr>
            </a:lvl1pPr>
          </a:lstStyle>
          <a:p>
            <a:r>
              <a:rPr sz="2500"/>
              <a:t>ConceptNet</a:t>
            </a:r>
          </a:p>
        </p:txBody>
      </p:sp>
      <p:grpSp>
        <p:nvGrpSpPr>
          <p:cNvPr id="1571" name="Group"/>
          <p:cNvGrpSpPr/>
          <p:nvPr/>
        </p:nvGrpSpPr>
        <p:grpSpPr>
          <a:xfrm>
            <a:off x="5162456" y="4981076"/>
            <a:ext cx="1972850" cy="1841557"/>
            <a:chOff x="259906" y="0"/>
            <a:chExt cx="3945698" cy="3683111"/>
          </a:xfrm>
        </p:grpSpPr>
        <p:sp>
          <p:nvSpPr>
            <p:cNvPr id="1569" name="Circle"/>
            <p:cNvSpPr/>
            <p:nvPr/>
          </p:nvSpPr>
          <p:spPr>
            <a:xfrm>
              <a:off x="259906" y="0"/>
              <a:ext cx="3685791"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1570" name="Same Model,  Not Pretrained on language"/>
            <p:cNvSpPr txBox="1"/>
            <p:nvPr/>
          </p:nvSpPr>
          <p:spPr>
            <a:xfrm>
              <a:off x="519814" y="709808"/>
              <a:ext cx="3685790" cy="22634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spcBef>
                  <a:spcPts val="2950"/>
                </a:spcBef>
                <a:defRPr sz="3700" b="0">
                  <a:latin typeface="Avenir Heavy"/>
                  <a:ea typeface="Avenir Heavy"/>
                  <a:cs typeface="Avenir Heavy"/>
                  <a:sym typeface="Avenir Heavy"/>
                </a:defRPr>
              </a:pPr>
              <a:r>
                <a:rPr sz="1850" dirty="0"/>
                <a:t>Same Model, </a:t>
              </a:r>
              <a:br>
                <a:rPr sz="1850" dirty="0"/>
              </a:br>
              <a:r>
                <a:rPr sz="1850" dirty="0"/>
                <a:t>Not Pretrained</a:t>
              </a:r>
              <a:br>
                <a:rPr sz="1850" dirty="0"/>
              </a:br>
              <a:r>
                <a:rPr sz="1850" dirty="0"/>
                <a:t>on language</a:t>
              </a:r>
            </a:p>
          </p:txBody>
        </p:sp>
      </p:grpSp>
      <p:grpSp>
        <p:nvGrpSpPr>
          <p:cNvPr id="1574" name="Group"/>
          <p:cNvGrpSpPr/>
          <p:nvPr/>
        </p:nvGrpSpPr>
        <p:grpSpPr>
          <a:xfrm>
            <a:off x="2732480" y="5519691"/>
            <a:ext cx="2117036" cy="539570"/>
            <a:chOff x="0" y="0"/>
            <a:chExt cx="4234069" cy="1079138"/>
          </a:xfrm>
        </p:grpSpPr>
        <p:sp>
          <p:nvSpPr>
            <p:cNvPr id="1572" name="mango"/>
            <p:cNvSpPr txBox="1"/>
            <p:nvPr/>
          </p:nvSpPr>
          <p:spPr>
            <a:xfrm>
              <a:off x="0" y="0"/>
              <a:ext cx="2819274" cy="10791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mj-lt"/>
                  <a:ea typeface="+mj-ea"/>
                  <a:cs typeface="+mj-cs"/>
                  <a:sym typeface="Avenir Book"/>
                </a:defRPr>
              </a:lvl1pPr>
            </a:lstStyle>
            <a:p>
              <a:pPr defTabSz="457200"/>
              <a:r>
                <a:rPr sz="2400"/>
                <a:t>mango</a:t>
              </a:r>
            </a:p>
          </p:txBody>
        </p:sp>
        <p:sp>
          <p:nvSpPr>
            <p:cNvPr id="1573" name="Line"/>
            <p:cNvSpPr/>
            <p:nvPr/>
          </p:nvSpPr>
          <p:spPr>
            <a:xfrm>
              <a:off x="2945328" y="539569"/>
              <a:ext cx="1288742" cy="1"/>
            </a:xfrm>
            <a:prstGeom prst="line">
              <a:avLst/>
            </a:prstGeom>
            <a:noFill/>
            <a:ln w="635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1575" name="Line"/>
          <p:cNvSpPr/>
          <p:nvPr/>
        </p:nvSpPr>
        <p:spPr>
          <a:xfrm>
            <a:off x="7318292" y="5789476"/>
            <a:ext cx="1066454" cy="1"/>
          </a:xfrm>
          <a:prstGeom prst="line">
            <a:avLst/>
          </a:prstGeom>
          <a:ln w="635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576" name="is a"/>
          <p:cNvSpPr txBox="1"/>
          <p:nvPr/>
        </p:nvSpPr>
        <p:spPr>
          <a:xfrm>
            <a:off x="7146700" y="5197248"/>
            <a:ext cx="1409637"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latin typeface="+mj-lt"/>
                <a:ea typeface="+mj-ea"/>
                <a:cs typeface="+mj-cs"/>
                <a:sym typeface="Avenir Book"/>
              </a:defRPr>
            </a:lvl1pPr>
          </a:lstStyle>
          <a:p>
            <a:pPr defTabSz="457200"/>
            <a:r>
              <a:rPr sz="2400"/>
              <a:t>is a</a:t>
            </a:r>
          </a:p>
        </p:txBody>
      </p:sp>
      <p:sp>
        <p:nvSpPr>
          <p:cNvPr id="1577" name="?"/>
          <p:cNvSpPr txBox="1"/>
          <p:nvPr/>
        </p:nvSpPr>
        <p:spPr>
          <a:xfrm>
            <a:off x="8424311" y="5365958"/>
            <a:ext cx="1409637" cy="847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8100" b="0">
                <a:latin typeface="Avenir Heavy"/>
                <a:ea typeface="Avenir Heavy"/>
                <a:cs typeface="Avenir Heavy"/>
                <a:sym typeface="Avenir Heavy"/>
              </a:defRPr>
            </a:lvl1pPr>
          </a:lstStyle>
          <a:p>
            <a:pPr defTabSz="457200"/>
            <a:r>
              <a:rPr sz="4050"/>
              <a:t>?</a:t>
            </a:r>
          </a:p>
        </p:txBody>
      </p:sp>
      <p:grpSp>
        <p:nvGrpSpPr>
          <p:cNvPr id="1586" name="Group"/>
          <p:cNvGrpSpPr/>
          <p:nvPr/>
        </p:nvGrpSpPr>
        <p:grpSpPr>
          <a:xfrm>
            <a:off x="2732480" y="1146893"/>
            <a:ext cx="7101468" cy="1841556"/>
            <a:chOff x="0" y="0"/>
            <a:chExt cx="14202934" cy="3683110"/>
          </a:xfrm>
        </p:grpSpPr>
        <p:sp>
          <p:nvSpPr>
            <p:cNvPr id="1578" name="mango"/>
            <p:cNvSpPr txBox="1"/>
            <p:nvPr/>
          </p:nvSpPr>
          <p:spPr>
            <a:xfrm>
              <a:off x="0" y="1077230"/>
              <a:ext cx="2819274"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mj-lt"/>
                  <a:ea typeface="+mj-ea"/>
                  <a:cs typeface="+mj-cs"/>
                  <a:sym typeface="Avenir Book"/>
                </a:defRPr>
              </a:lvl1pPr>
            </a:lstStyle>
            <a:p>
              <a:pPr defTabSz="457200"/>
              <a:r>
                <a:rPr sz="2400"/>
                <a:t>mango</a:t>
              </a:r>
            </a:p>
          </p:txBody>
        </p:sp>
        <p:grpSp>
          <p:nvGrpSpPr>
            <p:cNvPr id="1581" name="Group"/>
            <p:cNvGrpSpPr/>
            <p:nvPr/>
          </p:nvGrpSpPr>
          <p:grpSpPr>
            <a:xfrm>
              <a:off x="4859951" y="0"/>
              <a:ext cx="3685790" cy="3683111"/>
              <a:chOff x="0" y="0"/>
              <a:chExt cx="3685789" cy="3683110"/>
            </a:xfrm>
          </p:grpSpPr>
          <p:pic>
            <p:nvPicPr>
              <p:cNvPr id="1579" name="Image" descr="Image"/>
              <p:cNvPicPr>
                <a:picLocks noChangeAspect="1"/>
              </p:cNvPicPr>
              <p:nvPr/>
            </p:nvPicPr>
            <p:blipFill>
              <a:blip r:embed="rId2"/>
              <a:stretch>
                <a:fillRect/>
              </a:stretch>
            </p:blipFill>
            <p:spPr>
              <a:xfrm>
                <a:off x="381502" y="589471"/>
                <a:ext cx="2721430" cy="2721430"/>
              </a:xfrm>
              <a:prstGeom prst="rect">
                <a:avLst/>
              </a:prstGeom>
              <a:ln w="12700" cap="flat">
                <a:noFill/>
                <a:miter lim="400000"/>
              </a:ln>
              <a:effectLst/>
            </p:spPr>
          </p:pic>
          <p:sp>
            <p:nvSpPr>
              <p:cNvPr id="1580" name="Circle"/>
              <p:cNvSpPr/>
              <p:nvPr/>
            </p:nvSpPr>
            <p:spPr>
              <a:xfrm>
                <a:off x="0" y="0"/>
                <a:ext cx="3685790"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
          <p:nvSpPr>
            <p:cNvPr id="1582" name="Line"/>
            <p:cNvSpPr/>
            <p:nvPr/>
          </p:nvSpPr>
          <p:spPr>
            <a:xfrm>
              <a:off x="2945327" y="1616799"/>
              <a:ext cx="1288743" cy="1"/>
            </a:xfrm>
            <a:prstGeom prst="line">
              <a:avLst/>
            </a:prstGeom>
            <a:noFill/>
            <a:ln w="635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83" name="Line"/>
            <p:cNvSpPr/>
            <p:nvPr/>
          </p:nvSpPr>
          <p:spPr>
            <a:xfrm>
              <a:off x="9171623" y="1616799"/>
              <a:ext cx="2132909" cy="1"/>
            </a:xfrm>
            <a:prstGeom prst="line">
              <a:avLst/>
            </a:prstGeom>
            <a:noFill/>
            <a:ln w="635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584" name="is a"/>
            <p:cNvSpPr txBox="1"/>
            <p:nvPr/>
          </p:nvSpPr>
          <p:spPr>
            <a:xfrm>
              <a:off x="8828440" y="432344"/>
              <a:ext cx="2819274"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mj-lt"/>
                  <a:ea typeface="+mj-ea"/>
                  <a:cs typeface="+mj-cs"/>
                  <a:sym typeface="Avenir Book"/>
                </a:defRPr>
              </a:lvl1pPr>
            </a:lstStyle>
            <a:p>
              <a:pPr defTabSz="457200"/>
              <a:r>
                <a:rPr sz="2400"/>
                <a:t>is a</a:t>
              </a:r>
            </a:p>
          </p:txBody>
        </p:sp>
        <p:sp>
          <p:nvSpPr>
            <p:cNvPr id="1585" name="fruit"/>
            <p:cNvSpPr txBox="1"/>
            <p:nvPr/>
          </p:nvSpPr>
          <p:spPr>
            <a:xfrm>
              <a:off x="11383660" y="1077230"/>
              <a:ext cx="2819275"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Avenir Heavy"/>
                  <a:ea typeface="Avenir Heavy"/>
                  <a:cs typeface="Avenir Heavy"/>
                  <a:sym typeface="Avenir Heavy"/>
                </a:defRPr>
              </a:lvl1pPr>
            </a:lstStyle>
            <a:p>
              <a:pPr defTabSz="457200"/>
              <a:r>
                <a:rPr sz="2400"/>
                <a:t>fruit</a:t>
              </a:r>
            </a:p>
          </p:txBody>
        </p:sp>
      </p:grpSp>
    </p:spTree>
  </p:cSld>
  <p:clrMapOvr>
    <a:masterClrMapping/>
  </p:clrMapOvr>
  <mc:AlternateContent xmlns:mc="http://schemas.openxmlformats.org/markup-compatibility/2006" xmlns:p14="http://schemas.microsoft.com/office/powerpoint/2010/main">
    <mc:Choice Requires="p14">
      <p:transition spd="slow" p14:dur="1250">
        <p:dissolve/>
      </p:transition>
    </mc:Choice>
    <mc:Fallback xmlns:a14="http://schemas.microsoft.com/office/drawing/2010/main" xmlns:m="http://schemas.openxmlformats.org/officeDocument/2006/math"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8" name="Transfer Learning from Language"/>
          <p:cNvSpPr txBox="1">
            <a:spLocks noGrp="1"/>
          </p:cNvSpPr>
          <p:nvPr>
            <p:ph type="title"/>
          </p:nvPr>
        </p:nvSpPr>
        <p:spPr>
          <a:prstGeom prst="rect">
            <a:avLst/>
          </a:prstGeom>
        </p:spPr>
        <p:txBody>
          <a:bodyPr>
            <a:normAutofit/>
          </a:bodyPr>
          <a:lstStyle>
            <a:lvl1pPr>
              <a:defRPr sz="9500"/>
            </a:lvl1pPr>
          </a:lstStyle>
          <a:p>
            <a:r>
              <a:rPr sz="3500" dirty="0"/>
              <a:t>Transfer Learning from Language</a:t>
            </a:r>
          </a:p>
        </p:txBody>
      </p:sp>
      <p:sp>
        <p:nvSpPr>
          <p:cNvPr id="1589" name="mango"/>
          <p:cNvSpPr txBox="1"/>
          <p:nvPr/>
        </p:nvSpPr>
        <p:spPr>
          <a:xfrm>
            <a:off x="2732480" y="3595003"/>
            <a:ext cx="1409638"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latin typeface="+mj-lt"/>
                <a:ea typeface="+mj-ea"/>
                <a:cs typeface="+mj-cs"/>
                <a:sym typeface="Avenir Book"/>
              </a:defRPr>
            </a:lvl1pPr>
          </a:lstStyle>
          <a:p>
            <a:pPr defTabSz="457200"/>
            <a:r>
              <a:rPr sz="2400"/>
              <a:t>mango</a:t>
            </a:r>
          </a:p>
        </p:txBody>
      </p:sp>
      <p:sp>
        <p:nvSpPr>
          <p:cNvPr id="1590" name="Line"/>
          <p:cNvSpPr/>
          <p:nvPr/>
        </p:nvSpPr>
        <p:spPr>
          <a:xfrm>
            <a:off x="4205144" y="3864787"/>
            <a:ext cx="644372" cy="1"/>
          </a:xfrm>
          <a:prstGeom prst="line">
            <a:avLst/>
          </a:prstGeom>
          <a:ln w="635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591" name="Line"/>
          <p:cNvSpPr/>
          <p:nvPr/>
        </p:nvSpPr>
        <p:spPr>
          <a:xfrm>
            <a:off x="7318292" y="3864787"/>
            <a:ext cx="1279688" cy="1"/>
          </a:xfrm>
          <a:prstGeom prst="line">
            <a:avLst/>
          </a:prstGeom>
          <a:ln w="635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592" name="used for"/>
          <p:cNvSpPr txBox="1"/>
          <p:nvPr/>
        </p:nvSpPr>
        <p:spPr>
          <a:xfrm>
            <a:off x="7146700" y="3272560"/>
            <a:ext cx="1409637"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solidFill>
                  <a:schemeClr val="accent5">
                    <a:lumOff val="-29866"/>
                  </a:schemeClr>
                </a:solidFill>
                <a:latin typeface="Avenir Heavy"/>
                <a:ea typeface="Avenir Heavy"/>
                <a:cs typeface="Avenir Heavy"/>
                <a:sym typeface="Avenir Heavy"/>
              </a:defRPr>
            </a:lvl1pPr>
          </a:lstStyle>
          <a:p>
            <a:pPr defTabSz="457200"/>
            <a:r>
              <a:rPr sz="2400"/>
              <a:t>used for</a:t>
            </a:r>
          </a:p>
        </p:txBody>
      </p:sp>
      <p:sp>
        <p:nvSpPr>
          <p:cNvPr id="1593" name="salsa"/>
          <p:cNvSpPr txBox="1"/>
          <p:nvPr/>
        </p:nvSpPr>
        <p:spPr>
          <a:xfrm>
            <a:off x="8559775" y="3595003"/>
            <a:ext cx="1409637"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latin typeface="Avenir Heavy"/>
                <a:ea typeface="Avenir Heavy"/>
                <a:cs typeface="Avenir Heavy"/>
                <a:sym typeface="Avenir Heavy"/>
              </a:defRPr>
            </a:lvl1pPr>
          </a:lstStyle>
          <a:p>
            <a:pPr defTabSz="457200"/>
            <a:r>
              <a:rPr sz="2400"/>
              <a:t>salsa</a:t>
            </a:r>
          </a:p>
        </p:txBody>
      </p:sp>
      <p:sp>
        <p:nvSpPr>
          <p:cNvPr id="1594" name="ConceptNet"/>
          <p:cNvSpPr/>
          <p:nvPr/>
        </p:nvSpPr>
        <p:spPr>
          <a:xfrm>
            <a:off x="5112368" y="3215847"/>
            <a:ext cx="1967264" cy="1537830"/>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D5D5D5"/>
          </a:solidFill>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5000" b="0">
                <a:latin typeface="Avenir Heavy"/>
                <a:ea typeface="Avenir Heavy"/>
                <a:cs typeface="Avenir Heavy"/>
                <a:sym typeface="Avenir Heavy"/>
              </a:defRPr>
            </a:lvl1pPr>
          </a:lstStyle>
          <a:p>
            <a:r>
              <a:rPr sz="2500"/>
              <a:t>ConceptNet</a:t>
            </a:r>
          </a:p>
        </p:txBody>
      </p:sp>
      <p:grpSp>
        <p:nvGrpSpPr>
          <p:cNvPr id="1597" name="Group"/>
          <p:cNvGrpSpPr/>
          <p:nvPr/>
        </p:nvGrpSpPr>
        <p:grpSpPr>
          <a:xfrm>
            <a:off x="5162456" y="4981076"/>
            <a:ext cx="1972850" cy="1841557"/>
            <a:chOff x="259906" y="0"/>
            <a:chExt cx="3945698" cy="3683111"/>
          </a:xfrm>
        </p:grpSpPr>
        <p:sp>
          <p:nvSpPr>
            <p:cNvPr id="1595" name="Circle"/>
            <p:cNvSpPr/>
            <p:nvPr/>
          </p:nvSpPr>
          <p:spPr>
            <a:xfrm>
              <a:off x="259906" y="0"/>
              <a:ext cx="3685791"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sp>
          <p:nvSpPr>
            <p:cNvPr id="1596" name="Same Model,  Not Pretrained on language"/>
            <p:cNvSpPr txBox="1"/>
            <p:nvPr/>
          </p:nvSpPr>
          <p:spPr>
            <a:xfrm>
              <a:off x="519814" y="709808"/>
              <a:ext cx="3685790" cy="22634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rmAutofit/>
            </a:bodyPr>
            <a:lstStyle/>
            <a:p>
              <a:pPr>
                <a:spcBef>
                  <a:spcPts val="2950"/>
                </a:spcBef>
                <a:defRPr sz="3700" b="0">
                  <a:latin typeface="Avenir Heavy"/>
                  <a:ea typeface="Avenir Heavy"/>
                  <a:cs typeface="Avenir Heavy"/>
                  <a:sym typeface="Avenir Heavy"/>
                </a:defRPr>
              </a:pPr>
              <a:r>
                <a:rPr sz="1850" dirty="0"/>
                <a:t>Same Model, </a:t>
              </a:r>
              <a:br>
                <a:rPr sz="1850" dirty="0"/>
              </a:br>
              <a:r>
                <a:rPr sz="1850" dirty="0"/>
                <a:t>Not Pretrained</a:t>
              </a:r>
              <a:br>
                <a:rPr sz="1850" dirty="0"/>
              </a:br>
              <a:r>
                <a:rPr sz="1850" dirty="0"/>
                <a:t>on language</a:t>
              </a:r>
            </a:p>
          </p:txBody>
        </p:sp>
      </p:grpSp>
      <p:grpSp>
        <p:nvGrpSpPr>
          <p:cNvPr id="1600" name="Group"/>
          <p:cNvGrpSpPr/>
          <p:nvPr/>
        </p:nvGrpSpPr>
        <p:grpSpPr>
          <a:xfrm>
            <a:off x="2732480" y="5519691"/>
            <a:ext cx="2117036" cy="539570"/>
            <a:chOff x="0" y="0"/>
            <a:chExt cx="4234069" cy="1079138"/>
          </a:xfrm>
        </p:grpSpPr>
        <p:sp>
          <p:nvSpPr>
            <p:cNvPr id="1598" name="mango"/>
            <p:cNvSpPr txBox="1"/>
            <p:nvPr/>
          </p:nvSpPr>
          <p:spPr>
            <a:xfrm>
              <a:off x="0" y="0"/>
              <a:ext cx="2819274" cy="10791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mj-lt"/>
                  <a:ea typeface="+mj-ea"/>
                  <a:cs typeface="+mj-cs"/>
                  <a:sym typeface="Avenir Book"/>
                </a:defRPr>
              </a:lvl1pPr>
            </a:lstStyle>
            <a:p>
              <a:pPr defTabSz="457200"/>
              <a:r>
                <a:rPr sz="2400"/>
                <a:t>mango</a:t>
              </a:r>
            </a:p>
          </p:txBody>
        </p:sp>
        <p:sp>
          <p:nvSpPr>
            <p:cNvPr id="1599" name="Line"/>
            <p:cNvSpPr/>
            <p:nvPr/>
          </p:nvSpPr>
          <p:spPr>
            <a:xfrm>
              <a:off x="2945328" y="539569"/>
              <a:ext cx="1288742" cy="1"/>
            </a:xfrm>
            <a:prstGeom prst="line">
              <a:avLst/>
            </a:prstGeom>
            <a:noFill/>
            <a:ln w="635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1601" name="Line"/>
          <p:cNvSpPr/>
          <p:nvPr/>
        </p:nvSpPr>
        <p:spPr>
          <a:xfrm>
            <a:off x="7318292" y="5789476"/>
            <a:ext cx="1066454" cy="1"/>
          </a:xfrm>
          <a:prstGeom prst="line">
            <a:avLst/>
          </a:prstGeom>
          <a:ln w="635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602" name="is a"/>
          <p:cNvSpPr txBox="1"/>
          <p:nvPr/>
        </p:nvSpPr>
        <p:spPr>
          <a:xfrm>
            <a:off x="7146700" y="5197248"/>
            <a:ext cx="1409637"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latin typeface="+mj-lt"/>
                <a:ea typeface="+mj-ea"/>
                <a:cs typeface="+mj-cs"/>
                <a:sym typeface="Avenir Book"/>
              </a:defRPr>
            </a:lvl1pPr>
          </a:lstStyle>
          <a:p>
            <a:pPr defTabSz="457200"/>
            <a:r>
              <a:rPr sz="2400"/>
              <a:t>is a</a:t>
            </a:r>
          </a:p>
        </p:txBody>
      </p:sp>
      <p:sp>
        <p:nvSpPr>
          <p:cNvPr id="1603" name="spice"/>
          <p:cNvSpPr txBox="1"/>
          <p:nvPr/>
        </p:nvSpPr>
        <p:spPr>
          <a:xfrm>
            <a:off x="8424311" y="5519691"/>
            <a:ext cx="1409637" cy="539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800" b="0">
                <a:latin typeface="Avenir Heavy"/>
                <a:ea typeface="Avenir Heavy"/>
                <a:cs typeface="Avenir Heavy"/>
                <a:sym typeface="Avenir Heavy"/>
              </a:defRPr>
            </a:lvl1pPr>
          </a:lstStyle>
          <a:p>
            <a:pPr defTabSz="457200"/>
            <a:r>
              <a:rPr sz="2400"/>
              <a:t>spice</a:t>
            </a:r>
          </a:p>
        </p:txBody>
      </p:sp>
      <p:grpSp>
        <p:nvGrpSpPr>
          <p:cNvPr id="1612" name="Group"/>
          <p:cNvGrpSpPr/>
          <p:nvPr/>
        </p:nvGrpSpPr>
        <p:grpSpPr>
          <a:xfrm>
            <a:off x="2732480" y="1146893"/>
            <a:ext cx="7101468" cy="1841556"/>
            <a:chOff x="0" y="0"/>
            <a:chExt cx="14202934" cy="3683110"/>
          </a:xfrm>
        </p:grpSpPr>
        <p:sp>
          <p:nvSpPr>
            <p:cNvPr id="1604" name="mango"/>
            <p:cNvSpPr txBox="1"/>
            <p:nvPr/>
          </p:nvSpPr>
          <p:spPr>
            <a:xfrm>
              <a:off x="0" y="1077230"/>
              <a:ext cx="2819274"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mj-lt"/>
                  <a:ea typeface="+mj-ea"/>
                  <a:cs typeface="+mj-cs"/>
                  <a:sym typeface="Avenir Book"/>
                </a:defRPr>
              </a:lvl1pPr>
            </a:lstStyle>
            <a:p>
              <a:pPr defTabSz="457200"/>
              <a:r>
                <a:rPr sz="2400"/>
                <a:t>mango</a:t>
              </a:r>
            </a:p>
          </p:txBody>
        </p:sp>
        <p:grpSp>
          <p:nvGrpSpPr>
            <p:cNvPr id="1607" name="Group"/>
            <p:cNvGrpSpPr/>
            <p:nvPr/>
          </p:nvGrpSpPr>
          <p:grpSpPr>
            <a:xfrm>
              <a:off x="4859951" y="0"/>
              <a:ext cx="3685790" cy="3683111"/>
              <a:chOff x="0" y="0"/>
              <a:chExt cx="3685789" cy="3683110"/>
            </a:xfrm>
          </p:grpSpPr>
          <p:pic>
            <p:nvPicPr>
              <p:cNvPr id="1605" name="Image" descr="Image"/>
              <p:cNvPicPr>
                <a:picLocks noChangeAspect="1"/>
              </p:cNvPicPr>
              <p:nvPr/>
            </p:nvPicPr>
            <p:blipFill>
              <a:blip r:embed="rId2"/>
              <a:stretch>
                <a:fillRect/>
              </a:stretch>
            </p:blipFill>
            <p:spPr>
              <a:xfrm>
                <a:off x="381502" y="589471"/>
                <a:ext cx="2721430" cy="2721430"/>
              </a:xfrm>
              <a:prstGeom prst="rect">
                <a:avLst/>
              </a:prstGeom>
              <a:ln w="12700" cap="flat">
                <a:noFill/>
                <a:miter lim="400000"/>
              </a:ln>
              <a:effectLst/>
            </p:spPr>
          </p:pic>
          <p:sp>
            <p:nvSpPr>
              <p:cNvPr id="1606" name="Circle"/>
              <p:cNvSpPr/>
              <p:nvPr/>
            </p:nvSpPr>
            <p:spPr>
              <a:xfrm>
                <a:off x="0" y="0"/>
                <a:ext cx="3685790" cy="3683111"/>
              </a:xfrm>
              <a:prstGeom prst="ellipse">
                <a:avLst/>
              </a:prstGeom>
              <a:noFill/>
              <a:ln w="139700" cap="flat">
                <a:solidFill>
                  <a:srgbClr val="929292"/>
                </a:solidFill>
                <a:custDash>
                  <a:ds d="200000" sp="200000"/>
                </a:custDash>
                <a:miter lim="400000"/>
              </a:ln>
              <a:effectLst/>
            </p:spPr>
            <p:txBody>
              <a:bodyPr wrap="square" lIns="22205" tIns="22205" rIns="22205" bIns="22205" numCol="1" anchor="ctr">
                <a:noAutofit/>
              </a:bodyPr>
              <a:lstStyle/>
              <a:p>
                <a:pPr defTabSz="2282031">
                  <a:defRPr sz="16600" b="0">
                    <a:solidFill>
                      <a:srgbClr val="FFFFFF"/>
                    </a:solidFill>
                    <a:latin typeface="+mn-lt"/>
                    <a:ea typeface="+mn-ea"/>
                    <a:cs typeface="+mn-cs"/>
                    <a:sym typeface="Helvetica Neue Medium"/>
                  </a:defRPr>
                </a:pPr>
                <a:endParaRPr sz="8300"/>
              </a:p>
            </p:txBody>
          </p:sp>
        </p:grpSp>
        <p:sp>
          <p:nvSpPr>
            <p:cNvPr id="1608" name="Line"/>
            <p:cNvSpPr/>
            <p:nvPr/>
          </p:nvSpPr>
          <p:spPr>
            <a:xfrm>
              <a:off x="2945327" y="1616799"/>
              <a:ext cx="1288743" cy="1"/>
            </a:xfrm>
            <a:prstGeom prst="line">
              <a:avLst/>
            </a:prstGeom>
            <a:noFill/>
            <a:ln w="635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09" name="Line"/>
            <p:cNvSpPr/>
            <p:nvPr/>
          </p:nvSpPr>
          <p:spPr>
            <a:xfrm>
              <a:off x="9171623" y="1616799"/>
              <a:ext cx="2132909" cy="1"/>
            </a:xfrm>
            <a:prstGeom prst="line">
              <a:avLst/>
            </a:prstGeom>
            <a:noFill/>
            <a:ln w="635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1610" name="is a"/>
            <p:cNvSpPr txBox="1"/>
            <p:nvPr/>
          </p:nvSpPr>
          <p:spPr>
            <a:xfrm>
              <a:off x="8828440" y="432344"/>
              <a:ext cx="2819274"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mj-lt"/>
                  <a:ea typeface="+mj-ea"/>
                  <a:cs typeface="+mj-cs"/>
                  <a:sym typeface="Avenir Book"/>
                </a:defRPr>
              </a:lvl1pPr>
            </a:lstStyle>
            <a:p>
              <a:pPr defTabSz="457200"/>
              <a:r>
                <a:rPr sz="2400"/>
                <a:t>is a</a:t>
              </a:r>
            </a:p>
          </p:txBody>
        </p:sp>
        <p:sp>
          <p:nvSpPr>
            <p:cNvPr id="1611" name="fruit"/>
            <p:cNvSpPr txBox="1"/>
            <p:nvPr/>
          </p:nvSpPr>
          <p:spPr>
            <a:xfrm>
              <a:off x="11383660" y="1077230"/>
              <a:ext cx="2819275" cy="1079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defRPr sz="4800" b="0">
                  <a:latin typeface="Avenir Heavy"/>
                  <a:ea typeface="Avenir Heavy"/>
                  <a:cs typeface="Avenir Heavy"/>
                  <a:sym typeface="Avenir Heavy"/>
                </a:defRPr>
              </a:lvl1pPr>
            </a:lstStyle>
            <a:p>
              <a:pPr defTabSz="457200"/>
              <a:r>
                <a:rPr sz="2400"/>
                <a:t>fruit</a:t>
              </a:r>
            </a:p>
          </p:txBody>
        </p:sp>
      </p:grpSp>
      <p:sp>
        <p:nvSpPr>
          <p:cNvPr id="1613" name="Dingbat X"/>
          <p:cNvSpPr/>
          <p:nvPr/>
        </p:nvSpPr>
        <p:spPr>
          <a:xfrm>
            <a:off x="9733328" y="5217976"/>
            <a:ext cx="967277" cy="1143001"/>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hueOff val="-82419"/>
              <a:satOff val="-9513"/>
              <a:lumOff val="-16343"/>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3" grpId="0" animBg="1" advAuto="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6.5"/>
</p:tagLst>
</file>

<file path=ppt/tags/tag2.xml><?xml version="1.0" encoding="utf-8"?>
<p:tagLst xmlns:a="http://schemas.openxmlformats.org/drawingml/2006/main" xmlns:r="http://schemas.openxmlformats.org/officeDocument/2006/relationships" xmlns:p="http://schemas.openxmlformats.org/presentationml/2006/main">
  <p:tag name="TIMING" val="|8"/>
</p:tagLst>
</file>

<file path=ppt/tags/tag3.xml><?xml version="1.0" encoding="utf-8"?>
<p:tagLst xmlns:a="http://schemas.openxmlformats.org/drawingml/2006/main" xmlns:r="http://schemas.openxmlformats.org/officeDocument/2006/relationships" xmlns:p="http://schemas.openxmlformats.org/presentationml/2006/main">
  <p:tag name="TIMING" val="|7.9"/>
</p:tagLst>
</file>

<file path=ppt/tags/tag4.xml><?xml version="1.0" encoding="utf-8"?>
<p:tagLst xmlns:a="http://schemas.openxmlformats.org/drawingml/2006/main" xmlns:r="http://schemas.openxmlformats.org/officeDocument/2006/relationships" xmlns:p="http://schemas.openxmlformats.org/presentationml/2006/main">
  <p:tag name="TIMING" val="|11.9"/>
</p:tagLst>
</file>

<file path=ppt/tags/tag5.xml><?xml version="1.0" encoding="utf-8"?>
<p:tagLst xmlns:a="http://schemas.openxmlformats.org/drawingml/2006/main" xmlns:r="http://schemas.openxmlformats.org/officeDocument/2006/relationships" xmlns:p="http://schemas.openxmlformats.org/presentationml/2006/main">
  <p:tag name="TIMING" val="|4.8|15.1|3.5"/>
</p:tagLst>
</file>

<file path=ppt/tags/tag6.xml><?xml version="1.0" encoding="utf-8"?>
<p:tagLst xmlns:a="http://schemas.openxmlformats.org/drawingml/2006/main" xmlns:r="http://schemas.openxmlformats.org/officeDocument/2006/relationships" xmlns:p="http://schemas.openxmlformats.org/presentationml/2006/main">
  <p:tag name="TIMING" val="|17.2"/>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8796</TotalTime>
  <Words>8859</Words>
  <Application>Microsoft Macintosh PowerPoint</Application>
  <PresentationFormat>Widescreen</PresentationFormat>
  <Paragraphs>1468</Paragraphs>
  <Slides>138</Slides>
  <Notes>53</Notes>
  <HiddenSlides>41</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138</vt:i4>
      </vt:variant>
    </vt:vector>
  </HeadingPairs>
  <TitlesOfParts>
    <vt:vector size="163" baseType="lpstr">
      <vt:lpstr>Arial</vt:lpstr>
      <vt:lpstr>Avenir Black</vt:lpstr>
      <vt:lpstr>Avenir Book</vt:lpstr>
      <vt:lpstr>Avenir Book Oblique</vt:lpstr>
      <vt:lpstr>Avenir Heavy</vt:lpstr>
      <vt:lpstr>Avenir Medium</vt:lpstr>
      <vt:lpstr>Calibri</vt:lpstr>
      <vt:lpstr>Calibri Light</vt:lpstr>
      <vt:lpstr>Cambria Math</vt:lpstr>
      <vt:lpstr>Consolas</vt:lpstr>
      <vt:lpstr>Courier New</vt:lpstr>
      <vt:lpstr>Helvetica</vt:lpstr>
      <vt:lpstr>Helvetica Neue Light</vt:lpstr>
      <vt:lpstr>Josefin Sans</vt:lpstr>
      <vt:lpstr>Josefin Sans Light</vt:lpstr>
      <vt:lpstr>Josefin Sans Medium</vt:lpstr>
      <vt:lpstr>Lilita One</vt:lpstr>
      <vt:lpstr>Nunito</vt:lpstr>
      <vt:lpstr>Open Sans</vt:lpstr>
      <vt:lpstr>Open Sans SemiBold</vt:lpstr>
      <vt:lpstr>Secular One</vt:lpstr>
      <vt:lpstr>Spectral</vt:lpstr>
      <vt:lpstr>Times Roman</vt:lpstr>
      <vt:lpstr>Ubuntu Mono</vt:lpstr>
      <vt:lpstr>Office Theme</vt:lpstr>
      <vt:lpstr>Commonsense Reasoning</vt:lpstr>
      <vt:lpstr>Menti.com 8357 7018</vt:lpstr>
      <vt:lpstr>Monsters in a Tunnel</vt:lpstr>
      <vt:lpstr>Claims of AI systems reaching a “human level”</vt:lpstr>
      <vt:lpstr>PowerPoint Presentation</vt:lpstr>
      <vt:lpstr>Theory of Core Knowledge</vt:lpstr>
      <vt:lpstr>Definition of Common Sense</vt:lpstr>
      <vt:lpstr>PowerPoint Presentation</vt:lpstr>
      <vt:lpstr>Commonsense resources</vt:lpstr>
      <vt:lpstr>Outline</vt:lpstr>
      <vt:lpstr>Grandma’s glasses</vt:lpstr>
      <vt:lpstr>Grandma’s glasses</vt:lpstr>
      <vt:lpstr>PowerPoint Presentation</vt:lpstr>
      <vt:lpstr>PowerPoint Presentation</vt:lpstr>
      <vt:lpstr>PowerPoint Presentation</vt:lpstr>
      <vt:lpstr>PowerPoint Presentation</vt:lpstr>
      <vt:lpstr>Overview of existing resources</vt:lpstr>
      <vt:lpstr>PowerPoint Presentation</vt:lpstr>
      <vt:lpstr>Desirable properties for a commonsense resource</vt:lpstr>
      <vt:lpstr>Creating a commonsense resource</vt:lpstr>
      <vt:lpstr>PowerPoint Presentation</vt:lpstr>
      <vt:lpstr>PowerPoint Presentation</vt:lpstr>
      <vt:lpstr>What is ConceptNet?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Atomic: knowledge of cause and effect</vt:lpstr>
      <vt:lpstr>Overview of existing resources</vt:lpstr>
      <vt:lpstr>Existing knowledge bases</vt:lpstr>
      <vt:lpstr>Existing knowledge bases</vt:lpstr>
      <vt:lpstr>Existing knowledge bases</vt:lpstr>
      <vt:lpstr>PowerPoint Presentation</vt:lpstr>
      <vt:lpstr>Extracting commonsense from text</vt:lpstr>
      <vt:lpstr>Some commonsense cannot be extracted</vt:lpstr>
      <vt:lpstr>Eliciting commonsense from humans</vt:lpstr>
      <vt:lpstr>Examples of machine inferences (2)</vt:lpstr>
      <vt:lpstr>Knowledge bases and mitigating biases</vt:lpstr>
      <vt:lpstr>Neural and Symbolic Models of Commonsense Reasoning</vt:lpstr>
      <vt:lpstr>PowerPoint Presentation</vt:lpstr>
      <vt:lpstr>Neural Architecture</vt:lpstr>
      <vt:lpstr>Masked Language Models</vt:lpstr>
      <vt:lpstr>PowerPoint Presentation</vt:lpstr>
      <vt:lpstr>Incorporating External Knowledge into Neural Models</vt:lpstr>
      <vt:lpstr>Incorporating External Knowledge into Neural Models</vt:lpstr>
      <vt:lpstr>Story Ending Task (RocStories)  </vt:lpstr>
      <vt:lpstr>Machine Comprehension Tasks  </vt:lpstr>
      <vt:lpstr>Knowledge Source</vt:lpstr>
      <vt:lpstr>ConceptNet</vt:lpstr>
      <vt:lpstr>Knowledge Bases</vt:lpstr>
      <vt:lpstr>Neural Component</vt:lpstr>
      <vt:lpstr>Combination Method</vt:lpstr>
      <vt:lpstr>PowerPoint Presentation</vt:lpstr>
      <vt:lpstr>PowerPoint Presentation</vt:lpstr>
      <vt:lpstr>PowerPoint Presentation</vt:lpstr>
      <vt:lpstr>Limitations</vt:lpstr>
      <vt:lpstr>Limitations of Knowledge Graphs</vt:lpstr>
      <vt:lpstr>Limitations of Knowledge Graphs</vt:lpstr>
      <vt:lpstr>Limitations of Knowledge Graphs</vt:lpstr>
      <vt:lpstr>Limitations of Knowledge Graphs</vt:lpstr>
      <vt:lpstr>Limitations of Knowledge Graphs</vt:lpstr>
      <vt:lpstr>Limitations of Knowledge Graphs</vt:lpstr>
      <vt:lpstr>Challenge</vt:lpstr>
      <vt:lpstr>Constructing Knowledge Graphs</vt:lpstr>
      <vt:lpstr>Constructing Symbolic Knowledge Graphs</vt:lpstr>
      <vt:lpstr>Challenges of Prior Approaches</vt:lpstr>
      <vt:lpstr>Constructing Knowledge Graphs Automatically</vt:lpstr>
      <vt:lpstr>Encyclopedic vs. Commonsense Knowledge</vt:lpstr>
      <vt:lpstr>Encyclopedic vs. Commonsense Knowledge</vt:lpstr>
      <vt:lpstr>Encyclopedic vs. Commonsense Knowledge</vt:lpstr>
      <vt:lpstr>Challenges of Prior Approaches</vt:lpstr>
      <vt:lpstr>Constructing Knowledge Graphs Automatically</vt:lpstr>
      <vt:lpstr>Knowledge Base Completion</vt:lpstr>
      <vt:lpstr>Commonsense Knowledge Base Completion</vt:lpstr>
      <vt:lpstr>Commonsense Knowledge Base Completion and Generation!</vt:lpstr>
      <vt:lpstr>Challenges of Prior Approaches</vt:lpstr>
      <vt:lpstr>Solution Outline</vt:lpstr>
      <vt:lpstr>Transformer Language Models</vt:lpstr>
      <vt:lpstr>Learning in Language Models</vt:lpstr>
      <vt:lpstr>Knowledge in Language Models</vt:lpstr>
      <vt:lpstr>From Unstructured to Structured Knowledge</vt:lpstr>
      <vt:lpstr>Transformer Language Models</vt:lpstr>
      <vt:lpstr>Transformer Language Models</vt:lpstr>
      <vt:lpstr>Structure of Knowledge Tuple</vt:lpstr>
      <vt:lpstr>Learning Structure of Knowledge</vt:lpstr>
      <vt:lpstr>Learning Structure of Knowledge</vt:lpstr>
      <vt:lpstr>PowerPoint Presentation</vt:lpstr>
      <vt:lpstr>COMET - ATOMIC</vt:lpstr>
      <vt:lpstr>COMET - ConceptNet</vt:lpstr>
      <vt:lpstr>Question</vt:lpstr>
      <vt:lpstr>Transfer Learning from Language</vt:lpstr>
      <vt:lpstr>Transfer Learning from Language</vt:lpstr>
      <vt:lpstr>Transfer Learning from Language</vt:lpstr>
      <vt:lpstr>Transfer Learning from Language</vt:lpstr>
      <vt:lpstr>Question</vt:lpstr>
      <vt:lpstr>Unsupervised Commonsense Probing</vt:lpstr>
      <vt:lpstr>Do Language Models know this?</vt:lpstr>
      <vt:lpstr>Do Language Models know this?</vt:lpstr>
      <vt:lpstr>Do Language Models know this?</vt:lpstr>
      <vt:lpstr>Do Masked Language Models know this?</vt:lpstr>
      <vt:lpstr>Sensitivity to cues</vt:lpstr>
      <vt:lpstr>Commonsense Transformers</vt:lpstr>
      <vt:lpstr>Commonsense Transformers</vt:lpstr>
      <vt:lpstr>Commonsense Transformers</vt:lpstr>
      <vt:lpstr>Question</vt:lpstr>
      <vt:lpstr>Commonsense Knowledge for any Situation</vt:lpstr>
      <vt:lpstr>Commonsense Knowledge for any Situation</vt:lpstr>
      <vt:lpstr>Reasoning with Knowledge Graphs</vt:lpstr>
      <vt:lpstr>Commonsense Knowledge for any Situation</vt:lpstr>
      <vt:lpstr>Commonsense Knowledge for any Situation</vt:lpstr>
      <vt:lpstr>Commonsense Knowledge for any Situation</vt:lpstr>
      <vt:lpstr>Commonsense Knowledge for any Situation</vt:lpstr>
      <vt:lpstr>Commonsense Knowledge for any Situation</vt:lpstr>
      <vt:lpstr>Question</vt:lpstr>
      <vt:lpstr>Commonsense Knowledge for any Situation</vt:lpstr>
      <vt:lpstr>Dynamic Construction of Reasoning Graphs</vt:lpstr>
      <vt:lpstr>Dynamic Construction of Reasoning Graphs</vt:lpstr>
      <vt:lpstr>Dynamic Construction of Reasoning Graphs</vt:lpstr>
      <vt:lpstr>PowerPoint Presentation</vt:lpstr>
      <vt:lpstr>PowerPoint Presentation</vt:lpstr>
      <vt:lpstr>PowerPoint Presentation</vt:lpstr>
      <vt:lpstr>PowerPoint Presentation</vt:lpstr>
      <vt:lpstr>PowerPoint Presentation</vt:lpstr>
      <vt:lpstr>PowerPoint Presentation</vt:lpstr>
      <vt:lpstr>Path Knowledge Models</vt:lpstr>
      <vt:lpstr>Path Knowledge Models</vt:lpstr>
      <vt:lpstr>Path Knowledge Models</vt:lpstr>
      <vt:lpstr>Visual Commonsense Knowledge Graphs</vt:lpstr>
      <vt:lpstr>VisualCOMET</vt:lpstr>
      <vt:lpstr>VisualCOMET</vt:lpstr>
      <vt:lpstr>Limitations of Knowledge Models</vt:lpstr>
      <vt:lpstr>Static vs. Dynamic</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Problems</dc:title>
  <dc:creator>Callison-Burch, Christopher</dc:creator>
  <cp:lastModifiedBy>Callison-Burch, Christopher</cp:lastModifiedBy>
  <cp:revision>263</cp:revision>
  <dcterms:created xsi:type="dcterms:W3CDTF">2020-09-10T18:06:19Z</dcterms:created>
  <dcterms:modified xsi:type="dcterms:W3CDTF">2022-03-01T20:16:25Z</dcterms:modified>
</cp:coreProperties>
</file>